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5" r:id="rId3"/>
    <p:sldId id="345" r:id="rId4"/>
    <p:sldId id="391" r:id="rId5"/>
    <p:sldId id="372" r:id="rId6"/>
    <p:sldId id="377" r:id="rId7"/>
    <p:sldId id="379" r:id="rId8"/>
    <p:sldId id="381" r:id="rId9"/>
    <p:sldId id="392" r:id="rId10"/>
    <p:sldId id="383" r:id="rId11"/>
    <p:sldId id="384" r:id="rId12"/>
    <p:sldId id="390" r:id="rId13"/>
    <p:sldId id="306" r:id="rId14"/>
    <p:sldId id="29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41"/>
    <a:srgbClr val="000000"/>
    <a:srgbClr val="8E0047"/>
    <a:srgbClr val="FFFFFF"/>
    <a:srgbClr val="FCE7AA"/>
    <a:srgbClr val="660033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60" d="100"/>
          <a:sy n="60" d="100"/>
        </p:scale>
        <p:origin x="-178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20-11-2013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microsoft.com/office/2007/relationships/hdphoto" Target="../media/hdphoto4.wdp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5.png"/><Relationship Id="rId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microsoft.com/office/2007/relationships/hdphoto" Target="../media/hdphoto3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1540362" y="3394268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540362" y="1628800"/>
            <a:ext cx="7424126" cy="1080120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405484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NOVEMBER 23 - 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" descr="http://www.thevulture.nl/attachments/Image/Jezus/Wetten/10_geboden_3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3" b="100000" l="5341" r="94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81" y="4225759"/>
            <a:ext cx="2111043" cy="1809641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21" name="Rechthoek 20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kstvak 31"/>
          <p:cNvSpPr txBox="1"/>
          <p:nvPr/>
        </p:nvSpPr>
        <p:spPr>
          <a:xfrm>
            <a:off x="3065000" y="1628800"/>
            <a:ext cx="5320687" cy="15081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Het Hemelse Heiligdom</a:t>
            </a:r>
          </a:p>
          <a:p>
            <a:pPr algn="ctr"/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“Gods </a:t>
            </a:r>
            <a:r>
              <a:rPr lang="en-US" sz="2400" b="1" dirty="0" err="1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woonplaats</a:t>
            </a:r>
            <a:r>
              <a:rPr lang="en-US" sz="24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...”</a:t>
            </a:r>
            <a:endParaRPr lang="en-US" sz="24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689032" y="3579428"/>
            <a:ext cx="48966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Gezegende </a:t>
            </a:r>
            <a:r>
              <a:rPr lang="nl-NL" sz="3600" b="1" dirty="0" smtClean="0">
                <a:solidFill>
                  <a:srgbClr val="FCE7AA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Sabbat</a:t>
            </a:r>
            <a:endParaRPr lang="nl-NL" sz="3600" b="1" dirty="0" smtClean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80794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Donderdag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21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0515" y="1528417"/>
            <a:ext cx="2055482" cy="21166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98" y="2678575"/>
            <a:ext cx="1962531" cy="240146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08" y="4000484"/>
            <a:ext cx="1307735" cy="137273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ep 23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5" name="Rechthoek 2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4" name="Rechthoek 43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5" name="Tekstvak 44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Tekstvak 42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Hooggeplaatste Hogepriester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hthoek 3"/>
          <p:cNvSpPr/>
          <p:nvPr/>
        </p:nvSpPr>
        <p:spPr>
          <a:xfrm>
            <a:off x="2353965" y="1968713"/>
            <a:ext cx="4697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K</a:t>
            </a:r>
            <a:r>
              <a:rPr lang="nl-NL" sz="2400" b="1" dirty="0" smtClean="0"/>
              <a:t>ijk </a:t>
            </a:r>
            <a:r>
              <a:rPr lang="nl-NL" sz="2400" b="1" dirty="0"/>
              <a:t>om je heen naar de wereld, kijk naar de schade die de zonde heeft aangericht, </a:t>
            </a:r>
            <a:r>
              <a:rPr lang="nl-NL" sz="2400" b="1" dirty="0" smtClean="0"/>
              <a:t>de </a:t>
            </a:r>
            <a:r>
              <a:rPr lang="nl-NL" sz="2400" b="1" dirty="0"/>
              <a:t>pijn, het verlies,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de </a:t>
            </a:r>
            <a:r>
              <a:rPr lang="nl-NL" sz="2400" b="1" dirty="0"/>
              <a:t>angst, de hopeloosheid. </a:t>
            </a:r>
            <a:endParaRPr lang="nl-NL" sz="2400" b="1" dirty="0" smtClean="0"/>
          </a:p>
          <a:p>
            <a:pPr algn="ctr"/>
            <a:r>
              <a:rPr lang="nl-NL" sz="2400" b="1" dirty="0" smtClean="0"/>
              <a:t>Hoe </a:t>
            </a:r>
            <a:r>
              <a:rPr lang="nl-NL" sz="2400" b="1" dirty="0"/>
              <a:t>kunnen we dagelijks en van </a:t>
            </a:r>
          </a:p>
          <a:p>
            <a:pPr algn="ctr"/>
            <a:r>
              <a:rPr lang="nl-NL" sz="2400" b="1" dirty="0"/>
              <a:t>moment tot moment leren ons vast te klampen aan Jezus als de enige oplossing </a:t>
            </a:r>
            <a:r>
              <a:rPr lang="nl-NL" sz="2400" b="1" dirty="0" smtClean="0"/>
              <a:t>voor </a:t>
            </a:r>
            <a:r>
              <a:rPr lang="nl-NL" sz="2400" b="1" dirty="0"/>
              <a:t>het </a:t>
            </a:r>
            <a:r>
              <a:rPr lang="nl-NL" sz="2400" b="1" dirty="0" smtClean="0"/>
              <a:t>zonde probleem </a:t>
            </a:r>
            <a:r>
              <a:rPr lang="nl-NL" sz="2400" b="1" dirty="0"/>
              <a:t>in ons leven?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37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2431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22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http://www.truthfortheendtime.com/2SM.ht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53" l="0" r="99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54">
            <a:off x="6909691" y="1989641"/>
            <a:ext cx="1975374" cy="26570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46" y="3629727"/>
            <a:ext cx="2142813" cy="23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ep 23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5" name="Rechthoek 2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kstvak 31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Verdere Studie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sp>
        <p:nvSpPr>
          <p:cNvPr id="4" name="Rechthoek 3"/>
          <p:cNvSpPr/>
          <p:nvPr/>
        </p:nvSpPr>
        <p:spPr>
          <a:xfrm>
            <a:off x="2410896" y="1533742"/>
            <a:ext cx="6369910" cy="427809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/>
              <a:t>“</a:t>
            </a:r>
            <a:r>
              <a:rPr lang="en-US" sz="2000" b="1" dirty="0"/>
              <a:t>H</a:t>
            </a:r>
            <a:r>
              <a:rPr lang="nl-NL" sz="2000" b="1" dirty="0" smtClean="0"/>
              <a:t>et </a:t>
            </a:r>
            <a:r>
              <a:rPr lang="nl-NL" sz="2000" b="1" dirty="0"/>
              <a:t>geweten kan van veroordeling worden bevrijd. Door geloof in het bloed </a:t>
            </a:r>
            <a:r>
              <a:rPr lang="nl-NL" sz="2000" b="1" dirty="0" smtClean="0"/>
              <a:t>van </a:t>
            </a:r>
            <a:r>
              <a:rPr lang="nl-NL" sz="2000" b="1" dirty="0"/>
              <a:t>Christus Jezus kan </a:t>
            </a:r>
            <a:endParaRPr lang="nl-NL" sz="2000" b="1" dirty="0" smtClean="0"/>
          </a:p>
          <a:p>
            <a:r>
              <a:rPr lang="nl-NL" sz="2000" b="1" dirty="0" smtClean="0"/>
              <a:t>iedereen </a:t>
            </a:r>
            <a:r>
              <a:rPr lang="nl-NL" sz="2000" b="1" dirty="0"/>
              <a:t>in hem volmaakt gemaakt </a:t>
            </a:r>
            <a:endParaRPr lang="nl-NL" sz="2000" b="1" dirty="0" smtClean="0"/>
          </a:p>
          <a:p>
            <a:r>
              <a:rPr lang="nl-NL" sz="2000" b="1" dirty="0" smtClean="0"/>
              <a:t>worden</a:t>
            </a:r>
            <a:r>
              <a:rPr lang="nl-NL" sz="2000" b="1" dirty="0"/>
              <a:t>. Dankzij </a:t>
            </a:r>
            <a:r>
              <a:rPr lang="nl-NL" sz="2000" b="1" dirty="0" smtClean="0"/>
              <a:t>God </a:t>
            </a:r>
            <a:r>
              <a:rPr lang="nl-NL" sz="2000" b="1" dirty="0"/>
              <a:t>hebben we niet te </a:t>
            </a:r>
            <a:endParaRPr lang="nl-NL" sz="2000" b="1" dirty="0" smtClean="0"/>
          </a:p>
          <a:p>
            <a:r>
              <a:rPr lang="nl-NL" sz="2000" b="1" dirty="0" smtClean="0"/>
              <a:t>maken </a:t>
            </a:r>
            <a:r>
              <a:rPr lang="nl-NL" sz="2000" b="1" dirty="0"/>
              <a:t>met onmogelijkheden. we mogen </a:t>
            </a:r>
            <a:endParaRPr lang="nl-NL" sz="2000" b="1" dirty="0" smtClean="0"/>
          </a:p>
          <a:p>
            <a:r>
              <a:rPr lang="nl-NL" sz="2000" b="1" dirty="0" smtClean="0"/>
              <a:t>aanspraak maken </a:t>
            </a:r>
            <a:r>
              <a:rPr lang="nl-NL" sz="2000" b="1" dirty="0"/>
              <a:t>op heiliging. </a:t>
            </a:r>
            <a:r>
              <a:rPr lang="nl-NL" sz="2000" b="1" dirty="0" smtClean="0"/>
              <a:t>We </a:t>
            </a:r>
            <a:r>
              <a:rPr lang="nl-NL" sz="2000" b="1" dirty="0"/>
              <a:t>mogen </a:t>
            </a:r>
            <a:endParaRPr lang="nl-NL" sz="2000" b="1" dirty="0" smtClean="0"/>
          </a:p>
          <a:p>
            <a:r>
              <a:rPr lang="nl-NL" sz="2000" b="1" dirty="0" smtClean="0"/>
              <a:t>ons </a:t>
            </a:r>
            <a:r>
              <a:rPr lang="nl-NL" sz="2000" b="1" dirty="0"/>
              <a:t>verheugen in de gunst van </a:t>
            </a:r>
            <a:r>
              <a:rPr lang="nl-NL" sz="2000" b="1" dirty="0" smtClean="0"/>
              <a:t>God</a:t>
            </a:r>
            <a:r>
              <a:rPr lang="nl-NL" sz="2000" b="1" dirty="0"/>
              <a:t>. </a:t>
            </a:r>
            <a:r>
              <a:rPr lang="nl-NL" sz="2000" b="1" dirty="0" smtClean="0"/>
              <a:t>Het </a:t>
            </a:r>
          </a:p>
          <a:p>
            <a:r>
              <a:rPr lang="nl-NL" sz="2000" b="1" dirty="0" smtClean="0"/>
              <a:t>is niet </a:t>
            </a:r>
            <a:r>
              <a:rPr lang="nl-NL" sz="2000" b="1" dirty="0"/>
              <a:t>de bedoeling dat we ons druk </a:t>
            </a:r>
            <a:endParaRPr lang="nl-NL" sz="2000" b="1" dirty="0" smtClean="0"/>
          </a:p>
          <a:p>
            <a:r>
              <a:rPr lang="nl-NL" sz="2000" b="1" dirty="0" smtClean="0"/>
              <a:t>maken </a:t>
            </a:r>
            <a:r>
              <a:rPr lang="nl-NL" sz="2000" b="1" dirty="0"/>
              <a:t>over wat Christus en </a:t>
            </a:r>
            <a:r>
              <a:rPr lang="nl-NL" sz="2000" b="1" dirty="0" smtClean="0"/>
              <a:t>God van</a:t>
            </a:r>
          </a:p>
          <a:p>
            <a:r>
              <a:rPr lang="nl-NL" sz="2000" b="1" dirty="0" smtClean="0"/>
              <a:t>ons vinden</a:t>
            </a:r>
            <a:r>
              <a:rPr lang="nl-NL" sz="2000" b="1" dirty="0"/>
              <a:t>, maar wel over wat </a:t>
            </a:r>
            <a:r>
              <a:rPr lang="nl-NL" sz="2000" b="1" dirty="0" smtClean="0"/>
              <a:t>God </a:t>
            </a:r>
          </a:p>
          <a:p>
            <a:r>
              <a:rPr lang="nl-NL" sz="2000" b="1" dirty="0" smtClean="0"/>
              <a:t>van </a:t>
            </a:r>
            <a:r>
              <a:rPr lang="nl-NL" sz="2000" b="1" dirty="0"/>
              <a:t>Christus, onze plaatsbekleder, </a:t>
            </a:r>
            <a:endParaRPr lang="nl-NL" sz="2000" b="1" dirty="0" smtClean="0"/>
          </a:p>
          <a:p>
            <a:r>
              <a:rPr lang="nl-NL" sz="2000" b="1" dirty="0" smtClean="0"/>
              <a:t>vindt’.</a:t>
            </a:r>
            <a:endParaRPr lang="en-US" sz="1600" b="1" dirty="0" smtClean="0"/>
          </a:p>
          <a:p>
            <a:r>
              <a:rPr lang="en-US" sz="1600" b="1" dirty="0" smtClean="0"/>
              <a:t>Ellen </a:t>
            </a:r>
            <a:r>
              <a:rPr lang="en-US" sz="1600" b="1" dirty="0"/>
              <a:t>G. White, Selected Messages </a:t>
            </a:r>
            <a:endParaRPr lang="en-US" sz="1600" b="1" dirty="0" smtClean="0"/>
          </a:p>
          <a:p>
            <a:r>
              <a:rPr lang="en-US" sz="1600" b="1" dirty="0" smtClean="0"/>
              <a:t>book </a:t>
            </a:r>
            <a:r>
              <a:rPr lang="en-US" sz="1600" b="1" dirty="0"/>
              <a:t>2, </a:t>
            </a:r>
            <a:r>
              <a:rPr lang="en-US" sz="1600" b="1" dirty="0" smtClean="0"/>
              <a:t>pp</a:t>
            </a:r>
            <a:r>
              <a:rPr lang="en-US" sz="1600" b="1" dirty="0"/>
              <a:t>. 32, 33.</a:t>
            </a:r>
            <a:endParaRPr 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41154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24318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Vrijdag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22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546514" y="1401706"/>
            <a:ext cx="2998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/>
              <a:t>G</a:t>
            </a:r>
            <a:r>
              <a:rPr lang="nl-NL" sz="3200" b="1" dirty="0" smtClean="0"/>
              <a:t>espreksvragen</a:t>
            </a:r>
            <a:r>
              <a:rPr lang="nl-NL" sz="3200" b="1" dirty="0"/>
              <a:t>:</a:t>
            </a:r>
            <a:endParaRPr lang="nl-NL" sz="3200" b="1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46" y="3629727"/>
            <a:ext cx="2142813" cy="23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426524" y="2130410"/>
            <a:ext cx="6472166" cy="286232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S</a:t>
            </a:r>
            <a:r>
              <a:rPr lang="nl-NL" sz="2000" b="1" dirty="0" smtClean="0"/>
              <a:t>ta </a:t>
            </a:r>
            <a:r>
              <a:rPr lang="nl-NL" sz="2000" b="1" dirty="0"/>
              <a:t>stil bij het laatste hierboven genoemde citaat van </a:t>
            </a:r>
            <a:endParaRPr lang="nl-NL" sz="2000" b="1" dirty="0" smtClean="0"/>
          </a:p>
          <a:p>
            <a:r>
              <a:rPr lang="nl-NL" sz="2000" b="1" dirty="0" smtClean="0"/>
              <a:t>Ellen </a:t>
            </a:r>
            <a:r>
              <a:rPr lang="nl-NL" sz="2000" b="1" dirty="0"/>
              <a:t>G. White. Bekijk in het bijzonder de </a:t>
            </a:r>
            <a:r>
              <a:rPr lang="nl-NL" sz="2000" b="1" dirty="0" smtClean="0"/>
              <a:t>regel</a:t>
            </a:r>
            <a:r>
              <a:rPr lang="nl-NL" sz="2000" b="1" dirty="0"/>
              <a:t>: </a:t>
            </a:r>
            <a:endParaRPr lang="nl-NL" sz="2000" b="1" dirty="0" smtClean="0"/>
          </a:p>
          <a:p>
            <a:r>
              <a:rPr lang="nl-NL" sz="2000" b="1" dirty="0" smtClean="0"/>
              <a:t>‘</a:t>
            </a:r>
            <a:r>
              <a:rPr lang="nl-NL" sz="2000" b="1" dirty="0"/>
              <a:t>Het is niet de bedoeling dat we ons druk maken over wat Christus en God van ons vinden, maar wel over wat God van </a:t>
            </a:r>
            <a:r>
              <a:rPr lang="nl-NL" sz="2000" b="1" dirty="0" smtClean="0"/>
              <a:t>Christus</a:t>
            </a:r>
            <a:r>
              <a:rPr lang="nl-NL" sz="2000" b="1" dirty="0"/>
              <a:t>, onze plaatsbekleder, </a:t>
            </a:r>
            <a:r>
              <a:rPr lang="nl-NL" sz="2000" b="1" dirty="0" smtClean="0"/>
              <a:t>vindt</a:t>
            </a:r>
            <a:r>
              <a:rPr lang="nl-NL" sz="2000" b="1" dirty="0"/>
              <a:t>.’ </a:t>
            </a:r>
            <a:endParaRPr lang="nl-NL" sz="2000" b="1" dirty="0" smtClean="0"/>
          </a:p>
          <a:p>
            <a:r>
              <a:rPr lang="nl-NL" sz="2000" b="1" dirty="0" smtClean="0"/>
              <a:t>Hoe </a:t>
            </a:r>
            <a:r>
              <a:rPr lang="nl-NL" sz="2000" b="1" dirty="0"/>
              <a:t>helpen deze </a:t>
            </a:r>
            <a:r>
              <a:rPr lang="nl-NL" sz="2000" b="1" dirty="0" smtClean="0"/>
              <a:t>woorden </a:t>
            </a:r>
            <a:r>
              <a:rPr lang="nl-NL" sz="2000" b="1" dirty="0"/>
              <a:t>ons </a:t>
            </a:r>
            <a:endParaRPr lang="nl-NL" sz="2000" b="1" dirty="0" smtClean="0"/>
          </a:p>
          <a:p>
            <a:r>
              <a:rPr lang="nl-NL" sz="2000" b="1" dirty="0" smtClean="0"/>
              <a:t>te </a:t>
            </a:r>
            <a:r>
              <a:rPr lang="nl-NL" sz="2000" b="1" dirty="0"/>
              <a:t>begrijpen </a:t>
            </a:r>
            <a:r>
              <a:rPr lang="nl-NL" sz="2000" b="1" dirty="0" smtClean="0"/>
              <a:t>wat </a:t>
            </a:r>
            <a:r>
              <a:rPr lang="nl-NL" sz="2000" b="1" dirty="0"/>
              <a:t>daarvóór staat, </a:t>
            </a:r>
            <a:endParaRPr lang="nl-NL" sz="2000" b="1" dirty="0" smtClean="0"/>
          </a:p>
          <a:p>
            <a:r>
              <a:rPr lang="nl-NL" sz="2000" b="1" dirty="0" smtClean="0"/>
              <a:t>als </a:t>
            </a:r>
            <a:r>
              <a:rPr lang="nl-NL" sz="2000" b="1" dirty="0"/>
              <a:t>zij het </a:t>
            </a:r>
            <a:r>
              <a:rPr lang="nl-NL" sz="2000" b="1" dirty="0" smtClean="0"/>
              <a:t>heeft </a:t>
            </a:r>
            <a:r>
              <a:rPr lang="nl-NL" sz="2000" b="1" dirty="0"/>
              <a:t>over ‘volmaakt </a:t>
            </a:r>
            <a:endParaRPr lang="nl-NL" sz="2000" b="1" dirty="0" smtClean="0"/>
          </a:p>
          <a:p>
            <a:r>
              <a:rPr lang="nl-NL" sz="2000" b="1" dirty="0" smtClean="0"/>
              <a:t>gemaakt</a:t>
            </a:r>
            <a:r>
              <a:rPr lang="nl-NL" sz="2000" b="1" dirty="0"/>
              <a:t>’ </a:t>
            </a:r>
            <a:r>
              <a:rPr lang="nl-NL" sz="2000" b="1" dirty="0" smtClean="0"/>
              <a:t>in </a:t>
            </a:r>
            <a:r>
              <a:rPr lang="nl-NL" sz="2000" b="1" dirty="0"/>
              <a:t>Christus </a:t>
            </a:r>
            <a:r>
              <a:rPr lang="nl-NL" sz="2000" b="1" dirty="0" smtClean="0"/>
              <a:t>Jezus</a:t>
            </a:r>
            <a:r>
              <a:rPr lang="nl-NL" sz="2000" b="1" dirty="0"/>
              <a:t>?</a:t>
            </a:r>
            <a:endParaRPr lang="nl-NL" sz="2000" b="1" dirty="0"/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4" name="Rechthoek 2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5" name="Groep 24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2" name="Rechthoek 31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kstvak 3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Verdere Studie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64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3" y="1182706"/>
            <a:ext cx="3054175" cy="473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7" name="Rechthoek 16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pic>
          <p:nvPicPr>
            <p:cNvPr id="7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190500">
                <a:schemeClr val="bg1">
                  <a:alpha val="84000"/>
                </a:scheme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ep 26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hthoek 19"/>
            <p:cNvSpPr/>
            <p:nvPr/>
          </p:nvSpPr>
          <p:spPr>
            <a:xfrm>
              <a:off x="2495869" y="5989475"/>
              <a:ext cx="3347776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SABBAT </a:t>
              </a:r>
              <a:r>
                <a:rPr lang="nl-NL" sz="2000" b="1" dirty="0" smtClean="0">
                  <a:solidFill>
                    <a:schemeClr val="bg1"/>
                  </a:solidFill>
                </a:rPr>
                <a:t>NOVEMBER 23 - 2013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6" y="116632"/>
            <a:ext cx="3262089" cy="162239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619">
            <a:off x="5161686" y="1374256"/>
            <a:ext cx="3083363" cy="45171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103687" cy="229235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2" y="975270"/>
            <a:ext cx="8741866" cy="5331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179512" y="320890"/>
            <a:ext cx="8784976" cy="920697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90"/>
            <a:ext cx="1298575" cy="871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6484102" y="525825"/>
            <a:ext cx="232961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4</a:t>
            </a:r>
            <a:r>
              <a:rPr lang="nl-NL" sz="2400" b="1" baseline="30000" dirty="0" smtClean="0">
                <a:solidFill>
                  <a:schemeClr val="bg1"/>
                </a:solidFill>
              </a:rPr>
              <a:t>e</a:t>
            </a:r>
            <a:r>
              <a:rPr lang="nl-NL" sz="2400" b="1" dirty="0" smtClean="0">
                <a:solidFill>
                  <a:schemeClr val="bg1"/>
                </a:solidFill>
              </a:rPr>
              <a:t> Kwartaal </a:t>
            </a:r>
            <a:r>
              <a:rPr lang="nl-NL" sz="2400" b="1" dirty="0">
                <a:solidFill>
                  <a:schemeClr val="bg1"/>
                </a:solidFill>
              </a:rPr>
              <a:t>2013</a:t>
            </a:r>
          </a:p>
        </p:txBody>
      </p:sp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56" y="1142425"/>
            <a:ext cx="3515946" cy="49680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ep 25"/>
          <p:cNvGrpSpPr/>
          <p:nvPr/>
        </p:nvGrpSpPr>
        <p:grpSpPr>
          <a:xfrm flipH="1">
            <a:off x="2838983" y="2490625"/>
            <a:ext cx="2702452" cy="2204530"/>
            <a:chOff x="4767217" y="1713764"/>
            <a:chExt cx="2983291" cy="2352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17" y="1713764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37" y="2301932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171" y="2890101"/>
              <a:ext cx="1811337" cy="117633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kstvak 36"/>
          <p:cNvSpPr txBox="1"/>
          <p:nvPr/>
        </p:nvSpPr>
        <p:spPr>
          <a:xfrm>
            <a:off x="315144" y="410590"/>
            <a:ext cx="3942105" cy="646331"/>
          </a:xfrm>
          <a:prstGeom prst="rect">
            <a:avLst/>
          </a:prstGeom>
          <a:noFill/>
          <a:ln>
            <a:noFill/>
          </a:ln>
          <a:effectLst>
            <a:outerShdw blurRad="190500" dist="114300" dir="2700000" algn="ctr">
              <a:schemeClr val="tx1"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Zevende –</a:t>
            </a:r>
            <a:r>
              <a:rPr lang="nl-NL" b="1" dirty="0" err="1" smtClean="0">
                <a:solidFill>
                  <a:schemeClr val="bg1"/>
                </a:solidFill>
                <a:latin typeface="Pristina" pitchFamily="66" charset="0"/>
              </a:rPr>
              <a:t>Dags</a:t>
            </a:r>
            <a:r>
              <a:rPr lang="nl-NL" b="1" dirty="0" smtClean="0">
                <a:solidFill>
                  <a:schemeClr val="bg1"/>
                </a:solidFill>
                <a:latin typeface="Pristina" pitchFamily="66" charset="0"/>
              </a:rPr>
              <a:t> – Adventisten </a:t>
            </a:r>
          </a:p>
          <a:p>
            <a:r>
              <a:rPr lang="nl-NL" b="1" dirty="0" smtClean="0">
                <a:solidFill>
                  <a:schemeClr val="bg1"/>
                </a:solidFill>
                <a:latin typeface="Wide Latin" pitchFamily="18" charset="0"/>
              </a:rPr>
              <a:t>SABBAT SCHOOL</a:t>
            </a:r>
            <a:endParaRPr lang="nl-NL" b="1" dirty="0">
              <a:solidFill>
                <a:schemeClr val="bg1"/>
              </a:solidFill>
              <a:latin typeface="Wide Latin" pitchFamily="18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8" y="1443401"/>
            <a:ext cx="2647547" cy="4272054"/>
          </a:xfrm>
          <a:prstGeom prst="rect">
            <a:avLst/>
          </a:prstGeom>
          <a:noFill/>
          <a:ln>
            <a:noFill/>
          </a:ln>
          <a:effectLst>
            <a:glow rad="63500">
              <a:srgbClr val="8E0047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196652" y="5006685"/>
            <a:ext cx="8784976" cy="1670195"/>
            <a:chOff x="196652" y="5006685"/>
            <a:chExt cx="8784976" cy="1670195"/>
          </a:xfrm>
        </p:grpSpPr>
        <p:sp>
          <p:nvSpPr>
            <p:cNvPr id="19" name="Rechthoek 18"/>
            <p:cNvSpPr/>
            <p:nvPr/>
          </p:nvSpPr>
          <p:spPr>
            <a:xfrm>
              <a:off x="196652" y="5805264"/>
              <a:ext cx="8784976" cy="768532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299592" y="5006685"/>
              <a:ext cx="2083743" cy="1670195"/>
              <a:chOff x="6865984" y="116048"/>
              <a:chExt cx="2083743" cy="1670195"/>
            </a:xfrm>
          </p:grpSpPr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4701" y="116048"/>
                <a:ext cx="1215026" cy="16701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  <a:reflection blurRad="6350" stA="50000" endA="300" endPos="90000" dist="50800" dir="5400000" sy="-100000" algn="bl" rotWithShape="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84" y="1028329"/>
                <a:ext cx="1476230" cy="642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Rechthoek 22"/>
            <p:cNvSpPr/>
            <p:nvPr/>
          </p:nvSpPr>
          <p:spPr>
            <a:xfrm>
              <a:off x="2495869" y="5989475"/>
              <a:ext cx="2598212" cy="400110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</a:rPr>
                <a:t>Een Gezegende Sabbat</a:t>
              </a:r>
              <a:endParaRPr lang="nl-NL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84000"/>
              </a:scheme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ep 28"/>
          <p:cNvGrpSpPr/>
          <p:nvPr/>
        </p:nvGrpSpPr>
        <p:grpSpPr>
          <a:xfrm>
            <a:off x="6905778" y="5582147"/>
            <a:ext cx="1875027" cy="1117626"/>
            <a:chOff x="6905778" y="5582147"/>
            <a:chExt cx="1875027" cy="1117626"/>
          </a:xfrm>
        </p:grpSpPr>
        <p:pic>
          <p:nvPicPr>
            <p:cNvPr id="33" name="Picture 3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987" y="5582147"/>
              <a:ext cx="1072818" cy="1056563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820041">
                  <a:alpha val="40000"/>
                </a:srgbClr>
              </a:glow>
              <a:outerShdw dist="381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Groep 33"/>
            <p:cNvGrpSpPr/>
            <p:nvPr/>
          </p:nvGrpSpPr>
          <p:grpSpPr>
            <a:xfrm>
              <a:off x="6905778" y="5986583"/>
              <a:ext cx="749391" cy="713190"/>
              <a:chOff x="-1764704" y="1286844"/>
              <a:chExt cx="749391" cy="713190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-1764704" y="1286844"/>
                <a:ext cx="749391" cy="713190"/>
              </a:xfrm>
              <a:prstGeom prst="rect">
                <a:avLst/>
              </a:prstGeom>
              <a:solidFill>
                <a:srgbClr val="820041">
                  <a:alpha val="89804"/>
                </a:srgbClr>
              </a:solidFill>
              <a:ln>
                <a:noFill/>
              </a:ln>
              <a:effectLst>
                <a:glow rad="228600">
                  <a:srgbClr val="820041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-1742029" y="1292148"/>
                <a:ext cx="704039" cy="70788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bg1"/>
                    </a:solidFill>
                  </a:rPr>
                  <a:t>08</a:t>
                </a:r>
                <a:endParaRPr lang="nl-NL" sz="4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8784976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346413" y="502517"/>
            <a:ext cx="4671463" cy="6136193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ep 1032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1034" name="Rechthoek 1033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35" name="Tekstvak 1034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2383627" y="6023123"/>
            <a:ext cx="361746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November 16 – November 23   2013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701117" y="502297"/>
            <a:ext cx="3288876" cy="452431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nl-NL" sz="3200" b="1" dirty="0">
              <a:solidFill>
                <a:srgbClr val="FCE7AA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Christus</a:t>
            </a:r>
            <a:r>
              <a:rPr lang="nl-NL" sz="40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, </a:t>
            </a:r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Onze </a:t>
            </a:r>
          </a:p>
          <a:p>
            <a:pPr algn="ctr"/>
            <a:r>
              <a:rPr lang="nl-NL" sz="40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P</a:t>
            </a:r>
            <a:r>
              <a:rPr lang="nl-NL" sz="40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riester</a:t>
            </a:r>
            <a:endParaRPr lang="nl-NL" sz="40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endParaRPr lang="nl-NL" sz="2800" b="1" dirty="0" smtClean="0">
              <a:solidFill>
                <a:srgbClr val="FCE7AA"/>
              </a:solidFill>
              <a:latin typeface="Book Antiqua" panose="02040602050305030304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LES </a:t>
            </a:r>
            <a:r>
              <a:rPr lang="nl-NL" sz="28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rPr>
              <a:t>8</a:t>
            </a:r>
          </a:p>
        </p:txBody>
      </p:sp>
      <p:grpSp>
        <p:nvGrpSpPr>
          <p:cNvPr id="21" name="Groep 20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2" name="Rechthoek 21"/>
            <p:cNvSpPr/>
            <p:nvPr/>
          </p:nvSpPr>
          <p:spPr>
            <a:xfrm>
              <a:off x="196653" y="118251"/>
              <a:ext cx="8784976" cy="384266"/>
            </a:xfrm>
            <a:prstGeom prst="rect">
              <a:avLst/>
            </a:prstGeom>
            <a:solidFill>
              <a:srgbClr val="660033"/>
            </a:solidFill>
            <a:ln w="31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rgbClr val="9A4D00"/>
                </a:solidFill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2383627" y="180582"/>
              <a:ext cx="2778133" cy="276999"/>
            </a:xfrm>
            <a:prstGeom prst="rect">
              <a:avLst/>
            </a:prstGeom>
            <a:noFill/>
            <a:effectLst>
              <a:outerShdw blurRad="25400" dist="254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bg1"/>
                  </a:solidFill>
                </a:rPr>
                <a:t>HET HEILIGDOM : 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C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hristus</a:t>
              </a:r>
              <a:r>
                <a:rPr lang="nl-NL" sz="1200" b="1" dirty="0">
                  <a:solidFill>
                    <a:schemeClr val="bg1"/>
                  </a:solidFill>
                </a:rPr>
                <a:t>, onze priester </a:t>
              </a:r>
              <a:endParaRPr lang="nl-NL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977" y="648987"/>
              <a:ext cx="720919" cy="48384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75" b="8542"/>
            <a:stretch/>
          </p:blipFill>
          <p:spPr bwMode="auto">
            <a:xfrm>
              <a:off x="262519" y="269158"/>
              <a:ext cx="1438598" cy="19507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1446" y="385926"/>
            <a:ext cx="4968552" cy="51163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12604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Sabbatmiddag </a:t>
            </a:r>
            <a:r>
              <a:rPr lang="nl-NL" b="1" dirty="0" smtClean="0">
                <a:solidFill>
                  <a:schemeClr val="bg1"/>
                </a:solidFill>
              </a:rPr>
              <a:t>– November 16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52" y="4833140"/>
            <a:ext cx="1708947" cy="10858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3025" y="2968679"/>
            <a:ext cx="2337852" cy="24073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ep 4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" name="Rechthoek 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3" name="Groep 32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4" name="Rechthoek 33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ekstvak 23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Christ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us, Onze Priester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2410896" y="1671664"/>
            <a:ext cx="6397178" cy="34163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</a:rPr>
              <a:t>Kerntekst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nl-NL" sz="2400" b="1" dirty="0" smtClean="0">
                <a:solidFill>
                  <a:schemeClr val="bg1"/>
                </a:solidFill>
              </a:rPr>
              <a:t>De </a:t>
            </a:r>
            <a:r>
              <a:rPr lang="nl-NL" sz="2400" b="1" dirty="0">
                <a:solidFill>
                  <a:schemeClr val="bg1"/>
                </a:solidFill>
              </a:rPr>
              <a:t>kern van mijn betoog is dat </a:t>
            </a:r>
            <a:r>
              <a:rPr lang="nl-NL" sz="2400" b="1" dirty="0" smtClean="0">
                <a:solidFill>
                  <a:schemeClr val="bg1"/>
                </a:solidFill>
              </a:rPr>
              <a:t>wij </a:t>
            </a:r>
            <a:r>
              <a:rPr lang="nl-NL" sz="2400" b="1" dirty="0">
                <a:solidFill>
                  <a:schemeClr val="bg1"/>
                </a:solidFill>
              </a:rPr>
              <a:t>een hogepriester hebben </a:t>
            </a:r>
            <a:r>
              <a:rPr lang="nl-NL" sz="2400" b="1" dirty="0" smtClean="0">
                <a:solidFill>
                  <a:schemeClr val="bg1"/>
                </a:solidFill>
              </a:rPr>
              <a:t>die </a:t>
            </a:r>
            <a:r>
              <a:rPr lang="nl-NL" sz="2400" b="1" dirty="0">
                <a:solidFill>
                  <a:schemeClr val="bg1"/>
                </a:solidFill>
              </a:rPr>
              <a:t>in de hemel plaatsgenomen </a:t>
            </a:r>
            <a:r>
              <a:rPr lang="nl-NL" sz="2400" b="1" dirty="0" smtClean="0">
                <a:solidFill>
                  <a:schemeClr val="bg1"/>
                </a:solidFill>
              </a:rPr>
              <a:t>heeft </a:t>
            </a:r>
            <a:r>
              <a:rPr lang="nl-NL" sz="2400" b="1" dirty="0">
                <a:solidFill>
                  <a:schemeClr val="bg1"/>
                </a:solidFill>
              </a:rPr>
              <a:t>aan de rechterzijde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van de </a:t>
            </a:r>
            <a:r>
              <a:rPr lang="nl-NL" sz="2400" b="1" dirty="0">
                <a:solidFill>
                  <a:schemeClr val="bg1"/>
                </a:solidFill>
              </a:rPr>
              <a:t>troon van Gods majesteit </a:t>
            </a:r>
            <a:r>
              <a:rPr lang="nl-NL" sz="2400" b="1" dirty="0" smtClean="0">
                <a:solidFill>
                  <a:schemeClr val="bg1"/>
                </a:solidFill>
              </a:rPr>
              <a:t>en 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die </a:t>
            </a:r>
            <a:r>
              <a:rPr lang="nl-NL" sz="2400" b="1" dirty="0">
                <a:solidFill>
                  <a:schemeClr val="bg1"/>
                </a:solidFill>
              </a:rPr>
              <a:t>de dienst vervult in </a:t>
            </a:r>
            <a:r>
              <a:rPr lang="nl-NL" sz="2400" b="1" dirty="0" smtClean="0">
                <a:solidFill>
                  <a:schemeClr val="bg1"/>
                </a:solidFill>
              </a:rPr>
              <a:t>het </a:t>
            </a:r>
            <a:r>
              <a:rPr lang="nl-NL" sz="2400" b="1" dirty="0">
                <a:solidFill>
                  <a:schemeClr val="bg1"/>
                </a:solidFill>
              </a:rPr>
              <a:t>ware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heiligdom</a:t>
            </a:r>
            <a:r>
              <a:rPr lang="nl-NL" sz="2400" b="1" dirty="0">
                <a:solidFill>
                  <a:schemeClr val="bg1"/>
                </a:solidFill>
              </a:rPr>
              <a:t>, de tent </a:t>
            </a:r>
            <a:r>
              <a:rPr lang="nl-NL" sz="2400" b="1" dirty="0" smtClean="0">
                <a:solidFill>
                  <a:schemeClr val="bg1"/>
                </a:solidFill>
              </a:rPr>
              <a:t>die </a:t>
            </a:r>
            <a:r>
              <a:rPr lang="nl-NL" sz="2400" b="1" dirty="0">
                <a:solidFill>
                  <a:schemeClr val="bg1"/>
                </a:solidFill>
              </a:rPr>
              <a:t>door de Heer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en </a:t>
            </a:r>
            <a:r>
              <a:rPr lang="nl-NL" sz="2400" b="1" dirty="0">
                <a:solidFill>
                  <a:schemeClr val="bg1"/>
                </a:solidFill>
              </a:rPr>
              <a:t>niet door </a:t>
            </a:r>
            <a:r>
              <a:rPr lang="nl-NL" sz="2400" b="1" dirty="0" smtClean="0">
                <a:solidFill>
                  <a:schemeClr val="bg1"/>
                </a:solidFill>
              </a:rPr>
              <a:t>mensenhanden 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is </a:t>
            </a:r>
            <a:r>
              <a:rPr lang="nl-NL" sz="2400" b="1" dirty="0">
                <a:solidFill>
                  <a:schemeClr val="bg1"/>
                </a:solidFill>
              </a:rPr>
              <a:t>opgericht’ </a:t>
            </a:r>
            <a:r>
              <a:rPr lang="nl-NL" b="1" dirty="0" smtClean="0">
                <a:solidFill>
                  <a:schemeClr val="bg1"/>
                </a:solidFill>
              </a:rPr>
              <a:t>(</a:t>
            </a:r>
            <a:r>
              <a:rPr lang="nl-NL" b="1" dirty="0">
                <a:solidFill>
                  <a:schemeClr val="bg1"/>
                </a:solidFill>
              </a:rPr>
              <a:t>Hebreeën 8:1, 2).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6653" y="1412776"/>
            <a:ext cx="8784976" cy="432048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3178947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Sabbatmiddag </a:t>
            </a:r>
            <a:r>
              <a:rPr lang="nl-NL" b="1" dirty="0" smtClean="0">
                <a:solidFill>
                  <a:schemeClr val="bg1"/>
                </a:solidFill>
              </a:rPr>
              <a:t>– November 16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52" y="4833140"/>
            <a:ext cx="1708947" cy="10858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10896" y="1671664"/>
            <a:ext cx="6397178" cy="156966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Christus </a:t>
            </a:r>
            <a:r>
              <a:rPr lang="nl-NL" sz="2400" b="1" dirty="0">
                <a:solidFill>
                  <a:schemeClr val="bg1"/>
                </a:solidFill>
              </a:rPr>
              <a:t>begon aan een nieuwe fase van het verlossingsplan nadat hij was opgestaan en vervolgens was opgestegen naar het hemelse </a:t>
            </a:r>
            <a:r>
              <a:rPr lang="nl-NL" sz="2400" b="1" dirty="0" smtClean="0">
                <a:solidFill>
                  <a:schemeClr val="bg1"/>
                </a:solidFill>
              </a:rPr>
              <a:t>heiligdom.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3025" y="2968679"/>
            <a:ext cx="2337852" cy="240737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420608" y="3249036"/>
            <a:ext cx="6563548" cy="193899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nl-NL" sz="2400" b="1" dirty="0" err="1" smtClean="0">
                <a:solidFill>
                  <a:schemeClr val="bg1"/>
                </a:solidFill>
              </a:rPr>
              <a:t>eze</a:t>
            </a:r>
            <a:r>
              <a:rPr lang="nl-NL" sz="2400" b="1" dirty="0" smtClean="0">
                <a:solidFill>
                  <a:schemeClr val="bg1"/>
                </a:solidFill>
              </a:rPr>
              <a:t> </a:t>
            </a:r>
            <a:r>
              <a:rPr lang="nl-NL" sz="2400" b="1" dirty="0">
                <a:solidFill>
                  <a:schemeClr val="bg1"/>
                </a:solidFill>
              </a:rPr>
              <a:t>week zullen we Jezus’ dagelijkse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dienstwerk </a:t>
            </a:r>
            <a:r>
              <a:rPr lang="nl-NL" sz="2400" b="1" dirty="0">
                <a:solidFill>
                  <a:schemeClr val="bg1"/>
                </a:solidFill>
              </a:rPr>
              <a:t>bestuderen, en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enkele gevolgen </a:t>
            </a:r>
            <a:r>
              <a:rPr lang="nl-NL" sz="2400" b="1" dirty="0">
                <a:solidFill>
                  <a:schemeClr val="bg1"/>
                </a:solidFill>
              </a:rPr>
              <a:t>van zijn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werkzaamheden voor </a:t>
            </a:r>
            <a:r>
              <a:rPr lang="nl-NL" sz="2400" b="1" dirty="0">
                <a:solidFill>
                  <a:schemeClr val="bg1"/>
                </a:solidFill>
              </a:rPr>
              <a:t>ons 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bekijken</a:t>
            </a:r>
            <a:r>
              <a:rPr lang="nl-NL" sz="2400" b="1" dirty="0">
                <a:solidFill>
                  <a:schemeClr val="bg1"/>
                </a:solidFill>
              </a:rPr>
              <a:t>. </a:t>
            </a:r>
            <a:endParaRPr lang="nl-NL" sz="2400" b="1" dirty="0">
              <a:solidFill>
                <a:schemeClr val="bg1"/>
              </a:solidFill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4" name="Rechthoek 33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5" name="Groep 34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7" name="Rechthoek 36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8" name="Tekstvak 37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kstvak 35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Christ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us, Onze Priester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66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65" y="1205787"/>
            <a:ext cx="6598001" cy="4817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451953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Zondag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17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hthoek 24"/>
          <p:cNvSpPr/>
          <p:nvPr/>
        </p:nvSpPr>
        <p:spPr>
          <a:xfrm>
            <a:off x="2470265" y="1480974"/>
            <a:ext cx="6397178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/>
              <a:t>H</a:t>
            </a:r>
            <a:r>
              <a:rPr lang="nl-NL" sz="2400" b="1" dirty="0" err="1" smtClean="0"/>
              <a:t>ebreeën</a:t>
            </a:r>
            <a:r>
              <a:rPr lang="nl-NL" sz="2400" b="1" dirty="0" smtClean="0"/>
              <a:t> </a:t>
            </a:r>
            <a:r>
              <a:rPr lang="nl-NL" sz="2400" b="1" dirty="0"/>
              <a:t>is het nieuwtestamentische boek waarin het meest over Christus </a:t>
            </a:r>
            <a:r>
              <a:rPr lang="nl-NL" sz="2400" b="1" dirty="0" smtClean="0"/>
              <a:t>als </a:t>
            </a:r>
            <a:r>
              <a:rPr lang="nl-NL" sz="2400" b="1" dirty="0"/>
              <a:t>priester gesproken wordt.</a:t>
            </a:r>
            <a:endParaRPr lang="en-US" sz="2400" b="1" dirty="0"/>
          </a:p>
        </p:txBody>
      </p:sp>
      <p:sp>
        <p:nvSpPr>
          <p:cNvPr id="2" name="Rechthoek 1"/>
          <p:cNvSpPr/>
          <p:nvPr/>
        </p:nvSpPr>
        <p:spPr>
          <a:xfrm>
            <a:off x="2483023" y="4406520"/>
            <a:ext cx="6057689" cy="120032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/>
              <a:t>Op </a:t>
            </a:r>
            <a:r>
              <a:rPr lang="nl-NL" sz="2400" b="1" dirty="0"/>
              <a:t>welke manieren vervult Christus het door God beloofde priesterschap naar de </a:t>
            </a:r>
            <a:r>
              <a:rPr lang="nl-NL" sz="2400" b="1" dirty="0" smtClean="0"/>
              <a:t>ordening </a:t>
            </a:r>
            <a:r>
              <a:rPr lang="nl-NL" sz="2400" b="1" dirty="0"/>
              <a:t>van </a:t>
            </a:r>
            <a:r>
              <a:rPr lang="nl-NL" sz="2400" b="1" dirty="0" err="1" smtClean="0"/>
              <a:t>Melchisedek</a:t>
            </a:r>
            <a:r>
              <a:rPr lang="nl-NL" sz="2400" b="1" dirty="0"/>
              <a:t>? </a:t>
            </a:r>
            <a:endParaRPr lang="nl-NL" sz="2400" b="1" dirty="0"/>
          </a:p>
        </p:txBody>
      </p:sp>
      <p:grpSp>
        <p:nvGrpSpPr>
          <p:cNvPr id="5" name="Groep 4"/>
          <p:cNvGrpSpPr/>
          <p:nvPr/>
        </p:nvGrpSpPr>
        <p:grpSpPr>
          <a:xfrm>
            <a:off x="2960508" y="3058874"/>
            <a:ext cx="4941704" cy="923330"/>
            <a:chOff x="3308155" y="3049305"/>
            <a:chExt cx="4941704" cy="92333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115" y="3232975"/>
              <a:ext cx="1083744" cy="688586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hoek 3"/>
            <p:cNvSpPr/>
            <p:nvPr/>
          </p:nvSpPr>
          <p:spPr>
            <a:xfrm>
              <a:off x="3308155" y="3049305"/>
              <a:ext cx="4572000" cy="923330"/>
            </a:xfrm>
            <a:prstGeom prst="rect">
              <a:avLst/>
            </a:prstGeom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 dirty="0"/>
                <a:t>H</a:t>
              </a:r>
              <a:r>
                <a:rPr lang="nl-NL" b="1" dirty="0" smtClean="0"/>
                <a:t>et </a:t>
              </a:r>
              <a:r>
                <a:rPr lang="nl-NL" b="1" dirty="0"/>
                <a:t>boek </a:t>
              </a:r>
              <a:r>
                <a:rPr lang="nl-NL" b="1" dirty="0" smtClean="0"/>
                <a:t>Hebreeën </a:t>
              </a:r>
              <a:r>
                <a:rPr lang="nl-NL" b="1" dirty="0"/>
                <a:t>tekent </a:t>
              </a:r>
              <a:endParaRPr lang="nl-NL" b="1" dirty="0" smtClean="0"/>
            </a:p>
            <a:p>
              <a:pPr algn="ctr"/>
              <a:r>
                <a:rPr lang="nl-NL" b="1" dirty="0" smtClean="0"/>
                <a:t>Christus</a:t>
              </a:r>
            </a:p>
            <a:p>
              <a:pPr algn="ctr"/>
              <a:r>
                <a:rPr lang="nl-NL" b="1" dirty="0" smtClean="0"/>
                <a:t> </a:t>
              </a:r>
              <a:r>
                <a:rPr lang="nl-NL" b="1" dirty="0"/>
                <a:t>als de nieuwe </a:t>
              </a:r>
              <a:r>
                <a:rPr lang="nl-NL" b="1" dirty="0" smtClean="0"/>
                <a:t>Hogepriester</a:t>
              </a:r>
              <a:r>
                <a:rPr lang="nl-NL" b="1" dirty="0"/>
                <a:t>.</a:t>
              </a:r>
              <a:endParaRPr lang="nl-NL" b="1" dirty="0"/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33" name="Rechthoek 3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5" name="Groep 34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46" name="Rechthoek 45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7" name="Tekstvak 46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" name="Tekstvak 44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Onze Hogepriester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57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650469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Maandag </a:t>
            </a:r>
            <a:r>
              <a:rPr lang="nl-NL" b="1" dirty="0" smtClean="0">
                <a:solidFill>
                  <a:schemeClr val="bg1"/>
                </a:solidFill>
              </a:rPr>
              <a:t>– November 18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52" y="2178648"/>
            <a:ext cx="3467292" cy="2828037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410896" y="1363888"/>
            <a:ext cx="65707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H</a:t>
            </a:r>
            <a:r>
              <a:rPr lang="nl-NL" sz="2000" b="1" dirty="0" smtClean="0"/>
              <a:t>et </a:t>
            </a:r>
            <a:r>
              <a:rPr lang="nl-NL" sz="2000" b="1" dirty="0" err="1" smtClean="0"/>
              <a:t>griekse</a:t>
            </a:r>
            <a:r>
              <a:rPr lang="nl-NL" sz="2000" b="1" dirty="0" smtClean="0"/>
              <a:t> </a:t>
            </a:r>
            <a:r>
              <a:rPr lang="nl-NL" sz="2000" b="1" dirty="0"/>
              <a:t>woord </a:t>
            </a:r>
            <a:r>
              <a:rPr lang="nl-NL" sz="2000" b="1" dirty="0" err="1"/>
              <a:t>paraklètos</a:t>
            </a:r>
            <a:r>
              <a:rPr lang="nl-NL" sz="2000" b="1" dirty="0"/>
              <a:t> is een aanduiding voor een juridisch medewerker </a:t>
            </a:r>
            <a:r>
              <a:rPr lang="nl-NL" sz="2000" b="1" dirty="0" smtClean="0"/>
              <a:t>of </a:t>
            </a:r>
            <a:r>
              <a:rPr lang="nl-NL" sz="2000" b="1" dirty="0"/>
              <a:t>advocaat, iemand die ten behoeve van iemand anders optreedt als </a:t>
            </a:r>
            <a:endParaRPr lang="nl-NL" sz="2000" b="1" dirty="0" smtClean="0"/>
          </a:p>
          <a:p>
            <a:r>
              <a:rPr lang="nl-NL" sz="2000" b="1" dirty="0"/>
              <a:t>‘verdediger’. Jezus is onze </a:t>
            </a:r>
            <a:endParaRPr lang="nl-NL" sz="2000" b="1" dirty="0" smtClean="0"/>
          </a:p>
          <a:p>
            <a:r>
              <a:rPr lang="nl-NL" sz="2000" b="1" dirty="0" smtClean="0"/>
              <a:t>advocaat </a:t>
            </a:r>
            <a:r>
              <a:rPr lang="nl-NL" sz="2000" b="1" dirty="0"/>
              <a:t>en hij verdedigt </a:t>
            </a:r>
            <a:endParaRPr lang="nl-NL" sz="2000" b="1" dirty="0" smtClean="0"/>
          </a:p>
          <a:p>
            <a:r>
              <a:rPr lang="nl-NL" sz="2000" b="1" dirty="0" smtClean="0"/>
              <a:t>ons</a:t>
            </a:r>
            <a:r>
              <a:rPr lang="nl-NL" sz="2000" b="1" dirty="0"/>
              <a:t>, omdat er anders voor </a:t>
            </a:r>
            <a:endParaRPr lang="nl-NL" sz="2000" b="1" dirty="0" smtClean="0"/>
          </a:p>
          <a:p>
            <a:r>
              <a:rPr lang="nl-NL" sz="2000" b="1" dirty="0" smtClean="0"/>
              <a:t>ons geen </a:t>
            </a:r>
            <a:r>
              <a:rPr lang="nl-NL" sz="2000" b="1" dirty="0"/>
              <a:t>hoop zou zijn.</a:t>
            </a:r>
          </a:p>
          <a:p>
            <a:r>
              <a:rPr lang="nl-NL" sz="2000" b="1" dirty="0"/>
              <a:t>onze advocaat is </a:t>
            </a:r>
            <a:endParaRPr lang="nl-NL" sz="2000" b="1" dirty="0" smtClean="0"/>
          </a:p>
          <a:p>
            <a:r>
              <a:rPr lang="nl-NL" sz="2000" b="1" dirty="0" smtClean="0"/>
              <a:t>‘</a:t>
            </a:r>
            <a:r>
              <a:rPr lang="nl-NL" sz="2000" b="1" dirty="0"/>
              <a:t>rechtvaardig’. Dat geeft </a:t>
            </a:r>
            <a:endParaRPr lang="nl-NL" sz="2000" b="1" dirty="0" smtClean="0"/>
          </a:p>
          <a:p>
            <a:r>
              <a:rPr lang="nl-NL" sz="2000" b="1" dirty="0" smtClean="0"/>
              <a:t>ons </a:t>
            </a:r>
            <a:r>
              <a:rPr lang="nl-NL" sz="2000" b="1" dirty="0"/>
              <a:t>de verzekering dat </a:t>
            </a:r>
            <a:endParaRPr lang="nl-NL" sz="2000" b="1" dirty="0" smtClean="0"/>
          </a:p>
          <a:p>
            <a:r>
              <a:rPr lang="nl-NL" sz="2000" b="1" dirty="0" smtClean="0"/>
              <a:t>de </a:t>
            </a:r>
            <a:r>
              <a:rPr lang="nl-NL" sz="2000" b="1" dirty="0"/>
              <a:t>Vader naar </a:t>
            </a:r>
            <a:r>
              <a:rPr lang="nl-NL" sz="2000" b="1" dirty="0" smtClean="0"/>
              <a:t>de voor-</a:t>
            </a:r>
          </a:p>
          <a:p>
            <a:r>
              <a:rPr lang="nl-NL" sz="2000" b="1" dirty="0" smtClean="0"/>
              <a:t>spraak </a:t>
            </a:r>
            <a:r>
              <a:rPr lang="nl-NL" sz="2000" b="1" dirty="0"/>
              <a:t>van Christus luistert, </a:t>
            </a:r>
            <a:endParaRPr lang="nl-NL" sz="2000" b="1" dirty="0" smtClean="0"/>
          </a:p>
          <a:p>
            <a:r>
              <a:rPr lang="nl-NL" sz="2000" b="1" dirty="0" smtClean="0"/>
              <a:t>want </a:t>
            </a:r>
            <a:r>
              <a:rPr lang="nl-NL" sz="2000" b="1" dirty="0"/>
              <a:t>Christus zou niets kunnen doen wat </a:t>
            </a:r>
          </a:p>
          <a:p>
            <a:r>
              <a:rPr lang="nl-NL" sz="2000" b="1" dirty="0"/>
              <a:t>zijn rechtvaardige Vader van de hand zou wijzen.</a:t>
            </a:r>
            <a:endParaRPr lang="nl-NL" sz="2000" b="1" dirty="0"/>
          </a:p>
        </p:txBody>
      </p:sp>
      <p:grpSp>
        <p:nvGrpSpPr>
          <p:cNvPr id="22" name="Groep 2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3" name="Rechthoek 2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5" name="Rechthoek 34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kstvak 30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A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dvocaat </a:t>
              </a:r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en 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Verdediger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5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514214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Dinsdag</a:t>
            </a:r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– November 19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5" name="Rechthoek 24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3" name="Rechthoek 32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Tekstvak 31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B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emiddelaar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23" y="679712"/>
            <a:ext cx="3143045" cy="29776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49" y="1423452"/>
            <a:ext cx="2670438" cy="233764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77" y="2325876"/>
            <a:ext cx="1206123" cy="35706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2410896" y="1772816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b="1" dirty="0" smtClean="0"/>
              <a:t>Christus </a:t>
            </a:r>
            <a:r>
              <a:rPr lang="nl-NL" sz="3200" b="1" dirty="0"/>
              <a:t>wordt de </a:t>
            </a:r>
            <a:endParaRPr lang="nl-NL" sz="3200" b="1" dirty="0" smtClean="0"/>
          </a:p>
          <a:p>
            <a:r>
              <a:rPr lang="nl-NL" sz="3200" b="1" dirty="0" smtClean="0"/>
              <a:t>enige </a:t>
            </a:r>
            <a:r>
              <a:rPr lang="nl-NL" sz="3200" b="1" dirty="0"/>
              <a:t>bemiddelaar </a:t>
            </a:r>
            <a:endParaRPr lang="nl-NL" sz="3200" b="1" dirty="0" smtClean="0"/>
          </a:p>
          <a:p>
            <a:r>
              <a:rPr lang="nl-NL" sz="3200" b="1" dirty="0" smtClean="0"/>
              <a:t>tussen God </a:t>
            </a:r>
            <a:r>
              <a:rPr lang="nl-NL" sz="3200" b="1" dirty="0"/>
              <a:t>en </a:t>
            </a:r>
            <a:endParaRPr lang="nl-NL" sz="3200" b="1" dirty="0" smtClean="0"/>
          </a:p>
          <a:p>
            <a:r>
              <a:rPr lang="nl-NL" sz="3200" b="1" dirty="0" smtClean="0"/>
              <a:t>mens </a:t>
            </a:r>
            <a:r>
              <a:rPr lang="nl-NL" sz="3200" b="1" dirty="0"/>
              <a:t>genoemd. </a:t>
            </a:r>
            <a:endParaRPr lang="nl-NL" sz="3200" b="1" dirty="0" smtClean="0"/>
          </a:p>
          <a:p>
            <a:r>
              <a:rPr lang="nl-NL" sz="3200" b="1" dirty="0"/>
              <a:t>E</a:t>
            </a:r>
            <a:r>
              <a:rPr lang="nl-NL" sz="3200" b="1" dirty="0" smtClean="0"/>
              <a:t>r </a:t>
            </a:r>
            <a:r>
              <a:rPr lang="nl-NL" sz="3200" b="1" dirty="0"/>
              <a:t>is niet </a:t>
            </a:r>
            <a:r>
              <a:rPr lang="nl-NL" sz="3200" b="1" dirty="0" smtClean="0"/>
              <a:t>nog </a:t>
            </a:r>
            <a:r>
              <a:rPr lang="nl-NL" sz="3200" b="1" dirty="0"/>
              <a:t>zo iemand, omdat een dergelijk persoon in feite niet nodig is.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40801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75203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Woensdag </a:t>
            </a:r>
            <a:r>
              <a:rPr lang="nl-NL" b="1" dirty="0" smtClean="0">
                <a:solidFill>
                  <a:schemeClr val="bg1"/>
                </a:solidFill>
              </a:rPr>
              <a:t>– November 20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1083" y="2124602"/>
            <a:ext cx="3429543" cy="35315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>
          <a:xfrm>
            <a:off x="2468092" y="1319904"/>
            <a:ext cx="6397178" cy="415498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400" b="1" dirty="0" smtClean="0"/>
              <a:t>Jezus </a:t>
            </a:r>
            <a:r>
              <a:rPr lang="nl-NL" sz="2400" b="1" dirty="0"/>
              <a:t>is de ‘hooggeplaatste hogepriester’ </a:t>
            </a:r>
            <a:r>
              <a:rPr lang="nl-NL" sz="2400" b="1" dirty="0" smtClean="0"/>
              <a:t>(‘</a:t>
            </a:r>
            <a:r>
              <a:rPr lang="nl-NL" sz="2400" b="1" dirty="0" err="1" smtClean="0"/>
              <a:t>Hebr</a:t>
            </a:r>
            <a:r>
              <a:rPr lang="nl-NL" sz="2400" b="1" dirty="0" smtClean="0"/>
              <a:t> </a:t>
            </a:r>
            <a:r>
              <a:rPr lang="nl-NL" sz="2400" b="1" dirty="0"/>
              <a:t>4:14). </a:t>
            </a:r>
            <a:r>
              <a:rPr lang="nl-NL" sz="2400" b="1" dirty="0" smtClean="0"/>
              <a:t>Hij </a:t>
            </a:r>
            <a:r>
              <a:rPr lang="nl-NL" sz="2400" b="1" dirty="0"/>
              <a:t>staat boven alle </a:t>
            </a:r>
            <a:r>
              <a:rPr lang="nl-NL" sz="2400" b="1" dirty="0" smtClean="0"/>
              <a:t>hogepriesters </a:t>
            </a:r>
            <a:r>
              <a:rPr lang="nl-NL" sz="2400" b="1" dirty="0"/>
              <a:t>en aardse machthebbers. De Bijbel </a:t>
            </a:r>
            <a:endParaRPr lang="nl-NL" sz="2400" b="1" dirty="0" smtClean="0"/>
          </a:p>
          <a:p>
            <a:r>
              <a:rPr lang="nl-NL" sz="2400" b="1" dirty="0" smtClean="0"/>
              <a:t>schrijft </a:t>
            </a:r>
            <a:r>
              <a:rPr lang="nl-NL" sz="2400" b="1" dirty="0"/>
              <a:t>een aantal eigenschappen </a:t>
            </a:r>
            <a:endParaRPr lang="nl-NL" sz="2400" b="1" dirty="0" smtClean="0"/>
          </a:p>
          <a:p>
            <a:r>
              <a:rPr lang="nl-NL" sz="2400" b="1" dirty="0" smtClean="0"/>
              <a:t>aan </a:t>
            </a:r>
            <a:r>
              <a:rPr lang="nl-NL" sz="2400" b="1" dirty="0"/>
              <a:t>Jezus als hooggeplaatste </a:t>
            </a:r>
            <a:endParaRPr lang="nl-NL" sz="2400" b="1" dirty="0" smtClean="0"/>
          </a:p>
          <a:p>
            <a:r>
              <a:rPr lang="nl-NL" sz="2400" b="1" dirty="0" smtClean="0"/>
              <a:t>hogepriester </a:t>
            </a:r>
            <a:r>
              <a:rPr lang="nl-NL" sz="2400" b="1" dirty="0"/>
              <a:t>toe:</a:t>
            </a:r>
            <a:r>
              <a:rPr lang="en-US" sz="2400" b="1" dirty="0" smtClean="0"/>
              <a:t> </a:t>
            </a:r>
          </a:p>
          <a:p>
            <a:r>
              <a:rPr lang="en-US" sz="2400" b="1" i="1" dirty="0" err="1" smtClean="0"/>
              <a:t>Barmhartig</a:t>
            </a:r>
            <a:r>
              <a:rPr lang="en-US" sz="2400" b="1" i="1" dirty="0" smtClean="0"/>
              <a:t> </a:t>
            </a:r>
            <a:r>
              <a:rPr lang="en-US" sz="2400" b="1" i="1" dirty="0"/>
              <a:t>en </a:t>
            </a:r>
            <a:r>
              <a:rPr lang="en-US" sz="2400" b="1" i="1" dirty="0" err="1" smtClean="0"/>
              <a:t>betrouwbaar</a:t>
            </a:r>
            <a:r>
              <a:rPr lang="en-US" sz="2400" b="1" i="1" dirty="0" smtClean="0"/>
              <a:t>;</a:t>
            </a:r>
            <a:endParaRPr lang="en-US" sz="2400" b="1" i="1" dirty="0" smtClean="0"/>
          </a:p>
          <a:p>
            <a:r>
              <a:rPr lang="en-US" sz="2400" b="1" i="1" dirty="0" err="1"/>
              <a:t>Bij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ons</a:t>
            </a:r>
            <a:r>
              <a:rPr lang="en-US" sz="2400" b="1" i="1" dirty="0" smtClean="0"/>
              <a:t>;</a:t>
            </a:r>
          </a:p>
          <a:p>
            <a:r>
              <a:rPr lang="en-US" sz="2400" b="1" i="1" dirty="0" err="1"/>
              <a:t>Boven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ons</a:t>
            </a:r>
            <a:r>
              <a:rPr lang="en-US" sz="2400" b="1" i="1" dirty="0" smtClean="0"/>
              <a:t>;</a:t>
            </a:r>
          </a:p>
          <a:p>
            <a:r>
              <a:rPr lang="en-US" sz="2400" b="1" i="1" dirty="0"/>
              <a:t>Net </a:t>
            </a:r>
            <a:r>
              <a:rPr lang="en-US" sz="2400" b="1" i="1" dirty="0" err="1"/>
              <a:t>als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ons</a:t>
            </a:r>
            <a:r>
              <a:rPr lang="en-US" sz="2400" b="1" i="1" dirty="0" smtClean="0"/>
              <a:t>;</a:t>
            </a:r>
          </a:p>
          <a:p>
            <a:r>
              <a:rPr lang="en-US" sz="2400" b="1" i="1" dirty="0" err="1"/>
              <a:t>Voor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ons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3" name="Rechthoek 2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1" name="Rechthoek 30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kstvak 24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Hooggeplaatste Hogepriester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7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96652" y="127617"/>
            <a:ext cx="2073007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  <a:effectLst>
            <a:glow rad="228600">
              <a:srgbClr val="820041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96652" y="5841782"/>
            <a:ext cx="8784976" cy="732014"/>
          </a:xfrm>
          <a:prstGeom prst="rect">
            <a:avLst/>
          </a:prstGeom>
          <a:solidFill>
            <a:srgbClr val="660033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9A4D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383627" y="6023123"/>
            <a:ext cx="2752035" cy="369332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Woensdag </a:t>
            </a:r>
            <a:r>
              <a:rPr lang="nl-NL" b="1" dirty="0" smtClean="0">
                <a:solidFill>
                  <a:schemeClr val="bg1"/>
                </a:solidFill>
              </a:rPr>
              <a:t>– November 20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1083" y="2124602"/>
            <a:ext cx="3429543" cy="35315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>
          <a:xfrm>
            <a:off x="2468092" y="1319904"/>
            <a:ext cx="6397178" cy="249299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3600" b="1" dirty="0" smtClean="0"/>
              <a:t>Jezus </a:t>
            </a:r>
            <a:r>
              <a:rPr lang="nl-NL" sz="3600" b="1" dirty="0"/>
              <a:t>is ‘voor ons’ in de hemel.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nl-NL" sz="2400" b="1" dirty="0" smtClean="0"/>
              <a:t>Wat </a:t>
            </a:r>
            <a:r>
              <a:rPr lang="nl-NL" sz="2400" b="1" dirty="0"/>
              <a:t>betekent dat? </a:t>
            </a:r>
            <a:endParaRPr lang="nl-NL" sz="2400" b="1" dirty="0" smtClean="0"/>
          </a:p>
          <a:p>
            <a:r>
              <a:rPr lang="nl-NL" sz="2400" b="1" dirty="0" smtClean="0"/>
              <a:t>Hoe </a:t>
            </a:r>
            <a:r>
              <a:rPr lang="nl-NL" sz="2400" b="1" dirty="0"/>
              <a:t>kun je enig vertrouwen en </a:t>
            </a:r>
          </a:p>
          <a:p>
            <a:r>
              <a:rPr lang="nl-NL" sz="2400" b="1" dirty="0"/>
              <a:t>gevoel van veiligheid aan deze </a:t>
            </a:r>
            <a:endParaRPr lang="nl-NL" sz="2400" b="1" dirty="0" smtClean="0"/>
          </a:p>
          <a:p>
            <a:r>
              <a:rPr lang="nl-NL" sz="2400" b="1" dirty="0" smtClean="0"/>
              <a:t>heerlijke </a:t>
            </a:r>
            <a:r>
              <a:rPr lang="nl-NL" sz="2400" b="1" dirty="0"/>
              <a:t>waarheid ontlenen?</a:t>
            </a:r>
            <a:endParaRPr lang="en-US" sz="2400" b="1" i="1" dirty="0" smtClean="0"/>
          </a:p>
        </p:txBody>
      </p:sp>
      <p:pic>
        <p:nvPicPr>
          <p:cNvPr id="26" name="Picture 3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87" y="5582147"/>
            <a:ext cx="1072818" cy="1056563"/>
          </a:xfrm>
          <a:prstGeom prst="rect">
            <a:avLst/>
          </a:prstGeom>
          <a:noFill/>
          <a:ln>
            <a:noFill/>
          </a:ln>
          <a:effectLst>
            <a:glow rad="228600">
              <a:srgbClr val="820041">
                <a:alpha val="40000"/>
              </a:srgbClr>
            </a:glow>
            <a:outerShdw dist="381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6905778" y="5986583"/>
            <a:ext cx="749391" cy="713190"/>
            <a:chOff x="-1764704" y="1286844"/>
            <a:chExt cx="749391" cy="713190"/>
          </a:xfrm>
        </p:grpSpPr>
        <p:sp>
          <p:nvSpPr>
            <p:cNvPr id="40" name="Rechthoek 39"/>
            <p:cNvSpPr/>
            <p:nvPr/>
          </p:nvSpPr>
          <p:spPr>
            <a:xfrm>
              <a:off x="-1764704" y="1286844"/>
              <a:ext cx="749391" cy="713190"/>
            </a:xfrm>
            <a:prstGeom prst="rect">
              <a:avLst/>
            </a:prstGeom>
            <a:solidFill>
              <a:srgbClr val="820041">
                <a:alpha val="89804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-1742029" y="1292148"/>
              <a:ext cx="704039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4000" b="1" dirty="0" smtClean="0">
                  <a:solidFill>
                    <a:schemeClr val="bg1"/>
                  </a:solidFill>
                </a:rPr>
                <a:t>08</a:t>
              </a:r>
              <a:endParaRPr lang="nl-NL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196653" y="118251"/>
            <a:ext cx="8784976" cy="2101622"/>
            <a:chOff x="196653" y="118251"/>
            <a:chExt cx="8784976" cy="2101622"/>
          </a:xfrm>
        </p:grpSpPr>
        <p:sp>
          <p:nvSpPr>
            <p:cNvPr id="23" name="Rechthoek 22"/>
            <p:cNvSpPr/>
            <p:nvPr/>
          </p:nvSpPr>
          <p:spPr>
            <a:xfrm>
              <a:off x="346413" y="502517"/>
              <a:ext cx="8521030" cy="776785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228600">
                <a:srgbClr val="820041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196653" y="118251"/>
              <a:ext cx="8784976" cy="2101622"/>
              <a:chOff x="196653" y="118251"/>
              <a:chExt cx="8784976" cy="2101622"/>
            </a:xfrm>
          </p:grpSpPr>
          <p:sp>
            <p:nvSpPr>
              <p:cNvPr id="31" name="Rechthoek 30"/>
              <p:cNvSpPr/>
              <p:nvPr/>
            </p:nvSpPr>
            <p:spPr>
              <a:xfrm>
                <a:off x="196653" y="118251"/>
                <a:ext cx="8784976" cy="384266"/>
              </a:xfrm>
              <a:prstGeom prst="rect">
                <a:avLst/>
              </a:prstGeom>
              <a:solidFill>
                <a:srgbClr val="660033"/>
              </a:solidFill>
              <a:ln w="3175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rgbClr val="9A4D00"/>
                  </a:solidFill>
                </a:endParaRPr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2383627" y="180582"/>
                <a:ext cx="2816605" cy="276999"/>
              </a:xfrm>
              <a:prstGeom prst="rect">
                <a:avLst/>
              </a:prstGeom>
              <a:noFill/>
              <a:effectLst>
                <a:outerShdw blurRad="25400" dist="25400" dir="5400000" algn="ctr" rotWithShape="0">
                  <a:schemeClr val="tx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l-NL" sz="1200" b="1" dirty="0" smtClean="0">
                    <a:solidFill>
                      <a:schemeClr val="bg1"/>
                    </a:solidFill>
                  </a:rPr>
                  <a:t>HET HEILIGDOM :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C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hristus</a:t>
                </a:r>
                <a:r>
                  <a:rPr lang="nl-NL" sz="1200" b="1" dirty="0">
                    <a:solidFill>
                      <a:schemeClr val="bg1"/>
                    </a:solidFill>
                  </a:rPr>
                  <a:t>, </a:t>
                </a:r>
                <a:r>
                  <a:rPr lang="nl-NL" sz="1200" b="1" dirty="0" smtClean="0">
                    <a:solidFill>
                      <a:schemeClr val="bg1"/>
                    </a:solidFill>
                  </a:rPr>
                  <a:t>Onze Priester </a:t>
                </a:r>
                <a:endParaRPr lang="nl-NL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977" y="648987"/>
                <a:ext cx="720919" cy="48384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75" b="8542"/>
              <a:stretch/>
            </p:blipFill>
            <p:spPr bwMode="auto">
              <a:xfrm>
                <a:off x="262519" y="269158"/>
                <a:ext cx="1438598" cy="19507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Tekstvak 24"/>
            <p:cNvSpPr txBox="1"/>
            <p:nvPr/>
          </p:nvSpPr>
          <p:spPr>
            <a:xfrm>
              <a:off x="2269660" y="457581"/>
              <a:ext cx="6597784" cy="73866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De Hooggeplaatste Hogepriester</a:t>
              </a:r>
              <a:r>
                <a:rPr lang="nl-NL" sz="28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  </a:t>
              </a:r>
              <a:endParaRPr lang="nl-NL" sz="2800" b="1" dirty="0" smtClean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  <a:p>
              <a:pPr algn="ctr"/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LES </a:t>
              </a:r>
              <a:r>
                <a:rPr lang="nl-NL" sz="1400" b="1" dirty="0" smtClean="0">
                  <a:solidFill>
                    <a:srgbClr val="FCE7AA"/>
                  </a:solidFill>
                  <a:latin typeface="Book Antiqua" panose="02040602050305030304" pitchFamily="18" charset="0"/>
                  <a:ea typeface="Batang" pitchFamily="18" charset="-127"/>
                  <a:cs typeface="Times New Roman" pitchFamily="18" charset="0"/>
                </a:rPr>
                <a:t>8</a:t>
              </a:r>
              <a:endParaRPr lang="nl-NL" sz="1400" b="1" dirty="0">
                <a:solidFill>
                  <a:srgbClr val="FCE7AA"/>
                </a:solidFill>
                <a:latin typeface="Book Antiqua" panose="02040602050305030304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24">
            <a:off x="260899" y="2293763"/>
            <a:ext cx="1949619" cy="31458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ep 26"/>
          <p:cNvGrpSpPr/>
          <p:nvPr/>
        </p:nvGrpSpPr>
        <p:grpSpPr>
          <a:xfrm>
            <a:off x="299592" y="5006685"/>
            <a:ext cx="2083743" cy="1670195"/>
            <a:chOff x="6865984" y="116048"/>
            <a:chExt cx="2083743" cy="1670195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701" y="116048"/>
              <a:ext cx="1215026" cy="167019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6350" stA="50000" endA="300" endPos="90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84" y="1028329"/>
              <a:ext cx="1476230" cy="642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22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821</Words>
  <Application>Microsoft Office PowerPoint</Application>
  <PresentationFormat>Diavoorstelling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287</cp:revision>
  <dcterms:created xsi:type="dcterms:W3CDTF">2013-09-24T06:37:52Z</dcterms:created>
  <dcterms:modified xsi:type="dcterms:W3CDTF">2013-11-20T19:39:24Z</dcterms:modified>
</cp:coreProperties>
</file>