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5" r:id="rId3"/>
    <p:sldId id="345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06" r:id="rId20"/>
    <p:sldId id="297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20041"/>
    <a:srgbClr val="8E0047"/>
    <a:srgbClr val="FFFFFF"/>
    <a:srgbClr val="FCE7AA"/>
    <a:srgbClr val="660033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60" d="100"/>
          <a:sy n="60" d="100"/>
        </p:scale>
        <p:origin x="-17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25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3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540362" y="3394268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46319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9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NOVEMBER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- 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21" name="Rechthoek 20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kstvak 30"/>
          <p:cNvSpPr txBox="1"/>
          <p:nvPr/>
        </p:nvSpPr>
        <p:spPr>
          <a:xfrm>
            <a:off x="3065000" y="1628800"/>
            <a:ext cx="5320687" cy="15081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Hemelse Heiligdom</a:t>
            </a:r>
          </a:p>
          <a:p>
            <a:pPr algn="ctr"/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“Gods </a:t>
            </a:r>
            <a:r>
              <a:rPr lang="en-US" sz="24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woonplaats</a:t>
            </a:r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...”</a:t>
            </a:r>
            <a:endParaRPr lang="en-US" sz="24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689032" y="3579428"/>
            <a:ext cx="48966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Gezegende </a:t>
            </a:r>
            <a:r>
              <a:rPr lang="nl-NL" sz="36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Sabbath</a:t>
            </a:r>
            <a:endParaRPr lang="nl-NL" sz="36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533450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– November 4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68" y="2026259"/>
            <a:ext cx="2014734" cy="39603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hthoek 33"/>
          <p:cNvSpPr/>
          <p:nvPr/>
        </p:nvSpPr>
        <p:spPr>
          <a:xfrm>
            <a:off x="6516216" y="1279422"/>
            <a:ext cx="2627784" cy="415498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De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Grote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Verzoendag</a:t>
            </a:r>
            <a:r>
              <a:rPr lang="en-US" sz="2400" b="1" dirty="0" smtClean="0"/>
              <a:t>, </a:t>
            </a:r>
            <a:endParaRPr lang="en-US" sz="2400" b="1" dirty="0" smtClean="0"/>
          </a:p>
          <a:p>
            <a:pPr algn="ctr"/>
            <a:r>
              <a:rPr lang="nl-NL" sz="2400" b="1" dirty="0" smtClean="0"/>
              <a:t>De </a:t>
            </a:r>
            <a:r>
              <a:rPr lang="nl-NL" sz="2400" b="1" dirty="0"/>
              <a:t>belangrijkste taak van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de </a:t>
            </a:r>
            <a:r>
              <a:rPr lang="nl-NL" sz="2400" b="1" dirty="0"/>
              <a:t>hogepriester was om te bemiddelen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tussen God </a:t>
            </a:r>
            <a:endParaRPr lang="nl-NL" sz="2400" b="1" dirty="0"/>
          </a:p>
          <a:p>
            <a:pPr algn="ctr"/>
            <a:r>
              <a:rPr lang="nl-NL" sz="2400" b="1" dirty="0"/>
              <a:t>en de mensheid.</a:t>
            </a:r>
            <a:endParaRPr lang="en-US" sz="2400" b="1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7" name="Rechthoek 36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8" name="Rechthoek 37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kstvak 41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Vergeving Voorbij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42" y="937497"/>
            <a:ext cx="2564571" cy="264083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43" y="2894965"/>
            <a:ext cx="4096703" cy="2665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533450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– November 4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98" y="3228649"/>
            <a:ext cx="1641380" cy="1540307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66" y="4438632"/>
            <a:ext cx="2153312" cy="15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kstvak 41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Vergeving Voorbij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hthoek 35"/>
          <p:cNvSpPr/>
          <p:nvPr/>
        </p:nvSpPr>
        <p:spPr>
          <a:xfrm>
            <a:off x="5213615" y="1149337"/>
            <a:ext cx="3883452" cy="48936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</a:p>
          <a:p>
            <a:r>
              <a:rPr lang="nl-NL" sz="2400" b="1" dirty="0" smtClean="0"/>
              <a:t>Terwijl </a:t>
            </a:r>
            <a:r>
              <a:rPr lang="nl-NL" sz="2400" b="1" dirty="0"/>
              <a:t>wij worstelen met </a:t>
            </a:r>
            <a:endParaRPr lang="nl-NL" sz="2400" b="1" dirty="0" smtClean="0"/>
          </a:p>
          <a:p>
            <a:r>
              <a:rPr lang="nl-NL" sz="2400" b="1" dirty="0"/>
              <a:t> </a:t>
            </a:r>
            <a:r>
              <a:rPr lang="nl-NL" sz="2400" b="1" dirty="0" smtClean="0"/>
              <a:t>   alle </a:t>
            </a:r>
            <a:r>
              <a:rPr lang="nl-NL" sz="2400" b="1" dirty="0"/>
              <a:t>door God gegeven </a:t>
            </a:r>
            <a:endParaRPr lang="nl-NL" sz="2400" b="1" dirty="0" smtClean="0"/>
          </a:p>
          <a:p>
            <a:r>
              <a:rPr lang="nl-NL" sz="2400" b="1" dirty="0"/>
              <a:t> </a:t>
            </a:r>
            <a:r>
              <a:rPr lang="nl-NL" sz="2400" b="1" dirty="0" smtClean="0"/>
              <a:t>    kracht </a:t>
            </a:r>
            <a:r>
              <a:rPr lang="nl-NL" sz="2400" b="1" dirty="0"/>
              <a:t>om alle zonden </a:t>
            </a:r>
            <a:endParaRPr lang="nl-NL" sz="2400" b="1" dirty="0" smtClean="0"/>
          </a:p>
          <a:p>
            <a:r>
              <a:rPr lang="nl-NL" sz="2400" b="1" dirty="0" smtClean="0"/>
              <a:t>  uit </a:t>
            </a:r>
            <a:r>
              <a:rPr lang="nl-NL" sz="2400" b="1" dirty="0"/>
              <a:t>ons </a:t>
            </a:r>
            <a:r>
              <a:rPr lang="nl-NL" sz="2400" b="1" dirty="0" smtClean="0"/>
              <a:t>leven </a:t>
            </a:r>
            <a:r>
              <a:rPr lang="nl-NL" sz="2400" b="1" dirty="0"/>
              <a:t>weg te doen, </a:t>
            </a:r>
            <a:endParaRPr lang="nl-NL" sz="2400" b="1" dirty="0" smtClean="0"/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 hoe </a:t>
            </a:r>
            <a:r>
              <a:rPr lang="nl-NL" sz="2400" b="1" dirty="0"/>
              <a:t>kunnen wij </a:t>
            </a:r>
            <a:endParaRPr lang="nl-NL" sz="2400" b="1" dirty="0" smtClean="0"/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      leren </a:t>
            </a:r>
            <a:r>
              <a:rPr lang="nl-NL" sz="2400" b="1" dirty="0"/>
              <a:t>om volledig </a:t>
            </a:r>
            <a:endParaRPr lang="nl-NL" sz="2400" b="1" dirty="0" smtClean="0"/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      te </a:t>
            </a:r>
            <a:r>
              <a:rPr lang="nl-NL" sz="2400" b="1" dirty="0"/>
              <a:t>steunen op de </a:t>
            </a:r>
            <a:endParaRPr lang="nl-NL" sz="2400" b="1" dirty="0" smtClean="0"/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verdiensten van 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Christus</a:t>
            </a:r>
            <a:r>
              <a:rPr lang="nl-NL" sz="2400" b="1" dirty="0"/>
              <a:t>, Hij die </a:t>
            </a:r>
            <a:r>
              <a:rPr lang="nl-NL" sz="2400" b="1" dirty="0" smtClean="0"/>
              <a:t>onze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 </a:t>
            </a:r>
            <a:r>
              <a:rPr lang="nl-NL" sz="2400" b="1" dirty="0"/>
              <a:t>enige hoop op </a:t>
            </a:r>
            <a:endParaRPr lang="nl-NL" sz="2400" b="1" dirty="0" smtClean="0"/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  verlossing </a:t>
            </a:r>
            <a:r>
              <a:rPr lang="nl-NL" sz="2400" b="1" dirty="0"/>
              <a:t>is?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95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9719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5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5313"/>
            <a:ext cx="2244662" cy="20836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>
          <a:xfrm>
            <a:off x="2498348" y="1484784"/>
            <a:ext cx="6397178" cy="267765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/>
              <a:t>Wat </a:t>
            </a:r>
            <a:r>
              <a:rPr lang="nl-NL" sz="2400" b="1" dirty="0"/>
              <a:t>gebeurde er </a:t>
            </a:r>
            <a:r>
              <a:rPr lang="nl-NL" sz="2400" b="1" dirty="0" smtClean="0"/>
              <a:t>met </a:t>
            </a:r>
            <a:r>
              <a:rPr lang="nl-NL" sz="2400" b="1" dirty="0"/>
              <a:t>de levende bok?</a:t>
            </a:r>
            <a:endParaRPr lang="en-US" sz="1600" b="1" dirty="0"/>
          </a:p>
          <a:p>
            <a:endParaRPr lang="en-US" b="1" dirty="0" smtClean="0"/>
          </a:p>
          <a:p>
            <a:r>
              <a:rPr lang="nl-NL" b="1" dirty="0" smtClean="0"/>
              <a:t>Het </a:t>
            </a:r>
            <a:r>
              <a:rPr lang="nl-NL" b="1" dirty="0"/>
              <a:t>ritueel met de levende bok was niet een offer. De levende bok verscheen op het toneel pas nadat de hogepriester de </a:t>
            </a:r>
          </a:p>
          <a:p>
            <a:r>
              <a:rPr lang="nl-NL" b="1" dirty="0"/>
              <a:t>verzoening voor het hele heiligdom had voltooid . We kunnen dit punt </a:t>
            </a:r>
            <a:r>
              <a:rPr lang="nl-NL" b="1" dirty="0" smtClean="0"/>
              <a:t>niet </a:t>
            </a:r>
            <a:r>
              <a:rPr lang="nl-NL" b="1" dirty="0"/>
              <a:t>genoeg benadrukken: het ritueel dat hierop volgde met de levende bok </a:t>
            </a:r>
            <a:r>
              <a:rPr lang="nl-NL" b="1" dirty="0" smtClean="0"/>
              <a:t>had </a:t>
            </a:r>
            <a:r>
              <a:rPr lang="nl-NL" b="1" dirty="0"/>
              <a:t>niets te maken met de feitelijke heiliging van het heiligdom of die van het </a:t>
            </a:r>
            <a:r>
              <a:rPr lang="nl-NL" b="1" dirty="0" smtClean="0"/>
              <a:t>volk</a:t>
            </a:r>
            <a:r>
              <a:rPr lang="nl-NL" b="1" dirty="0"/>
              <a:t>. Ze waren daarvoor al gereinigd.</a:t>
            </a:r>
          </a:p>
          <a:p>
            <a:endParaRPr lang="nl-NL" b="1" dirty="0"/>
          </a:p>
        </p:txBody>
      </p:sp>
      <p:sp>
        <p:nvSpPr>
          <p:cNvPr id="33" name="Rechthoek 32"/>
          <p:cNvSpPr/>
          <p:nvPr/>
        </p:nvSpPr>
        <p:spPr>
          <a:xfrm>
            <a:off x="5045807" y="4178704"/>
            <a:ext cx="3935822" cy="126188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Wie</a:t>
            </a:r>
            <a:r>
              <a:rPr lang="en-US" sz="2400" b="1" dirty="0" smtClean="0"/>
              <a:t> of </a:t>
            </a:r>
            <a:r>
              <a:rPr lang="en-US" sz="2400" b="1" dirty="0" err="1" smtClean="0"/>
              <a:t>wat</a:t>
            </a:r>
            <a:r>
              <a:rPr lang="en-US" sz="2400" b="1" dirty="0" smtClean="0"/>
              <a:t> </a:t>
            </a:r>
            <a:r>
              <a:rPr lang="en-US" sz="2400" b="1" dirty="0"/>
              <a:t>is </a:t>
            </a:r>
            <a:r>
              <a:rPr lang="en-US" sz="2400" b="1" dirty="0" err="1"/>
              <a:t>Azazel</a:t>
            </a:r>
            <a:r>
              <a:rPr lang="en-US" sz="2400" b="1" dirty="0" smtClean="0"/>
              <a:t>?</a:t>
            </a:r>
          </a:p>
          <a:p>
            <a:endParaRPr lang="en-US" sz="1600" b="1" dirty="0"/>
          </a:p>
          <a:p>
            <a:r>
              <a:rPr lang="en-US" b="1" dirty="0" smtClean="0"/>
              <a:t>W</a:t>
            </a:r>
            <a:r>
              <a:rPr lang="nl-NL" b="1" dirty="0" smtClean="0"/>
              <a:t>ij </a:t>
            </a:r>
            <a:r>
              <a:rPr lang="nl-NL" b="1" dirty="0"/>
              <a:t>kennen hem natuurlijk, als een </a:t>
            </a:r>
          </a:p>
          <a:p>
            <a:r>
              <a:rPr lang="nl-NL" b="1" dirty="0"/>
              <a:t>symbool voor </a:t>
            </a:r>
            <a:r>
              <a:rPr lang="nl-NL" b="1" dirty="0" smtClean="0"/>
              <a:t>Lucifer </a:t>
            </a:r>
            <a:r>
              <a:rPr lang="nl-NL" b="1" dirty="0"/>
              <a:t>zelf.</a:t>
            </a:r>
            <a:endParaRPr lang="nl-NL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ep 33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5" name="Rechthoek 3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err="1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A</a:t>
              </a:r>
              <a:r>
                <a:rPr lang="nl-NL" sz="2800" b="1" dirty="0" err="1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zazel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01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9719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5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hthoek 31"/>
          <p:cNvSpPr/>
          <p:nvPr/>
        </p:nvSpPr>
        <p:spPr>
          <a:xfrm>
            <a:off x="2498348" y="1484784"/>
            <a:ext cx="6397178" cy="156966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/>
              <a:t>Hoe </a:t>
            </a:r>
            <a:r>
              <a:rPr lang="nl-NL" sz="2400" b="1" dirty="0"/>
              <a:t>kunnen we leren om niet terug te </a:t>
            </a:r>
            <a:r>
              <a:rPr lang="nl-NL" sz="2400" b="1" dirty="0" smtClean="0"/>
              <a:t>denken </a:t>
            </a:r>
            <a:r>
              <a:rPr lang="nl-NL" sz="2400" b="1" dirty="0"/>
              <a:t>aan onze zonden wanneer zij vergeven zijn? Waarom is het zo belangrijk </a:t>
            </a:r>
            <a:r>
              <a:rPr lang="nl-NL" sz="2400" b="1" dirty="0" smtClean="0"/>
              <a:t>voor </a:t>
            </a:r>
            <a:r>
              <a:rPr lang="nl-NL" sz="2400" b="1" dirty="0"/>
              <a:t>ons om dit te doen?</a:t>
            </a:r>
            <a:endParaRPr lang="en-US" sz="2400" b="1" dirty="0" smtClean="0"/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32" y="2582538"/>
            <a:ext cx="2897640" cy="40943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err="1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A</a:t>
              </a:r>
              <a:r>
                <a:rPr lang="nl-NL" sz="2800" b="1" dirty="0" err="1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zazel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0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3501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Woensdag </a:t>
            </a:r>
            <a:r>
              <a:rPr lang="nl-NL" b="1" dirty="0" smtClean="0">
                <a:solidFill>
                  <a:schemeClr val="bg1"/>
                </a:solidFill>
              </a:rPr>
              <a:t>– November 6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hthoek 31"/>
          <p:cNvSpPr/>
          <p:nvPr/>
        </p:nvSpPr>
        <p:spPr>
          <a:xfrm>
            <a:off x="2498348" y="1484784"/>
            <a:ext cx="6483281" cy="267765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nl-NL" sz="2400" b="1" dirty="0" err="1" smtClean="0"/>
              <a:t>ndien</a:t>
            </a:r>
            <a:r>
              <a:rPr lang="nl-NL" sz="2400" b="1" dirty="0" smtClean="0"/>
              <a:t> </a:t>
            </a:r>
            <a:r>
              <a:rPr lang="nl-NL" sz="2400" b="1" dirty="0"/>
              <a:t>iemand in het oude </a:t>
            </a:r>
            <a:r>
              <a:rPr lang="nl-NL" sz="2400" b="1" dirty="0" smtClean="0"/>
              <a:t>Israël </a:t>
            </a:r>
            <a:r>
              <a:rPr lang="nl-NL" sz="2400" b="1" dirty="0"/>
              <a:t>deze aanwijzingen niet opvolgde, werd hij </a:t>
            </a:r>
          </a:p>
          <a:p>
            <a:pPr algn="ctr"/>
            <a:r>
              <a:rPr lang="nl-NL" sz="2400" b="1" dirty="0"/>
              <a:t>verstoten en vernietigd </a:t>
            </a:r>
            <a:r>
              <a:rPr lang="nl-NL" sz="2400" b="1" dirty="0" smtClean="0"/>
              <a:t>(Leviticus </a:t>
            </a:r>
            <a:r>
              <a:rPr lang="nl-NL" sz="2400" b="1" dirty="0"/>
              <a:t>23:29,30). De </a:t>
            </a:r>
            <a:r>
              <a:rPr lang="nl-NL" sz="2400" b="1" dirty="0" smtClean="0"/>
              <a:t>Grote </a:t>
            </a:r>
            <a:r>
              <a:rPr lang="nl-NL" sz="2400" b="1" dirty="0"/>
              <a:t>Verzoendag draaide feitelijk over niets anders dan leven en dood. </a:t>
            </a:r>
            <a:r>
              <a:rPr lang="nl-NL" sz="2400" b="1" dirty="0" smtClean="0"/>
              <a:t>Het </a:t>
            </a:r>
            <a:r>
              <a:rPr lang="nl-NL" sz="2400" b="1" dirty="0"/>
              <a:t>eiste van de </a:t>
            </a:r>
            <a:r>
              <a:rPr lang="nl-NL" sz="2400" b="1" dirty="0" smtClean="0"/>
              <a:t>       </a:t>
            </a:r>
          </a:p>
          <a:p>
            <a:pPr algn="ctr"/>
            <a:r>
              <a:rPr lang="nl-NL" sz="2400" b="1" dirty="0"/>
              <a:t> </a:t>
            </a:r>
            <a:r>
              <a:rPr lang="nl-NL" sz="2400" b="1" dirty="0" smtClean="0"/>
              <a:t>                 gelovige </a:t>
            </a:r>
            <a:r>
              <a:rPr lang="nl-NL" sz="2400" b="1" dirty="0"/>
              <a:t>een </a:t>
            </a:r>
            <a:r>
              <a:rPr lang="nl-NL" sz="2400" b="1" dirty="0" smtClean="0"/>
              <a:t>volledige</a:t>
            </a:r>
          </a:p>
          <a:p>
            <a:pPr algn="ctr"/>
            <a:r>
              <a:rPr lang="nl-NL" sz="2400" b="1" dirty="0"/>
              <a:t> </a:t>
            </a:r>
            <a:r>
              <a:rPr lang="nl-NL" sz="2400" b="1" dirty="0" smtClean="0"/>
              <a:t>                   trouw </a:t>
            </a:r>
            <a:r>
              <a:rPr lang="nl-NL" sz="2400" b="1" dirty="0"/>
              <a:t>aan </a:t>
            </a:r>
            <a:r>
              <a:rPr lang="nl-NL" sz="2400" b="1" dirty="0" smtClean="0"/>
              <a:t>God. </a:t>
            </a:r>
            <a:endParaRPr lang="en-US" sz="2400" b="1" dirty="0" smtClean="0"/>
          </a:p>
        </p:txBody>
      </p:sp>
      <p:pic>
        <p:nvPicPr>
          <p:cNvPr id="25" name="Picture 1039" descr="F:\POWERPOINT\ROME_USA\DANIEL_BOEK\JEZ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3337" r="37445" b="4333"/>
          <a:stretch>
            <a:fillRect/>
          </a:stretch>
        </p:blipFill>
        <p:spPr bwMode="auto">
          <a:xfrm>
            <a:off x="2788154" y="3352556"/>
            <a:ext cx="2044649" cy="26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5" y="4159703"/>
            <a:ext cx="1510494" cy="19834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ep 33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5" name="Rechthoek 3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Op Grote Verzoendag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7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3501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Woensdag </a:t>
            </a:r>
            <a:r>
              <a:rPr lang="nl-NL" b="1" dirty="0" smtClean="0">
                <a:solidFill>
                  <a:schemeClr val="bg1"/>
                </a:solidFill>
              </a:rPr>
              <a:t>– November 6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hthoek 21"/>
          <p:cNvSpPr/>
          <p:nvPr/>
        </p:nvSpPr>
        <p:spPr>
          <a:xfrm>
            <a:off x="2826206" y="1412776"/>
            <a:ext cx="6013104" cy="34163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</a:t>
            </a:r>
            <a:r>
              <a:rPr lang="en-US" sz="2400" b="1" dirty="0"/>
              <a:t>O</a:t>
            </a:r>
            <a:r>
              <a:rPr lang="nl-NL" sz="2400" b="1" dirty="0" smtClean="0"/>
              <a:t>p </a:t>
            </a:r>
            <a:r>
              <a:rPr lang="nl-NL" sz="2400" b="1" dirty="0"/>
              <a:t>deze wijze werden door de heiligdomsdienst, en later door de dienst in de </a:t>
            </a:r>
            <a:r>
              <a:rPr lang="nl-NL" sz="2400" b="1" dirty="0" smtClean="0"/>
              <a:t>tempel</a:t>
            </a:r>
            <a:r>
              <a:rPr lang="nl-NL" sz="2400" b="1" dirty="0"/>
              <a:t>, aan het volk de grote waarheden onderwezen die betrekking hadden </a:t>
            </a:r>
            <a:r>
              <a:rPr lang="nl-NL" sz="2400" b="1" dirty="0" smtClean="0"/>
              <a:t>op </a:t>
            </a:r>
            <a:r>
              <a:rPr lang="nl-NL" sz="2400" b="1" dirty="0"/>
              <a:t>de dood en het dienstwerk van Christus, en eens per jaar werden hun ge</a:t>
            </a:r>
            <a:r>
              <a:rPr lang="en-US" sz="2400" b="1" dirty="0" smtClean="0"/>
              <a:t>s</a:t>
            </a:r>
            <a:r>
              <a:rPr lang="nl-NL" sz="2400" b="1" dirty="0"/>
              <a:t>dachten gericht op de slotgebeurtenissen van De Grote Strijd tussen Christus </a:t>
            </a:r>
            <a:r>
              <a:rPr lang="nl-NL" sz="2400" b="1" dirty="0" smtClean="0"/>
              <a:t>en </a:t>
            </a:r>
            <a:r>
              <a:rPr lang="nl-NL" sz="2400" b="1" dirty="0"/>
              <a:t>satan, en de uiteindelijke reiniging van het heelal van zonde en zondaars</a:t>
            </a:r>
            <a:r>
              <a:rPr lang="nl-NL" sz="2400" b="1" dirty="0" smtClean="0"/>
              <a:t>.”</a:t>
            </a:r>
            <a:endParaRPr lang="en-US" sz="2400" b="1" dirty="0"/>
          </a:p>
        </p:txBody>
      </p:sp>
      <p:sp>
        <p:nvSpPr>
          <p:cNvPr id="34" name="Rechthoek 33"/>
          <p:cNvSpPr/>
          <p:nvPr/>
        </p:nvSpPr>
        <p:spPr>
          <a:xfrm>
            <a:off x="2844726" y="48290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—Ellen G. White, </a:t>
            </a:r>
          </a:p>
          <a:p>
            <a:r>
              <a:rPr lang="en-US" b="1" dirty="0" err="1" smtClean="0"/>
              <a:t>Patriarchen</a:t>
            </a:r>
            <a:r>
              <a:rPr lang="en-US" b="1" dirty="0" smtClean="0"/>
              <a:t>  en </a:t>
            </a:r>
            <a:r>
              <a:rPr lang="en-US" b="1" dirty="0" err="1" smtClean="0"/>
              <a:t>Profeten</a:t>
            </a:r>
            <a:r>
              <a:rPr lang="en-US" b="1" dirty="0" smtClean="0"/>
              <a:t>, </a:t>
            </a:r>
            <a:r>
              <a:rPr lang="en-US" b="1" dirty="0"/>
              <a:t>p. </a:t>
            </a:r>
            <a:r>
              <a:rPr lang="en-US" b="1" dirty="0" smtClean="0"/>
              <a:t>322. </a:t>
            </a:r>
            <a:endParaRPr lang="en-US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39" y="4746663"/>
            <a:ext cx="1220982" cy="136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Op Grote Verzoendag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1" y="3974112"/>
            <a:ext cx="1124047" cy="15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09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9092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7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03" y="1673533"/>
            <a:ext cx="3114072" cy="349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4982443" y="1673533"/>
            <a:ext cx="4149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Welke </a:t>
            </a:r>
            <a:r>
              <a:rPr lang="nl-NL" sz="4000" b="1" dirty="0"/>
              <a:t>overeenkomsten met de </a:t>
            </a:r>
            <a:endParaRPr lang="nl-NL" sz="4000" b="1" dirty="0" smtClean="0"/>
          </a:p>
          <a:p>
            <a:pPr algn="ctr"/>
            <a:r>
              <a:rPr lang="nl-NL" sz="4000" b="1" dirty="0" smtClean="0"/>
              <a:t>Grote </a:t>
            </a:r>
            <a:r>
              <a:rPr lang="nl-NL" sz="4000" b="1" dirty="0"/>
              <a:t>Verzoendag vindt u </a:t>
            </a:r>
            <a:r>
              <a:rPr lang="nl-NL" sz="4000" b="1" dirty="0" smtClean="0"/>
              <a:t>in</a:t>
            </a:r>
          </a:p>
          <a:p>
            <a:pPr algn="ctr"/>
            <a:r>
              <a:rPr lang="nl-NL" sz="4000" b="1" dirty="0" smtClean="0"/>
              <a:t> </a:t>
            </a:r>
            <a:r>
              <a:rPr lang="nl-NL" sz="4000" b="1" dirty="0"/>
              <a:t>Jesaja 6:1-6?</a:t>
            </a:r>
            <a:endParaRPr lang="nl-NL" sz="4000" b="1" dirty="0"/>
          </a:p>
        </p:txBody>
      </p:sp>
      <p:grpSp>
        <p:nvGrpSpPr>
          <p:cNvPr id="22" name="Groep 2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5" name="Rechthoek 2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kstvak 3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esaja’s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persoonlijke </a:t>
              </a:r>
              <a:r>
                <a:rPr lang="nl-NL" sz="2800" b="1" dirty="0" err="1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Jom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</a:t>
              </a:r>
              <a:r>
                <a:rPr lang="nl-NL" sz="2800" b="1" dirty="0" err="1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Kippoer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7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0729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hthoek 3"/>
          <p:cNvSpPr/>
          <p:nvPr/>
        </p:nvSpPr>
        <p:spPr>
          <a:xfrm>
            <a:off x="2356713" y="1387426"/>
            <a:ext cx="6695628" cy="42473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“</a:t>
            </a:r>
            <a:r>
              <a:rPr lang="en-US" b="1" dirty="0" smtClean="0"/>
              <a:t>N</a:t>
            </a:r>
            <a:r>
              <a:rPr lang="nl-NL" b="1" dirty="0" smtClean="0"/>
              <a:t>u </a:t>
            </a:r>
            <a:r>
              <a:rPr lang="nl-NL" b="1" dirty="0"/>
              <a:t>komt de gebeurtenis die werd </a:t>
            </a:r>
            <a:r>
              <a:rPr lang="nl-NL" b="1" dirty="0" err="1"/>
              <a:t>voorafschaduwd</a:t>
            </a:r>
            <a:r>
              <a:rPr lang="nl-NL" b="1" dirty="0"/>
              <a:t> door de laatste plechtige </a:t>
            </a:r>
            <a:r>
              <a:rPr lang="nl-NL" b="1" dirty="0" smtClean="0"/>
              <a:t>dienst </a:t>
            </a:r>
            <a:r>
              <a:rPr lang="nl-NL" b="1" dirty="0"/>
              <a:t>op de </a:t>
            </a:r>
            <a:r>
              <a:rPr lang="nl-NL" b="1" dirty="0" smtClean="0"/>
              <a:t>Grote </a:t>
            </a:r>
            <a:r>
              <a:rPr lang="nl-NL" b="1" dirty="0"/>
              <a:t>Verzoendag. wanneer de dienst in het heilige der heiligen </a:t>
            </a:r>
            <a:r>
              <a:rPr lang="nl-NL" b="1" dirty="0" smtClean="0"/>
              <a:t>was </a:t>
            </a:r>
            <a:r>
              <a:rPr lang="nl-NL" b="1" dirty="0"/>
              <a:t>afgelopen en de zonden van </a:t>
            </a:r>
            <a:r>
              <a:rPr lang="nl-NL" b="1" dirty="0" smtClean="0"/>
              <a:t>Israël </a:t>
            </a:r>
            <a:r>
              <a:rPr lang="nl-NL" b="1" dirty="0"/>
              <a:t>uit het heiligdom waren verwijderd </a:t>
            </a:r>
            <a:r>
              <a:rPr lang="nl-NL" b="1" dirty="0" smtClean="0"/>
              <a:t>door </a:t>
            </a:r>
            <a:r>
              <a:rPr lang="nl-NL" b="1" dirty="0"/>
              <a:t>het bloed van het zondoffer, werd de zondebok levend voor de </a:t>
            </a:r>
            <a:r>
              <a:rPr lang="nl-NL" b="1" dirty="0" err="1" smtClean="0"/>
              <a:t>Here</a:t>
            </a:r>
            <a:r>
              <a:rPr lang="nl-NL" b="1" dirty="0"/>
              <a:t> gesteld. De hogepriester legde dan in aanwezigheid van de vergadering ‘al de </a:t>
            </a:r>
            <a:r>
              <a:rPr lang="nl-NL" b="1" dirty="0" smtClean="0"/>
              <a:t>ongerechtigheden </a:t>
            </a:r>
            <a:r>
              <a:rPr lang="nl-NL" b="1" dirty="0"/>
              <a:t>der </a:t>
            </a:r>
            <a:r>
              <a:rPr lang="nl-NL" b="1" dirty="0" smtClean="0"/>
              <a:t>Israëlieten </a:t>
            </a:r>
            <a:r>
              <a:rPr lang="nl-NL" b="1" dirty="0"/>
              <a:t>en al hun overtredingen in al hun zonden’ </a:t>
            </a:r>
            <a:r>
              <a:rPr lang="nl-NL" b="1" dirty="0" smtClean="0"/>
              <a:t>op </a:t>
            </a:r>
            <a:r>
              <a:rPr lang="nl-NL" b="1" dirty="0"/>
              <a:t>de kop van de bok’. wanneer het werk in het hemelse heiligdom voltooid is, </a:t>
            </a:r>
          </a:p>
          <a:p>
            <a:r>
              <a:rPr lang="nl-NL" b="1" dirty="0"/>
              <a:t>zullen de zonden van </a:t>
            </a:r>
            <a:r>
              <a:rPr lang="nl-NL" b="1" dirty="0" smtClean="0"/>
              <a:t>Gods </a:t>
            </a:r>
            <a:r>
              <a:rPr lang="nl-NL" b="1" dirty="0"/>
              <a:t>volk op satan worden gelegd in aanwezigheid van G</a:t>
            </a:r>
            <a:r>
              <a:rPr lang="nl-NL" b="1" dirty="0" smtClean="0"/>
              <a:t>od</a:t>
            </a:r>
            <a:r>
              <a:rPr lang="nl-NL" b="1" dirty="0"/>
              <a:t>, de hemelse engelen en de schare van de verlosten. </a:t>
            </a:r>
            <a:r>
              <a:rPr lang="nl-NL" b="1" dirty="0" smtClean="0"/>
              <a:t>Hij </a:t>
            </a:r>
            <a:r>
              <a:rPr lang="nl-NL" b="1" dirty="0"/>
              <a:t>zal verantwoordelijk worden gesteld voor al het </a:t>
            </a:r>
            <a:endParaRPr lang="nl-NL" b="1" dirty="0" smtClean="0"/>
          </a:p>
          <a:p>
            <a:r>
              <a:rPr lang="nl-NL" b="1" dirty="0" smtClean="0"/>
              <a:t>kwaad </a:t>
            </a:r>
            <a:r>
              <a:rPr lang="nl-NL" b="1" dirty="0"/>
              <a:t>waartoe hij hen heeft aangezet.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Ellen </a:t>
            </a:r>
            <a:r>
              <a:rPr lang="en-US" b="1" dirty="0"/>
              <a:t>G. White, </a:t>
            </a:r>
            <a:r>
              <a:rPr lang="en-US" b="1" dirty="0" smtClean="0"/>
              <a:t>De Grote</a:t>
            </a:r>
            <a:r>
              <a:rPr lang="en-US" b="1" dirty="0"/>
              <a:t> </a:t>
            </a:r>
            <a:r>
              <a:rPr lang="en-US" b="1" dirty="0" err="1" smtClean="0"/>
              <a:t>Strijd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p. 607.</a:t>
            </a:r>
            <a:endParaRPr lang="nl-NL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64343"/>
            <a:ext cx="1220982" cy="136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kstvak 34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Verdere Studie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54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0729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hthoek 3"/>
          <p:cNvSpPr/>
          <p:nvPr/>
        </p:nvSpPr>
        <p:spPr>
          <a:xfrm>
            <a:off x="2364337" y="1556792"/>
            <a:ext cx="6695628" cy="38164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Gespreksvragen</a:t>
            </a:r>
            <a:r>
              <a:rPr lang="en-US" sz="2800" b="1" dirty="0" smtClean="0"/>
              <a:t>: 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nl-NL" sz="2000" b="1" dirty="0" smtClean="0"/>
              <a:t>Iemand </a:t>
            </a:r>
            <a:r>
              <a:rPr lang="nl-NL" sz="2000" b="1" dirty="0"/>
              <a:t>schreef ooit dat het dienstwerk van Christus, van zijn dood aan het kruis tot aan het </a:t>
            </a:r>
            <a:r>
              <a:rPr lang="nl-NL" sz="2000" b="1" dirty="0" smtClean="0"/>
              <a:t>dienstwerk </a:t>
            </a:r>
            <a:r>
              <a:rPr lang="nl-NL" sz="2000" b="1" dirty="0"/>
              <a:t>in het hemelse heiligdom, eenvoudigweg onderdeel uitmaakt van ‘Gods heldere </a:t>
            </a:r>
            <a:r>
              <a:rPr lang="nl-NL" sz="2000" b="1" dirty="0" smtClean="0"/>
              <a:t>aanpak</a:t>
            </a:r>
            <a:r>
              <a:rPr lang="nl-NL" sz="2000" b="1" dirty="0"/>
              <a:t>’ om de zonde aan te pakken op een manier die helpt om alle vragen over God te </a:t>
            </a:r>
            <a:r>
              <a:rPr lang="nl-NL" sz="2000" b="1" dirty="0" smtClean="0"/>
              <a:t>beantwoorden </a:t>
            </a:r>
            <a:r>
              <a:rPr lang="nl-NL" sz="2000" b="1" dirty="0"/>
              <a:t>betreffende zijn rechtvaardigheid, eerlijkheid, en liefde. Denk na over de gevolgtrekkingen van deze gedachte, vooral in verband met De Grote Strijd en wat dat ons leert over de </a:t>
            </a:r>
            <a:r>
              <a:rPr lang="nl-NL" sz="2000" b="1" dirty="0" smtClean="0"/>
              <a:t>belangrijkere </a:t>
            </a:r>
            <a:r>
              <a:rPr lang="nl-NL" sz="2000" b="1" dirty="0"/>
              <a:t>zaken die betrekking hebben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op </a:t>
            </a:r>
            <a:r>
              <a:rPr lang="nl-NL" sz="2000" b="1" dirty="0"/>
              <a:t>de vreselijke tragedie van de zonde.</a:t>
            </a:r>
            <a:endParaRPr lang="nl-NL" sz="2000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ep 2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5" name="Rechthoek 2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kstvak 3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Verdere Studie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1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3" y="1182706"/>
            <a:ext cx="3054175" cy="47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7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21793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NOVEMBER </a:t>
              </a:r>
              <a:r>
                <a:rPr lang="nl-NL" sz="2000" b="1" dirty="0">
                  <a:solidFill>
                    <a:schemeClr val="bg1"/>
                  </a:solidFill>
                </a:rPr>
                <a:t>9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- 2013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116632"/>
            <a:ext cx="3262089" cy="162239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619">
            <a:off x="5161686" y="1374256"/>
            <a:ext cx="3083363" cy="45171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103687" cy="22923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8784976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96653" y="118251"/>
            <a:ext cx="8784976" cy="384266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4671463" cy="6136193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1701117" y="502297"/>
            <a:ext cx="3288876" cy="51398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De</a:t>
            </a:r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 Grote Verzoendag</a:t>
            </a:r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28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LES </a:t>
            </a:r>
            <a:r>
              <a:rPr lang="nl-NL" sz="28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6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77" y="648987"/>
            <a:ext cx="720919" cy="483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ep 1032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1034" name="Rechthoek 1033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5" name="Tekstvak 1034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2383627" y="6023123"/>
            <a:ext cx="338342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November 2 – November 9   2013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62" y="1044233"/>
            <a:ext cx="3530600" cy="43894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2383626" y="180582"/>
            <a:ext cx="4348613" cy="276999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</a:rPr>
              <a:t>Het HEILIGDOM </a:t>
            </a:r>
            <a:r>
              <a:rPr lang="nl-NL" sz="1200" b="1" dirty="0">
                <a:solidFill>
                  <a:schemeClr val="bg1"/>
                </a:solidFill>
              </a:rPr>
              <a:t>: </a:t>
            </a:r>
            <a:r>
              <a:rPr lang="nl-NL" sz="1200" b="1" dirty="0" smtClean="0">
                <a:solidFill>
                  <a:schemeClr val="bg1"/>
                </a:solidFill>
              </a:rPr>
              <a:t> De Grote Verzoendag </a:t>
            </a:r>
            <a:endParaRPr lang="nl-NL" sz="1200" b="1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5" b="8542"/>
          <a:stretch/>
        </p:blipFill>
        <p:spPr bwMode="auto">
          <a:xfrm>
            <a:off x="262519" y="269158"/>
            <a:ext cx="1438598" cy="19507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3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90"/>
            <a:ext cx="1298575" cy="871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484102" y="525825"/>
            <a:ext cx="238251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4e Kwartaal </a:t>
            </a:r>
            <a:r>
              <a:rPr lang="nl-NL" sz="2400" b="1" dirty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kstvak 36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9" name="Rechthoek 18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Rechthoek 22"/>
            <p:cNvSpPr/>
            <p:nvPr/>
          </p:nvSpPr>
          <p:spPr>
            <a:xfrm>
              <a:off x="2495869" y="5989475"/>
              <a:ext cx="259821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Een Gezegende Sabbat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ep 28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ep 33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06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m.com/images/2012/12/blue-sky-over-the-sea-and-photo-high-resolution-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10813"/>
            <a:ext cx="9139769" cy="68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196652" y="1279302"/>
            <a:ext cx="8947347" cy="394989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00902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Sabbatmiddag </a:t>
            </a:r>
            <a:r>
              <a:rPr lang="nl-NL" b="1" dirty="0" smtClean="0">
                <a:solidFill>
                  <a:schemeClr val="bg1"/>
                </a:solidFill>
              </a:rPr>
              <a:t>– November 2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2418080" y="1730757"/>
            <a:ext cx="6397178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</a:rPr>
              <a:t>Kerntekst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nl-NL" sz="2400" b="1" dirty="0" smtClean="0">
                <a:solidFill>
                  <a:schemeClr val="bg1"/>
                </a:solidFill>
              </a:rPr>
              <a:t>‘Wie </a:t>
            </a:r>
            <a:r>
              <a:rPr lang="nl-NL" sz="2400" b="1" dirty="0">
                <a:solidFill>
                  <a:schemeClr val="bg1"/>
                </a:solidFill>
              </a:rPr>
              <a:t>is een God als u die </a:t>
            </a:r>
            <a:r>
              <a:rPr lang="nl-NL" sz="2400" b="1" dirty="0" smtClean="0">
                <a:solidFill>
                  <a:schemeClr val="bg1"/>
                </a:solidFill>
              </a:rPr>
              <a:t>schulden </a:t>
            </a:r>
            <a:r>
              <a:rPr lang="nl-NL" sz="2400" b="1" dirty="0">
                <a:solidFill>
                  <a:schemeClr val="bg1"/>
                </a:solidFill>
              </a:rPr>
              <a:t>vergeeft en aan </a:t>
            </a:r>
            <a:r>
              <a:rPr lang="nl-NL" sz="2400" b="1" dirty="0" smtClean="0">
                <a:solidFill>
                  <a:schemeClr val="bg1"/>
                </a:solidFill>
              </a:rPr>
              <a:t>zonde </a:t>
            </a:r>
            <a:r>
              <a:rPr lang="nl-NL" sz="2400" b="1" dirty="0">
                <a:solidFill>
                  <a:schemeClr val="bg1"/>
                </a:solidFill>
              </a:rPr>
              <a:t>voorbijgaat? </a:t>
            </a:r>
            <a:r>
              <a:rPr lang="nl-NL" sz="2400" b="1" dirty="0" smtClean="0">
                <a:solidFill>
                  <a:schemeClr val="bg1"/>
                </a:solidFill>
              </a:rPr>
              <a:t>U </a:t>
            </a:r>
            <a:r>
              <a:rPr lang="nl-NL" sz="2400" b="1" dirty="0">
                <a:solidFill>
                  <a:schemeClr val="bg1"/>
                </a:solidFill>
              </a:rPr>
              <a:t>blijft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niet woedend op wie er </a:t>
            </a:r>
            <a:r>
              <a:rPr lang="nl-NL" sz="2400" b="1" dirty="0" smtClean="0">
                <a:solidFill>
                  <a:schemeClr val="bg1"/>
                </a:solidFill>
              </a:rPr>
              <a:t>van </a:t>
            </a:r>
            <a:r>
              <a:rPr lang="nl-NL" sz="2400" b="1" dirty="0">
                <a:solidFill>
                  <a:schemeClr val="bg1"/>
                </a:solidFill>
              </a:rPr>
              <a:t>uw volk nog over zijn; </a:t>
            </a:r>
            <a:r>
              <a:rPr lang="nl-NL" sz="2400" b="1" dirty="0" smtClean="0">
                <a:solidFill>
                  <a:schemeClr val="bg1"/>
                </a:solidFill>
              </a:rPr>
              <a:t>liever </a:t>
            </a:r>
            <a:r>
              <a:rPr lang="nl-NL" sz="2400" b="1" dirty="0">
                <a:solidFill>
                  <a:schemeClr val="bg1"/>
                </a:solidFill>
              </a:rPr>
              <a:t>toont u hun uw trouw.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Opnieuw zult u zich over ons </a:t>
            </a:r>
            <a:r>
              <a:rPr lang="nl-NL" sz="2400" b="1" dirty="0" smtClean="0">
                <a:solidFill>
                  <a:schemeClr val="bg1"/>
                </a:solidFill>
              </a:rPr>
              <a:t>ontfermen </a:t>
            </a:r>
            <a:r>
              <a:rPr lang="nl-NL" sz="2400" b="1" dirty="0">
                <a:solidFill>
                  <a:schemeClr val="bg1"/>
                </a:solidFill>
              </a:rPr>
              <a:t>en al onze zonden </a:t>
            </a:r>
            <a:r>
              <a:rPr lang="nl-NL" sz="2400" b="1" dirty="0" smtClean="0">
                <a:solidFill>
                  <a:schemeClr val="bg1"/>
                </a:solidFill>
              </a:rPr>
              <a:t>teniet </a:t>
            </a:r>
            <a:r>
              <a:rPr lang="nl-NL" sz="2400" b="1" dirty="0">
                <a:solidFill>
                  <a:schemeClr val="bg1"/>
                </a:solidFill>
              </a:rPr>
              <a:t>doen. Onze zonden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werpt u in de diepten van de </a:t>
            </a:r>
            <a:r>
              <a:rPr lang="nl-NL" sz="2400" b="1" dirty="0" smtClean="0">
                <a:solidFill>
                  <a:schemeClr val="bg1"/>
                </a:solidFill>
              </a:rPr>
              <a:t>zee</a:t>
            </a:r>
            <a:r>
              <a:rPr lang="nl-NL" sz="2400" b="1" dirty="0">
                <a:solidFill>
                  <a:schemeClr val="bg1"/>
                </a:solidFill>
              </a:rPr>
              <a:t>‘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(Micha </a:t>
            </a:r>
            <a:r>
              <a:rPr lang="nl-NL" sz="2400" b="1" dirty="0">
                <a:solidFill>
                  <a:schemeClr val="bg1"/>
                </a:solidFill>
              </a:rPr>
              <a:t>7:18,19).</a:t>
            </a:r>
            <a:endParaRPr lang="nl-NL" sz="2400" b="1" dirty="0">
              <a:solidFill>
                <a:schemeClr val="bg1"/>
              </a:solidFill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1" name="Rechthoek 30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" name="Rechthoek 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kstvak 2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Grote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Verzoendag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00902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Sabbatmiddag </a:t>
            </a:r>
            <a:r>
              <a:rPr lang="nl-NL" b="1" dirty="0" smtClean="0">
                <a:solidFill>
                  <a:schemeClr val="bg1"/>
                </a:solidFill>
              </a:rPr>
              <a:t>– November 2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hthoek 24"/>
          <p:cNvSpPr/>
          <p:nvPr/>
        </p:nvSpPr>
        <p:spPr>
          <a:xfrm>
            <a:off x="2470265" y="3934777"/>
            <a:ext cx="6397178" cy="190821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/>
              <a:t>De </a:t>
            </a:r>
            <a:r>
              <a:rPr lang="nl-NL" sz="2400" b="1" dirty="0"/>
              <a:t>Grote Verzoendag </a:t>
            </a:r>
            <a:r>
              <a:rPr lang="nl-NL" b="1" dirty="0"/>
              <a:t>of, </a:t>
            </a:r>
            <a:r>
              <a:rPr lang="nl-NL" b="1" dirty="0" err="1"/>
              <a:t>Jom</a:t>
            </a:r>
            <a:r>
              <a:rPr lang="nl-NL" b="1" dirty="0"/>
              <a:t> </a:t>
            </a:r>
            <a:r>
              <a:rPr lang="nl-NL" b="1" dirty="0" err="1" smtClean="0"/>
              <a:t>Kippoer</a:t>
            </a:r>
            <a:r>
              <a:rPr lang="nl-NL" b="1" dirty="0"/>
              <a:t>, zoals die wordt beschreven in Leviticus </a:t>
            </a:r>
            <a:r>
              <a:rPr lang="nl-NL" b="1" dirty="0" smtClean="0"/>
              <a:t>16 </a:t>
            </a:r>
            <a:r>
              <a:rPr lang="nl-NL" b="1" dirty="0"/>
              <a:t>is het meest plechtige ritueel in het </a:t>
            </a:r>
            <a:r>
              <a:rPr lang="nl-NL" b="1" dirty="0" err="1"/>
              <a:t>OudeTestament</a:t>
            </a:r>
            <a:r>
              <a:rPr lang="nl-NL" b="1" dirty="0"/>
              <a:t>. Het wordt opzettelijk </a:t>
            </a:r>
            <a:r>
              <a:rPr lang="nl-NL" b="1" dirty="0" smtClean="0"/>
              <a:t>geplaatst </a:t>
            </a:r>
            <a:r>
              <a:rPr lang="nl-NL" b="1" dirty="0"/>
              <a:t>in het hart van het boek Leviticus, wat zich op zijn beurt in het hart </a:t>
            </a:r>
            <a:r>
              <a:rPr lang="nl-NL" b="1" dirty="0" smtClean="0"/>
              <a:t>bevindt </a:t>
            </a:r>
            <a:r>
              <a:rPr lang="nl-NL" b="1" dirty="0"/>
              <a:t>van de vijf boeken van </a:t>
            </a:r>
            <a:r>
              <a:rPr lang="nl-NL" b="1" dirty="0" err="1"/>
              <a:t>mozes</a:t>
            </a:r>
            <a:r>
              <a:rPr lang="nl-NL" b="1" dirty="0"/>
              <a:t>, en dit alles om duidelijk te illustreren wat </a:t>
            </a:r>
            <a:r>
              <a:rPr lang="nl-NL" b="1" dirty="0" smtClean="0"/>
              <a:t>het </a:t>
            </a:r>
            <a:r>
              <a:rPr lang="nl-NL" b="1" dirty="0"/>
              <a:t>‘allerheiligste‘ karakter van dit ritueel </a:t>
            </a:r>
            <a:r>
              <a:rPr lang="nl-NL" b="1" dirty="0" smtClean="0"/>
              <a:t>is</a:t>
            </a:r>
            <a:r>
              <a:rPr lang="en-US" b="1" dirty="0"/>
              <a:t>.</a:t>
            </a:r>
            <a:endParaRPr lang="nl-NL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53" y="1668142"/>
            <a:ext cx="1765300" cy="21947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90" y="1294386"/>
            <a:ext cx="3558925" cy="242895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69" y="2205810"/>
            <a:ext cx="2832770" cy="17998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Grote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Verzoendag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9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3493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90" y="1294386"/>
            <a:ext cx="3558925" cy="242895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69" y="2205810"/>
            <a:ext cx="2832770" cy="17998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53" y="1668142"/>
            <a:ext cx="1765300" cy="21947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ep 3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6" name="Rechthoek 35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7" name="Rechthoek 36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kstvak 4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jaarlijkse reiniging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Rechthoek 44"/>
          <p:cNvSpPr/>
          <p:nvPr/>
        </p:nvSpPr>
        <p:spPr>
          <a:xfrm>
            <a:off x="2470265" y="3934777"/>
            <a:ext cx="6397178" cy="175432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/>
              <a:t>De </a:t>
            </a:r>
            <a:r>
              <a:rPr lang="nl-NL" sz="2400" b="1" dirty="0"/>
              <a:t>Grote Verzoendag </a:t>
            </a:r>
            <a:r>
              <a:rPr lang="nl-NL" b="1" dirty="0"/>
              <a:t>of, </a:t>
            </a:r>
            <a:r>
              <a:rPr lang="nl-NL" b="1" dirty="0" err="1"/>
              <a:t>Jom</a:t>
            </a:r>
            <a:r>
              <a:rPr lang="nl-NL" b="1" dirty="0"/>
              <a:t> </a:t>
            </a:r>
            <a:r>
              <a:rPr lang="nl-NL" b="1" dirty="0" err="1" smtClean="0"/>
              <a:t>Kippoer</a:t>
            </a:r>
            <a:r>
              <a:rPr lang="nl-NL" b="1" dirty="0" smtClean="0"/>
              <a:t>.</a:t>
            </a:r>
          </a:p>
          <a:p>
            <a:r>
              <a:rPr lang="nl-NL" b="1" dirty="0"/>
              <a:t>Wat wordt er op de Grote Verzoendag gereinigd</a:t>
            </a:r>
            <a:r>
              <a:rPr lang="nl-NL" b="1" dirty="0" smtClean="0"/>
              <a:t>?</a:t>
            </a:r>
          </a:p>
          <a:p>
            <a:endParaRPr lang="nl-NL" b="1" dirty="0"/>
          </a:p>
          <a:p>
            <a:r>
              <a:rPr lang="nl-NL" sz="2400" b="1" dirty="0"/>
              <a:t>De grote Verzoendag bestond uit drie belangrijke </a:t>
            </a:r>
          </a:p>
          <a:p>
            <a:r>
              <a:rPr lang="nl-NL" sz="2400" b="1" dirty="0"/>
              <a:t>hoofdbestanddelen: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057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3493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hthoek 34"/>
          <p:cNvSpPr/>
          <p:nvPr/>
        </p:nvSpPr>
        <p:spPr>
          <a:xfrm>
            <a:off x="2428901" y="1484784"/>
            <a:ext cx="65527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1. Het </a:t>
            </a:r>
            <a:r>
              <a:rPr lang="nl-NL" sz="2400" b="1" dirty="0"/>
              <a:t>reinigingsoffer voor de priester. </a:t>
            </a:r>
            <a:endParaRPr lang="nl-NL" sz="2400" b="1" dirty="0" smtClean="0"/>
          </a:p>
          <a:p>
            <a:r>
              <a:rPr lang="nl-NL" sz="2000" b="1" dirty="0" smtClean="0"/>
              <a:t>De </a:t>
            </a:r>
            <a:r>
              <a:rPr lang="nl-NL" sz="2000" b="1" dirty="0"/>
              <a:t>hogepriester slachtte een stier voor </a:t>
            </a:r>
            <a:r>
              <a:rPr lang="nl-NL" sz="2000" b="1" dirty="0" smtClean="0"/>
              <a:t>zijn </a:t>
            </a:r>
            <a:r>
              <a:rPr lang="nl-NL" sz="2000" b="1" dirty="0"/>
              <a:t>eigen zonden, ten einde er zeker van te zijn dat hij (de priester) rein zou </a:t>
            </a:r>
          </a:p>
          <a:p>
            <a:r>
              <a:rPr lang="nl-NL" sz="2000" b="1" dirty="0"/>
              <a:t>zijn op het moment dat hij het heiligdom binnenging en het ritueel zou uitvoeren om het heiligdom te reinigen.</a:t>
            </a:r>
            <a:endParaRPr lang="nl-NL" sz="2000" b="1" dirty="0"/>
          </a:p>
        </p:txBody>
      </p:sp>
      <p:grpSp>
        <p:nvGrpSpPr>
          <p:cNvPr id="36" name="Groep 35"/>
          <p:cNvGrpSpPr/>
          <p:nvPr/>
        </p:nvGrpSpPr>
        <p:grpSpPr>
          <a:xfrm>
            <a:off x="2110494" y="3177555"/>
            <a:ext cx="6670311" cy="2509829"/>
            <a:chOff x="1985769" y="3410603"/>
            <a:chExt cx="6670311" cy="2509829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787" y="3681802"/>
              <a:ext cx="2478293" cy="22386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769" y="3410603"/>
              <a:ext cx="2613930" cy="2363712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13" y="3937490"/>
            <a:ext cx="1831699" cy="11638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kstvak 41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jaarlijkse reiniging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17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3493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13" y="3937490"/>
            <a:ext cx="1831699" cy="11638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31" y="3887011"/>
            <a:ext cx="1852352" cy="225894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ep 33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5" name="Rechthoek 3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jaarlijkse reiniging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Rechthoek 44"/>
          <p:cNvSpPr/>
          <p:nvPr/>
        </p:nvSpPr>
        <p:spPr>
          <a:xfrm>
            <a:off x="2428901" y="1484784"/>
            <a:ext cx="65527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2</a:t>
            </a:r>
            <a:r>
              <a:rPr lang="nl-NL" sz="2400" b="1" dirty="0"/>
              <a:t>. </a:t>
            </a:r>
            <a:r>
              <a:rPr lang="nl-NL" sz="2400" b="1" dirty="0" smtClean="0"/>
              <a:t>Het </a:t>
            </a:r>
            <a:r>
              <a:rPr lang="nl-NL" sz="2400" b="1" dirty="0"/>
              <a:t>reinigingsoffer van de bok ‘voor de </a:t>
            </a:r>
            <a:r>
              <a:rPr lang="nl-NL" sz="2400" b="1" dirty="0" smtClean="0"/>
              <a:t>Heer‘.</a:t>
            </a:r>
          </a:p>
          <a:p>
            <a:r>
              <a:rPr lang="nl-NL" sz="2000" b="1" dirty="0" smtClean="0"/>
              <a:t>Door </a:t>
            </a:r>
            <a:r>
              <a:rPr lang="nl-NL" sz="2000" b="1" dirty="0"/>
              <a:t>het jaar </a:t>
            </a:r>
            <a:r>
              <a:rPr lang="nl-NL" sz="2000" b="1" dirty="0" smtClean="0"/>
              <a:t>heen </a:t>
            </a:r>
            <a:r>
              <a:rPr lang="nl-NL" sz="2000" b="1" dirty="0"/>
              <a:t>‘brachten’ de reinigingsoffers alle zonden van de </a:t>
            </a:r>
            <a:r>
              <a:rPr lang="nl-NL" sz="2000" b="1" dirty="0" err="1"/>
              <a:t>israëlieten</a:t>
            </a:r>
            <a:r>
              <a:rPr lang="nl-NL" sz="2000" b="1" dirty="0"/>
              <a:t> in het heiligdom. </a:t>
            </a:r>
            <a:r>
              <a:rPr lang="nl-NL" sz="2000" b="1" dirty="0" smtClean="0"/>
              <a:t>Op </a:t>
            </a:r>
            <a:r>
              <a:rPr lang="nl-NL" sz="2000" b="1" dirty="0"/>
              <a:t>grote Verzoendag was het tijd om deze zonden van het heiligdom te verwijderen; dit proces werd gedaan door het bloed van de bok ‘voor </a:t>
            </a:r>
            <a:r>
              <a:rPr lang="nl-NL" sz="2000" b="1" dirty="0" smtClean="0"/>
              <a:t>de Heer</a:t>
            </a:r>
            <a:r>
              <a:rPr lang="nl-NL" sz="2000" b="1" dirty="0"/>
              <a:t>‘. </a:t>
            </a:r>
            <a:endParaRPr lang="nl-NL" sz="2000" b="1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7527325" y="3529603"/>
            <a:ext cx="1031239" cy="1663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3493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13" y="3937490"/>
            <a:ext cx="1831699" cy="11638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31" y="3887011"/>
            <a:ext cx="1852352" cy="225894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5313"/>
            <a:ext cx="2244662" cy="20836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2428901" y="148478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3</a:t>
            </a:r>
            <a:r>
              <a:rPr lang="nl-NL" sz="2400" b="1" dirty="0"/>
              <a:t>. </a:t>
            </a:r>
            <a:r>
              <a:rPr lang="nl-NL" sz="2400" b="1" dirty="0" smtClean="0"/>
              <a:t>Het </a:t>
            </a:r>
            <a:r>
              <a:rPr lang="nl-NL" sz="2400" b="1" dirty="0"/>
              <a:t>verwijderingsritueel met de levende bok voor </a:t>
            </a:r>
            <a:r>
              <a:rPr lang="nl-NL" sz="2400" b="1" dirty="0" err="1" smtClean="0"/>
              <a:t>Azazel</a:t>
            </a:r>
            <a:r>
              <a:rPr lang="nl-NL" sz="2400" b="1" dirty="0" smtClean="0"/>
              <a:t>.</a:t>
            </a:r>
          </a:p>
          <a:p>
            <a:r>
              <a:rPr lang="nl-NL" sz="2000" b="1" dirty="0" smtClean="0"/>
              <a:t>God </a:t>
            </a:r>
            <a:r>
              <a:rPr lang="nl-NL" sz="2000" b="1" dirty="0"/>
              <a:t>wilde dat de </a:t>
            </a:r>
            <a:r>
              <a:rPr lang="nl-NL" sz="2000" b="1" dirty="0" smtClean="0"/>
              <a:t>zonden </a:t>
            </a:r>
            <a:r>
              <a:rPr lang="nl-NL" sz="2000" b="1" dirty="0"/>
              <a:t>van zijn volk zouden verdwijnen uit het heiligdom en het tentenkamp. Daarom werd een levende bok weggestuurd naar de woestijn.</a:t>
            </a:r>
            <a:endParaRPr lang="nl-NL" sz="2000" b="1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6" name="Rechthoek 35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7" name="Rechthoek 36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kstvak 41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jaarlijkse reiniging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7527325" y="3529603"/>
            <a:ext cx="1031239" cy="1663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3493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06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13" y="3937490"/>
            <a:ext cx="1831699" cy="11638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5313"/>
            <a:ext cx="2244662" cy="20836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2428901" y="148478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3</a:t>
            </a:r>
            <a:r>
              <a:rPr lang="nl-NL" sz="2400" b="1" dirty="0"/>
              <a:t>. </a:t>
            </a:r>
            <a:r>
              <a:rPr lang="nl-NL" sz="2400" b="1" dirty="0" smtClean="0"/>
              <a:t>Het </a:t>
            </a:r>
            <a:r>
              <a:rPr lang="nl-NL" sz="2400" b="1" dirty="0"/>
              <a:t>verwijderingsritueel met de levende bok voor </a:t>
            </a:r>
            <a:r>
              <a:rPr lang="nl-NL" sz="2400" b="1" dirty="0" err="1" smtClean="0"/>
              <a:t>Azazel</a:t>
            </a:r>
            <a:r>
              <a:rPr lang="nl-NL" sz="2400" b="1" dirty="0" smtClean="0"/>
              <a:t>.</a:t>
            </a:r>
          </a:p>
          <a:p>
            <a:endParaRPr lang="nl-NL" sz="2000" b="1" dirty="0" smtClean="0"/>
          </a:p>
          <a:p>
            <a:r>
              <a:rPr lang="nl-NL" sz="2000" b="1" dirty="0" smtClean="0"/>
              <a:t>Lees </a:t>
            </a:r>
            <a:r>
              <a:rPr lang="nl-NL" sz="2000" b="1" dirty="0"/>
              <a:t>Leviticus 16:15. Wat gebeurde er met deze bok en waar stond het symbool </a:t>
            </a:r>
            <a:r>
              <a:rPr lang="nl-NL" sz="2000" b="1" dirty="0" smtClean="0"/>
              <a:t>voor</a:t>
            </a:r>
            <a:r>
              <a:rPr lang="nl-NL" sz="2000" b="1" dirty="0"/>
              <a:t>?</a:t>
            </a:r>
            <a:endParaRPr lang="nl-NL" sz="2000" b="1" dirty="0"/>
          </a:p>
        </p:txBody>
      </p:sp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jaarlijkse reiniging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6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De Grote Verzoendag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33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1269</Words>
  <Application>Microsoft Office PowerPoint</Application>
  <PresentationFormat>Diavoorstelling (4:3)</PresentationFormat>
  <Paragraphs>176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256</cp:revision>
  <dcterms:created xsi:type="dcterms:W3CDTF">2013-09-24T06:37:52Z</dcterms:created>
  <dcterms:modified xsi:type="dcterms:W3CDTF">2013-11-02T08:58:52Z</dcterms:modified>
</cp:coreProperties>
</file>