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sldIdLst>
    <p:sldId id="256" r:id="rId2"/>
    <p:sldId id="257" r:id="rId3"/>
    <p:sldId id="258" r:id="rId4"/>
    <p:sldId id="259" r:id="rId5"/>
    <p:sldId id="260" r:id="rId6"/>
    <p:sldId id="320"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9" r:id="rId33"/>
    <p:sldId id="291" r:id="rId34"/>
    <p:sldId id="292" r:id="rId35"/>
    <p:sldId id="293" r:id="rId36"/>
    <p:sldId id="312" r:id="rId37"/>
    <p:sldId id="294" r:id="rId38"/>
    <p:sldId id="295" r:id="rId39"/>
    <p:sldId id="296" r:id="rId40"/>
    <p:sldId id="313" r:id="rId41"/>
    <p:sldId id="297" r:id="rId42"/>
    <p:sldId id="298" r:id="rId43"/>
    <p:sldId id="299" r:id="rId44"/>
    <p:sldId id="300" r:id="rId45"/>
    <p:sldId id="301" r:id="rId46"/>
    <p:sldId id="314" r:id="rId47"/>
    <p:sldId id="315" r:id="rId48"/>
    <p:sldId id="302" r:id="rId49"/>
    <p:sldId id="316" r:id="rId50"/>
    <p:sldId id="304" r:id="rId51"/>
    <p:sldId id="305" r:id="rId52"/>
    <p:sldId id="306" r:id="rId53"/>
    <p:sldId id="307" r:id="rId54"/>
    <p:sldId id="317" r:id="rId55"/>
    <p:sldId id="308" r:id="rId56"/>
    <p:sldId id="321" r:id="rId57"/>
    <p:sldId id="309" r:id="rId58"/>
    <p:sldId id="318" r:id="rId59"/>
    <p:sldId id="310" r:id="rId60"/>
    <p:sldId id="319" r:id="rId61"/>
    <p:sldId id="311" r:id="rId62"/>
    <p:sldId id="322" r:id="rId63"/>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6A5"/>
    <a:srgbClr val="CBCAD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6516" autoAdjust="0"/>
  </p:normalViewPr>
  <p:slideViewPr>
    <p:cSldViewPr>
      <p:cViewPr>
        <p:scale>
          <a:sx n="75" d="100"/>
          <a:sy n="75" d="100"/>
        </p:scale>
        <p:origin x="-366" y="2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33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nl-NL"/>
          </a:p>
        </p:txBody>
      </p:sp>
      <p:sp>
        <p:nvSpPr>
          <p:cNvPr id="4" name="Tijdelijke aanduiding voor datum 3"/>
          <p:cNvSpPr>
            <a:spLocks noGrp="1"/>
          </p:cNvSpPr>
          <p:nvPr>
            <p:ph type="dt" sz="half" idx="10"/>
          </p:nvPr>
        </p:nvSpPr>
        <p:spPr/>
        <p:txBody>
          <a:bodyPr/>
          <a:lstStyle>
            <a:lvl1pPr>
              <a:defRPr/>
            </a:lvl1pPr>
          </a:lstStyle>
          <a:p>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DC284D5C-0E8E-4F9A-B556-2EA8D8156048}" type="slidenum">
              <a:rPr lang="nl-NL"/>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5B63CAA6-716C-4924-80BB-59BD518DAC11}" type="slidenum">
              <a:rPr lang="nl-NL"/>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1322989D-8BBE-461B-9BC2-604FE06AAEDC}" type="slidenum">
              <a:rPr lang="nl-NL"/>
              <a:pPr/>
              <a:t>‹nr.›</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457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inhoud 4"/>
          <p:cNvSpPr>
            <a:spLocks noGrp="1"/>
          </p:cNvSpPr>
          <p:nvPr>
            <p:ph sz="quarter" idx="3"/>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datum 5"/>
          <p:cNvSpPr>
            <a:spLocks noGrp="1"/>
          </p:cNvSpPr>
          <p:nvPr>
            <p:ph type="dt" sz="half" idx="10"/>
          </p:nvPr>
        </p:nvSpPr>
        <p:spPr>
          <a:xfrm>
            <a:off x="457200" y="6245225"/>
            <a:ext cx="2133600" cy="476250"/>
          </a:xfrm>
        </p:spPr>
        <p:txBody>
          <a:bodyPr/>
          <a:lstStyle>
            <a:lvl1pPr>
              <a:defRPr/>
            </a:lvl1pPr>
          </a:lstStyle>
          <a:p>
            <a:endParaRPr lang="nl-NL"/>
          </a:p>
        </p:txBody>
      </p:sp>
      <p:sp>
        <p:nvSpPr>
          <p:cNvPr id="7" name="Tijdelijke aanduiding voor voettekst 6"/>
          <p:cNvSpPr>
            <a:spLocks noGrp="1"/>
          </p:cNvSpPr>
          <p:nvPr>
            <p:ph type="ftr" sz="quarter" idx="11"/>
          </p:nvPr>
        </p:nvSpPr>
        <p:spPr>
          <a:xfrm>
            <a:off x="3124200" y="6245225"/>
            <a:ext cx="2895600" cy="476250"/>
          </a:xfrm>
        </p:spPr>
        <p:txBody>
          <a:bodyPr/>
          <a:lstStyle>
            <a:lvl1pPr>
              <a:defRPr/>
            </a:lvl1pPr>
          </a:lstStyle>
          <a:p>
            <a:endParaRPr lang="nl-NL"/>
          </a:p>
        </p:txBody>
      </p:sp>
      <p:sp>
        <p:nvSpPr>
          <p:cNvPr id="8" name="Tijdelijke aanduiding voor dianummer 7"/>
          <p:cNvSpPr>
            <a:spLocks noGrp="1"/>
          </p:cNvSpPr>
          <p:nvPr>
            <p:ph type="sldNum" sz="quarter" idx="12"/>
          </p:nvPr>
        </p:nvSpPr>
        <p:spPr>
          <a:xfrm>
            <a:off x="6553200" y="6245225"/>
            <a:ext cx="2133600" cy="476250"/>
          </a:xfrm>
        </p:spPr>
        <p:txBody>
          <a:bodyPr/>
          <a:lstStyle>
            <a:lvl1pPr>
              <a:defRPr/>
            </a:lvl1pPr>
          </a:lstStyle>
          <a:p>
            <a:fld id="{B5FFD4D0-4142-478C-B42B-3616FE8E6E5A}" type="slidenum">
              <a:rPr lang="nl-NL"/>
              <a:pPr/>
              <a:t>‹nr.›</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457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245225"/>
            <a:ext cx="2133600" cy="476250"/>
          </a:xfrm>
        </p:spPr>
        <p:txBody>
          <a:bodyPr/>
          <a:lstStyle>
            <a:lvl1pPr>
              <a:defRPr/>
            </a:lvl1pPr>
          </a:lstStyle>
          <a:p>
            <a:endParaRPr lang="nl-NL"/>
          </a:p>
        </p:txBody>
      </p:sp>
      <p:sp>
        <p:nvSpPr>
          <p:cNvPr id="6" name="Tijdelijke aanduiding voor voettekst 5"/>
          <p:cNvSpPr>
            <a:spLocks noGrp="1"/>
          </p:cNvSpPr>
          <p:nvPr>
            <p:ph type="ftr" sz="quarter" idx="11"/>
          </p:nvPr>
        </p:nvSpPr>
        <p:spPr>
          <a:xfrm>
            <a:off x="3124200" y="6245225"/>
            <a:ext cx="2895600" cy="476250"/>
          </a:xfrm>
        </p:spPr>
        <p:txBody>
          <a:bodyPr/>
          <a:lstStyle>
            <a:lvl1pPr>
              <a:defRPr/>
            </a:lvl1pPr>
          </a:lstStyle>
          <a:p>
            <a:endParaRPr lang="nl-NL"/>
          </a:p>
        </p:txBody>
      </p:sp>
      <p:sp>
        <p:nvSpPr>
          <p:cNvPr id="7" name="Tijdelijke aanduiding voor dianummer 6"/>
          <p:cNvSpPr>
            <a:spLocks noGrp="1"/>
          </p:cNvSpPr>
          <p:nvPr>
            <p:ph type="sldNum" sz="quarter" idx="12"/>
          </p:nvPr>
        </p:nvSpPr>
        <p:spPr>
          <a:xfrm>
            <a:off x="6553200" y="6245225"/>
            <a:ext cx="2133600" cy="476250"/>
          </a:xfrm>
        </p:spPr>
        <p:txBody>
          <a:bodyPr/>
          <a:lstStyle>
            <a:lvl1pPr>
              <a:defRPr/>
            </a:lvl1pPr>
          </a:lstStyle>
          <a:p>
            <a:fld id="{0E050ABA-0F44-4501-921F-AD1942E47E61}" type="slidenum">
              <a:rPr lang="nl-NL"/>
              <a:pPr/>
              <a:t>‹nr.›</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el en tekst bov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NL"/>
          </a:p>
        </p:txBody>
      </p:sp>
      <p:sp>
        <p:nvSpPr>
          <p:cNvPr id="3" name="Tijdelijke aanduiding voor tekst 2"/>
          <p:cNvSpPr>
            <a:spLocks noGrp="1"/>
          </p:cNvSpPr>
          <p:nvPr>
            <p:ph type="body" sz="half" idx="1"/>
          </p:nvPr>
        </p:nvSpPr>
        <p:spPr>
          <a:xfrm>
            <a:off x="457200" y="1600200"/>
            <a:ext cx="8229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57200" y="3938588"/>
            <a:ext cx="8229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457200" y="6245225"/>
            <a:ext cx="2133600" cy="476250"/>
          </a:xfrm>
        </p:spPr>
        <p:txBody>
          <a:bodyPr/>
          <a:lstStyle>
            <a:lvl1pPr>
              <a:defRPr/>
            </a:lvl1pPr>
          </a:lstStyle>
          <a:p>
            <a:endParaRPr lang="nl-NL"/>
          </a:p>
        </p:txBody>
      </p:sp>
      <p:sp>
        <p:nvSpPr>
          <p:cNvPr id="6" name="Tijdelijke aanduiding voor voettekst 5"/>
          <p:cNvSpPr>
            <a:spLocks noGrp="1"/>
          </p:cNvSpPr>
          <p:nvPr>
            <p:ph type="ftr" sz="quarter" idx="11"/>
          </p:nvPr>
        </p:nvSpPr>
        <p:spPr>
          <a:xfrm>
            <a:off x="3124200" y="6245225"/>
            <a:ext cx="2895600" cy="476250"/>
          </a:xfrm>
        </p:spPr>
        <p:txBody>
          <a:bodyPr/>
          <a:lstStyle>
            <a:lvl1pPr>
              <a:defRPr/>
            </a:lvl1pPr>
          </a:lstStyle>
          <a:p>
            <a:endParaRPr lang="nl-NL"/>
          </a:p>
        </p:txBody>
      </p:sp>
      <p:sp>
        <p:nvSpPr>
          <p:cNvPr id="7" name="Tijdelijke aanduiding voor dianummer 6"/>
          <p:cNvSpPr>
            <a:spLocks noGrp="1"/>
          </p:cNvSpPr>
          <p:nvPr>
            <p:ph type="sldNum" sz="quarter" idx="12"/>
          </p:nvPr>
        </p:nvSpPr>
        <p:spPr>
          <a:xfrm>
            <a:off x="6553200" y="6245225"/>
            <a:ext cx="2133600" cy="476250"/>
          </a:xfrm>
        </p:spPr>
        <p:txBody>
          <a:bodyPr/>
          <a:lstStyle>
            <a:lvl1pPr>
              <a:defRPr/>
            </a:lvl1pPr>
          </a:lstStyle>
          <a:p>
            <a:fld id="{EBCBD502-A2D4-4AB6-9755-207BA44609C1}" type="slidenum">
              <a:rPr lang="nl-NL"/>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FD92D589-EBD3-4FDB-A252-E010F5CBCD68}" type="slidenum">
              <a:rPr lang="nl-NL"/>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lvl1pPr>
              <a:defRPr/>
            </a:lvl1pPr>
          </a:lstStyle>
          <a:p>
            <a:endParaRPr lang="nl-NL"/>
          </a:p>
        </p:txBody>
      </p:sp>
      <p:sp>
        <p:nvSpPr>
          <p:cNvPr id="5" name="Tijdelijke aanduiding voor voettekst 4"/>
          <p:cNvSpPr>
            <a:spLocks noGrp="1"/>
          </p:cNvSpPr>
          <p:nvPr>
            <p:ph type="ftr" sz="quarter" idx="11"/>
          </p:nvPr>
        </p:nvSpPr>
        <p:spPr/>
        <p:txBody>
          <a:bodyPr/>
          <a:lstStyle>
            <a:lvl1pPr>
              <a:defRPr/>
            </a:lvl1pPr>
          </a:lstStyle>
          <a:p>
            <a:endParaRPr lang="nl-NL"/>
          </a:p>
        </p:txBody>
      </p:sp>
      <p:sp>
        <p:nvSpPr>
          <p:cNvPr id="6" name="Tijdelijke aanduiding voor dianummer 5"/>
          <p:cNvSpPr>
            <a:spLocks noGrp="1"/>
          </p:cNvSpPr>
          <p:nvPr>
            <p:ph type="sldNum" sz="quarter" idx="12"/>
          </p:nvPr>
        </p:nvSpPr>
        <p:spPr/>
        <p:txBody>
          <a:bodyPr/>
          <a:lstStyle>
            <a:lvl1pPr>
              <a:defRPr/>
            </a:lvl1pPr>
          </a:lstStyle>
          <a:p>
            <a:fld id="{68BC1898-E80C-4690-B204-AEBD1C2BFD95}" type="slidenum">
              <a:rPr lang="nl-NL"/>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lvl1pPr>
              <a:defRPr/>
            </a:lvl1pPr>
          </a:lstStyle>
          <a:p>
            <a:endParaRPr lang="nl-NL"/>
          </a:p>
        </p:txBody>
      </p:sp>
      <p:sp>
        <p:nvSpPr>
          <p:cNvPr id="6" name="Tijdelijke aanduiding voor voettekst 5"/>
          <p:cNvSpPr>
            <a:spLocks noGrp="1"/>
          </p:cNvSpPr>
          <p:nvPr>
            <p:ph type="ftr" sz="quarter" idx="11"/>
          </p:nvPr>
        </p:nvSpPr>
        <p:spPr/>
        <p:txBody>
          <a:bodyPr/>
          <a:lstStyle>
            <a:lvl1pPr>
              <a:defRPr/>
            </a:lvl1pPr>
          </a:lstStyle>
          <a:p>
            <a:endParaRPr lang="nl-NL"/>
          </a:p>
        </p:txBody>
      </p:sp>
      <p:sp>
        <p:nvSpPr>
          <p:cNvPr id="7" name="Tijdelijke aanduiding voor dianummer 6"/>
          <p:cNvSpPr>
            <a:spLocks noGrp="1"/>
          </p:cNvSpPr>
          <p:nvPr>
            <p:ph type="sldNum" sz="quarter" idx="12"/>
          </p:nvPr>
        </p:nvSpPr>
        <p:spPr/>
        <p:txBody>
          <a:bodyPr/>
          <a:lstStyle>
            <a:lvl1pPr>
              <a:defRPr/>
            </a:lvl1pPr>
          </a:lstStyle>
          <a:p>
            <a:fld id="{32159773-737A-4978-912D-FF4C7DC9EAD9}" type="slidenum">
              <a:rPr lang="nl-NL"/>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lvl1pPr>
              <a:defRPr/>
            </a:lvl1pPr>
          </a:lstStyle>
          <a:p>
            <a:endParaRPr lang="nl-NL"/>
          </a:p>
        </p:txBody>
      </p:sp>
      <p:sp>
        <p:nvSpPr>
          <p:cNvPr id="8" name="Tijdelijke aanduiding voor voettekst 7"/>
          <p:cNvSpPr>
            <a:spLocks noGrp="1"/>
          </p:cNvSpPr>
          <p:nvPr>
            <p:ph type="ftr" sz="quarter" idx="11"/>
          </p:nvPr>
        </p:nvSpPr>
        <p:spPr/>
        <p:txBody>
          <a:bodyPr/>
          <a:lstStyle>
            <a:lvl1pPr>
              <a:defRPr/>
            </a:lvl1pPr>
          </a:lstStyle>
          <a:p>
            <a:endParaRPr lang="nl-NL"/>
          </a:p>
        </p:txBody>
      </p:sp>
      <p:sp>
        <p:nvSpPr>
          <p:cNvPr id="9" name="Tijdelijke aanduiding voor dianummer 8"/>
          <p:cNvSpPr>
            <a:spLocks noGrp="1"/>
          </p:cNvSpPr>
          <p:nvPr>
            <p:ph type="sldNum" sz="quarter" idx="12"/>
          </p:nvPr>
        </p:nvSpPr>
        <p:spPr/>
        <p:txBody>
          <a:bodyPr/>
          <a:lstStyle>
            <a:lvl1pPr>
              <a:defRPr/>
            </a:lvl1pPr>
          </a:lstStyle>
          <a:p>
            <a:fld id="{C3E5CE62-6355-4A28-900E-EF6462DF8B5C}" type="slidenum">
              <a:rPr lang="nl-NL"/>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lvl1pPr>
              <a:defRPr/>
            </a:lvl1pPr>
          </a:lstStyle>
          <a:p>
            <a:endParaRPr lang="nl-NL"/>
          </a:p>
        </p:txBody>
      </p:sp>
      <p:sp>
        <p:nvSpPr>
          <p:cNvPr id="4" name="Tijdelijke aanduiding voor voettekst 3"/>
          <p:cNvSpPr>
            <a:spLocks noGrp="1"/>
          </p:cNvSpPr>
          <p:nvPr>
            <p:ph type="ftr" sz="quarter" idx="11"/>
          </p:nvPr>
        </p:nvSpPr>
        <p:spPr/>
        <p:txBody>
          <a:bodyPr/>
          <a:lstStyle>
            <a:lvl1pPr>
              <a:defRPr/>
            </a:lvl1pPr>
          </a:lstStyle>
          <a:p>
            <a:endParaRPr lang="nl-NL"/>
          </a:p>
        </p:txBody>
      </p:sp>
      <p:sp>
        <p:nvSpPr>
          <p:cNvPr id="5" name="Tijdelijke aanduiding voor dianummer 4"/>
          <p:cNvSpPr>
            <a:spLocks noGrp="1"/>
          </p:cNvSpPr>
          <p:nvPr>
            <p:ph type="sldNum" sz="quarter" idx="12"/>
          </p:nvPr>
        </p:nvSpPr>
        <p:spPr/>
        <p:txBody>
          <a:bodyPr/>
          <a:lstStyle>
            <a:lvl1pPr>
              <a:defRPr/>
            </a:lvl1pPr>
          </a:lstStyle>
          <a:p>
            <a:fld id="{E68B2DDA-3711-42E0-BEEE-BE0FFCD18412}" type="slidenum">
              <a:rPr lang="nl-NL"/>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vl1pPr>
          </a:lstStyle>
          <a:p>
            <a:endParaRPr lang="nl-NL"/>
          </a:p>
        </p:txBody>
      </p:sp>
      <p:sp>
        <p:nvSpPr>
          <p:cNvPr id="3" name="Tijdelijke aanduiding voor voettekst 2"/>
          <p:cNvSpPr>
            <a:spLocks noGrp="1"/>
          </p:cNvSpPr>
          <p:nvPr>
            <p:ph type="ftr" sz="quarter" idx="11"/>
          </p:nvPr>
        </p:nvSpPr>
        <p:spPr/>
        <p:txBody>
          <a:bodyPr/>
          <a:lstStyle>
            <a:lvl1pPr>
              <a:defRPr/>
            </a:lvl1pPr>
          </a:lstStyle>
          <a:p>
            <a:endParaRPr lang="nl-NL"/>
          </a:p>
        </p:txBody>
      </p:sp>
      <p:sp>
        <p:nvSpPr>
          <p:cNvPr id="4" name="Tijdelijke aanduiding voor dianummer 3"/>
          <p:cNvSpPr>
            <a:spLocks noGrp="1"/>
          </p:cNvSpPr>
          <p:nvPr>
            <p:ph type="sldNum" sz="quarter" idx="12"/>
          </p:nvPr>
        </p:nvSpPr>
        <p:spPr/>
        <p:txBody>
          <a:bodyPr/>
          <a:lstStyle>
            <a:lvl1pPr>
              <a:defRPr/>
            </a:lvl1pPr>
          </a:lstStyle>
          <a:p>
            <a:fld id="{063C6B38-81E2-4DEA-91AF-5BD4967AD08E}" type="slidenum">
              <a:rPr lang="nl-NL"/>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nl-NL"/>
          </a:p>
        </p:txBody>
      </p:sp>
      <p:sp>
        <p:nvSpPr>
          <p:cNvPr id="6" name="Tijdelijke aanduiding voor voettekst 5"/>
          <p:cNvSpPr>
            <a:spLocks noGrp="1"/>
          </p:cNvSpPr>
          <p:nvPr>
            <p:ph type="ftr" sz="quarter" idx="11"/>
          </p:nvPr>
        </p:nvSpPr>
        <p:spPr/>
        <p:txBody>
          <a:bodyPr/>
          <a:lstStyle>
            <a:lvl1pPr>
              <a:defRPr/>
            </a:lvl1pPr>
          </a:lstStyle>
          <a:p>
            <a:endParaRPr lang="nl-NL"/>
          </a:p>
        </p:txBody>
      </p:sp>
      <p:sp>
        <p:nvSpPr>
          <p:cNvPr id="7" name="Tijdelijke aanduiding voor dianummer 6"/>
          <p:cNvSpPr>
            <a:spLocks noGrp="1"/>
          </p:cNvSpPr>
          <p:nvPr>
            <p:ph type="sldNum" sz="quarter" idx="12"/>
          </p:nvPr>
        </p:nvSpPr>
        <p:spPr/>
        <p:txBody>
          <a:bodyPr/>
          <a:lstStyle>
            <a:lvl1pPr>
              <a:defRPr/>
            </a:lvl1pPr>
          </a:lstStyle>
          <a:p>
            <a:fld id="{881F9408-7685-4FB3-847E-9B746ECC2FE7}" type="slidenum">
              <a:rPr lang="nl-NL"/>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lvl1pPr>
              <a:defRPr/>
            </a:lvl1pPr>
          </a:lstStyle>
          <a:p>
            <a:endParaRPr lang="nl-NL"/>
          </a:p>
        </p:txBody>
      </p:sp>
      <p:sp>
        <p:nvSpPr>
          <p:cNvPr id="6" name="Tijdelijke aanduiding voor voettekst 5"/>
          <p:cNvSpPr>
            <a:spLocks noGrp="1"/>
          </p:cNvSpPr>
          <p:nvPr>
            <p:ph type="ftr" sz="quarter" idx="11"/>
          </p:nvPr>
        </p:nvSpPr>
        <p:spPr/>
        <p:txBody>
          <a:bodyPr/>
          <a:lstStyle>
            <a:lvl1pPr>
              <a:defRPr/>
            </a:lvl1pPr>
          </a:lstStyle>
          <a:p>
            <a:endParaRPr lang="nl-NL"/>
          </a:p>
        </p:txBody>
      </p:sp>
      <p:sp>
        <p:nvSpPr>
          <p:cNvPr id="7" name="Tijdelijke aanduiding voor dianummer 6"/>
          <p:cNvSpPr>
            <a:spLocks noGrp="1"/>
          </p:cNvSpPr>
          <p:nvPr>
            <p:ph type="sldNum" sz="quarter" idx="12"/>
          </p:nvPr>
        </p:nvSpPr>
        <p:spPr/>
        <p:txBody>
          <a:bodyPr/>
          <a:lstStyle>
            <a:lvl1pPr>
              <a:defRPr/>
            </a:lvl1pPr>
          </a:lstStyle>
          <a:p>
            <a:fld id="{51EC6710-07B6-46EF-90AF-E24BF447A929}" type="slidenum">
              <a:rPr lang="nl-NL"/>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l-NL" smtClean="0"/>
              <a:t>Klik om het opmaakprofiel te bewerken</a:t>
            </a:r>
          </a:p>
        </p:txBody>
      </p:sp>
      <p:sp>
        <p:nvSpPr>
          <p:cNvPr id="129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129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nl-NL"/>
          </a:p>
        </p:txBody>
      </p:sp>
      <p:sp>
        <p:nvSpPr>
          <p:cNvPr id="129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nl-NL"/>
          </a:p>
        </p:txBody>
      </p:sp>
      <p:sp>
        <p:nvSpPr>
          <p:cNvPr id="129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153A5EC-4F45-4F16-9A0E-CF6EF680A8CF}" type="slidenum">
              <a:rPr lang="nl-NL"/>
              <a:pPr/>
              <a:t>‹nr.›</a:t>
            </a:fld>
            <a:endParaRPr lang="nl-NL"/>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w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476250"/>
            <a:ext cx="7772400" cy="1470025"/>
          </a:xfrm>
        </p:spPr>
        <p:txBody>
          <a:bodyPr/>
          <a:lstStyle/>
          <a:p>
            <a:r>
              <a:rPr lang="nl-NL"/>
              <a:t>HET GEBED</a:t>
            </a:r>
          </a:p>
        </p:txBody>
      </p:sp>
      <p:sp>
        <p:nvSpPr>
          <p:cNvPr id="2051" name="Rectangle 3"/>
          <p:cNvSpPr>
            <a:spLocks noGrp="1" noChangeArrowheads="1"/>
          </p:cNvSpPr>
          <p:nvPr>
            <p:ph type="subTitle" idx="1"/>
          </p:nvPr>
        </p:nvSpPr>
        <p:spPr>
          <a:xfrm>
            <a:off x="1258888" y="5981700"/>
            <a:ext cx="6400800" cy="1752600"/>
          </a:xfrm>
        </p:spPr>
        <p:txBody>
          <a:bodyPr/>
          <a:lstStyle/>
          <a:p>
            <a:r>
              <a:rPr lang="nl-NL"/>
              <a:t>Kracht van het gebed</a:t>
            </a:r>
          </a:p>
        </p:txBody>
      </p:sp>
      <p:pic>
        <p:nvPicPr>
          <p:cNvPr id="2052" name="Picture 4" descr="duerer_praying_hands"/>
          <p:cNvPicPr>
            <a:picLocks noChangeAspect="1" noChangeArrowheads="1"/>
          </p:cNvPicPr>
          <p:nvPr/>
        </p:nvPicPr>
        <p:blipFill>
          <a:blip r:embed="rId2" cstate="print"/>
          <a:srcRect/>
          <a:stretch>
            <a:fillRect/>
          </a:stretch>
        </p:blipFill>
        <p:spPr bwMode="auto">
          <a:xfrm>
            <a:off x="3203575" y="1484313"/>
            <a:ext cx="2940050" cy="420687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nl-NL"/>
              <a:t>Gebed: wat is gebed?</a:t>
            </a:r>
          </a:p>
        </p:txBody>
      </p:sp>
      <p:sp>
        <p:nvSpPr>
          <p:cNvPr id="16387" name="Rectangle 3"/>
          <p:cNvSpPr>
            <a:spLocks noGrp="1" noChangeArrowheads="1"/>
          </p:cNvSpPr>
          <p:nvPr>
            <p:ph type="body" sz="half" idx="1"/>
          </p:nvPr>
        </p:nvSpPr>
        <p:spPr/>
        <p:txBody>
          <a:bodyPr/>
          <a:lstStyle/>
          <a:p>
            <a:pPr>
              <a:buFontTx/>
              <a:buNone/>
            </a:pPr>
            <a:r>
              <a:rPr lang="nl-NL" sz="2800"/>
              <a:t>	Voor Mattheus, Lucas en Paulus blijkt BIDDEN zeer belangrijk te zijn in het geloofsleven.</a:t>
            </a:r>
          </a:p>
        </p:txBody>
      </p:sp>
      <p:pic>
        <p:nvPicPr>
          <p:cNvPr id="16388" name="Picture 4"/>
          <p:cNvPicPr>
            <a:picLocks noChangeAspect="1" noChangeArrowheads="1"/>
          </p:cNvPicPr>
          <p:nvPr>
            <p:ph sz="quarter" idx="2"/>
          </p:nvPr>
        </p:nvPicPr>
        <p:blipFill>
          <a:blip r:embed="rId2" cstate="print"/>
          <a:srcRect/>
          <a:stretch>
            <a:fillRect/>
          </a:stretch>
        </p:blipFill>
        <p:spPr>
          <a:xfrm>
            <a:off x="971550" y="4365625"/>
            <a:ext cx="7993063" cy="920750"/>
          </a:xfrm>
          <a:noFill/>
          <a:ln/>
        </p:spPr>
      </p:pic>
      <p:sp>
        <p:nvSpPr>
          <p:cNvPr id="16391" name="Text Box 7"/>
          <p:cNvSpPr txBox="1">
            <a:spLocks noChangeArrowheads="1"/>
          </p:cNvSpPr>
          <p:nvPr/>
        </p:nvSpPr>
        <p:spPr bwMode="auto">
          <a:xfrm>
            <a:off x="468313" y="5229225"/>
            <a:ext cx="7199312" cy="366713"/>
          </a:xfrm>
          <a:prstGeom prst="rect">
            <a:avLst/>
          </a:prstGeom>
          <a:noFill/>
          <a:ln w="9525">
            <a:noFill/>
            <a:miter lim="800000"/>
            <a:headEnd/>
            <a:tailEnd/>
          </a:ln>
          <a:effectLst/>
        </p:spPr>
        <p:txBody>
          <a:bodyPr>
            <a:spAutoFit/>
          </a:bodyPr>
          <a:lstStyle/>
          <a:p>
            <a:pPr algn="r"/>
            <a:r>
              <a:rPr lang="nl-NL" b="1"/>
              <a:t>Totaal:	= 201 x</a:t>
            </a:r>
          </a:p>
        </p:txBody>
      </p:sp>
      <p:pic>
        <p:nvPicPr>
          <p:cNvPr id="16400" name="Picture 16" descr="klaagmuur"/>
          <p:cNvPicPr>
            <a:picLocks noChangeAspect="1" noChangeArrowheads="1"/>
          </p:cNvPicPr>
          <p:nvPr>
            <p:ph sz="quarter" idx="3"/>
          </p:nvPr>
        </p:nvPicPr>
        <p:blipFill>
          <a:blip r:embed="rId3" cstate="print"/>
          <a:srcRect/>
          <a:stretch>
            <a:fillRect/>
          </a:stretch>
        </p:blipFill>
        <p:spPr>
          <a:xfrm>
            <a:off x="4716463" y="1916113"/>
            <a:ext cx="4038600" cy="1957387"/>
          </a:xfrm>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1" name="Rectangle 11"/>
          <p:cNvSpPr>
            <a:spLocks noGrp="1" noChangeArrowheads="1"/>
          </p:cNvSpPr>
          <p:nvPr>
            <p:ph type="title"/>
          </p:nvPr>
        </p:nvSpPr>
        <p:spPr/>
        <p:txBody>
          <a:bodyPr/>
          <a:lstStyle/>
          <a:p>
            <a:r>
              <a:rPr lang="nl-NL"/>
              <a:t>Gebed: wat is gebed?</a:t>
            </a:r>
          </a:p>
        </p:txBody>
      </p:sp>
      <p:sp>
        <p:nvSpPr>
          <p:cNvPr id="20489" name="Rectangle 9"/>
          <p:cNvSpPr>
            <a:spLocks noGrp="1" noChangeArrowheads="1"/>
          </p:cNvSpPr>
          <p:nvPr>
            <p:ph type="body" sz="half" idx="1"/>
          </p:nvPr>
        </p:nvSpPr>
        <p:spPr>
          <a:xfrm>
            <a:off x="457200" y="1600200"/>
            <a:ext cx="7786688" cy="1612900"/>
          </a:xfrm>
        </p:spPr>
        <p:txBody>
          <a:bodyPr/>
          <a:lstStyle/>
          <a:p>
            <a:pPr>
              <a:spcBef>
                <a:spcPct val="0"/>
              </a:spcBef>
              <a:buFontTx/>
              <a:buNone/>
            </a:pPr>
            <a:r>
              <a:rPr lang="nl-NL" sz="2400"/>
              <a:t>In vergelijking met BIDDEN komt GEBED qua aantal veel lager uit in deze statistiek. Als men echter de twee statiestieken bijeenvoegt dan ziet men het volgende:</a:t>
            </a:r>
          </a:p>
          <a:p>
            <a:endParaRPr lang="nl-NL" sz="2400"/>
          </a:p>
        </p:txBody>
      </p:sp>
      <p:pic>
        <p:nvPicPr>
          <p:cNvPr id="20490" name="Picture 10"/>
          <p:cNvPicPr>
            <a:picLocks noChangeAspect="1" noChangeArrowheads="1"/>
          </p:cNvPicPr>
          <p:nvPr>
            <p:ph sz="half" idx="2"/>
          </p:nvPr>
        </p:nvPicPr>
        <p:blipFill>
          <a:blip r:embed="rId2" cstate="print"/>
          <a:srcRect/>
          <a:stretch>
            <a:fillRect/>
          </a:stretch>
        </p:blipFill>
        <p:spPr>
          <a:xfrm>
            <a:off x="468313" y="3284538"/>
            <a:ext cx="8362950" cy="1176337"/>
          </a:xfrm>
          <a:noFill/>
          <a:ln/>
        </p:spPr>
      </p:pic>
      <p:sp>
        <p:nvSpPr>
          <p:cNvPr id="20493" name="Text Box 13"/>
          <p:cNvSpPr txBox="1">
            <a:spLocks noChangeArrowheads="1"/>
          </p:cNvSpPr>
          <p:nvPr/>
        </p:nvSpPr>
        <p:spPr bwMode="auto">
          <a:xfrm>
            <a:off x="298450" y="4652963"/>
            <a:ext cx="8234363" cy="915987"/>
          </a:xfrm>
          <a:prstGeom prst="rect">
            <a:avLst/>
          </a:prstGeom>
          <a:noFill/>
          <a:ln w="9525">
            <a:noFill/>
            <a:miter lim="800000"/>
            <a:headEnd/>
            <a:tailEnd/>
          </a:ln>
          <a:effectLst/>
        </p:spPr>
        <p:txBody>
          <a:bodyPr>
            <a:spAutoFit/>
          </a:bodyPr>
          <a:lstStyle/>
          <a:p>
            <a:r>
              <a:rPr lang="nl-NL"/>
              <a:t>Op deze wijze kan men constateren dat Mattheus [35x], Lucas + Hand. [87x] en 1&amp;2Kor. [22x] er uit­springen wat deze geloofsactiviteit betreft. Wat zou de mogelijke reden daartoe zijn?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Rectangle 7"/>
          <p:cNvSpPr>
            <a:spLocks noGrp="1" noChangeArrowheads="1"/>
          </p:cNvSpPr>
          <p:nvPr>
            <p:ph type="title"/>
          </p:nvPr>
        </p:nvSpPr>
        <p:spPr/>
        <p:txBody>
          <a:bodyPr/>
          <a:lstStyle/>
          <a:p>
            <a:r>
              <a:rPr lang="nl-NL"/>
              <a:t>Gebed: wat is gebed?</a:t>
            </a:r>
          </a:p>
        </p:txBody>
      </p:sp>
      <p:sp>
        <p:nvSpPr>
          <p:cNvPr id="25603" name="Rectangle 3"/>
          <p:cNvSpPr>
            <a:spLocks noGrp="1" noChangeArrowheads="1"/>
          </p:cNvSpPr>
          <p:nvPr>
            <p:ph type="body" sz="half" idx="1"/>
          </p:nvPr>
        </p:nvSpPr>
        <p:spPr>
          <a:xfrm>
            <a:off x="457200" y="1600200"/>
            <a:ext cx="8229600" cy="1252538"/>
          </a:xfrm>
        </p:spPr>
        <p:txBody>
          <a:bodyPr/>
          <a:lstStyle/>
          <a:p>
            <a:pPr>
              <a:buFontTx/>
              <a:buNone/>
            </a:pPr>
            <a:r>
              <a:rPr lang="nl-NL" sz="2800"/>
              <a:t>	Op welke wijze verhouden zich de aantallen zoals die in het Oude Testament voorkomen?</a:t>
            </a:r>
          </a:p>
        </p:txBody>
      </p:sp>
      <p:pic>
        <p:nvPicPr>
          <p:cNvPr id="25609" name="Picture 9"/>
          <p:cNvPicPr>
            <a:picLocks noChangeAspect="1" noChangeArrowheads="1"/>
          </p:cNvPicPr>
          <p:nvPr>
            <p:ph sz="half" idx="2"/>
          </p:nvPr>
        </p:nvPicPr>
        <p:blipFill>
          <a:blip r:embed="rId2" cstate="print"/>
          <a:srcRect/>
          <a:stretch>
            <a:fillRect/>
          </a:stretch>
        </p:blipFill>
        <p:spPr>
          <a:xfrm>
            <a:off x="323850" y="2933700"/>
            <a:ext cx="8604250" cy="3924300"/>
          </a:xfrm>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nl-NL" sz="2800" b="1">
                <a:latin typeface="Times New Roman" pitchFamily="18" charset="0"/>
              </a:rPr>
              <a:t>II-A</a:t>
            </a:r>
            <a:r>
              <a:rPr lang="nl-NL" sz="2800" b="1"/>
              <a:t>.</a:t>
            </a:r>
            <a:r>
              <a:rPr lang="nl-NL" sz="2000" b="1"/>
              <a:t>  WAT LEERT HET OUDE TESTAMENT OVER BIDDEN?</a:t>
            </a:r>
            <a:r>
              <a:rPr lang="nl-NL" sz="2800" b="1"/>
              <a:t> </a:t>
            </a:r>
          </a:p>
        </p:txBody>
      </p:sp>
      <p:sp>
        <p:nvSpPr>
          <p:cNvPr id="29699" name="Rectangle 3"/>
          <p:cNvSpPr>
            <a:spLocks noGrp="1" noChangeArrowheads="1"/>
          </p:cNvSpPr>
          <p:nvPr>
            <p:ph type="body" idx="1"/>
          </p:nvPr>
        </p:nvSpPr>
        <p:spPr/>
        <p:txBody>
          <a:bodyPr/>
          <a:lstStyle/>
          <a:p>
            <a:pPr>
              <a:lnSpc>
                <a:spcPct val="80000"/>
              </a:lnSpc>
              <a:buFontTx/>
              <a:buNone/>
            </a:pPr>
            <a:r>
              <a:rPr lang="nl-NL" sz="1600"/>
              <a:t>Wanneer men uit het boek Genesis t/m het boek Daniel de uitspraken leest waarin over "bidden"gesproken wordt dan kan men de volgende categorieën inventariseren: </a:t>
            </a:r>
          </a:p>
          <a:p>
            <a:pPr>
              <a:lnSpc>
                <a:spcPct val="80000"/>
              </a:lnSpc>
              <a:buFontTx/>
              <a:buNone/>
            </a:pPr>
            <a:endParaRPr lang="nl-NL" sz="1600"/>
          </a:p>
          <a:p>
            <a:pPr>
              <a:lnSpc>
                <a:spcPct val="80000"/>
              </a:lnSpc>
              <a:buFontTx/>
              <a:buNone/>
            </a:pPr>
            <a:r>
              <a:rPr lang="nl-NL" sz="1600"/>
              <a:t>1. </a:t>
            </a:r>
            <a:r>
              <a:rPr lang="nl-NL" sz="1600" b="1"/>
              <a:t>BIDDEN: </a:t>
            </a:r>
            <a:r>
              <a:rPr lang="nl-NL" sz="1600" b="1" u="sng"/>
              <a:t>voor de ander</a:t>
            </a:r>
            <a:endParaRPr lang="nl-NL" sz="1600" b="1"/>
          </a:p>
          <a:p>
            <a:pPr>
              <a:lnSpc>
                <a:spcPct val="80000"/>
              </a:lnSpc>
              <a:buFontTx/>
              <a:buNone/>
            </a:pPr>
            <a:r>
              <a:rPr lang="nl-NL" sz="1600"/>
              <a:t>	a) Abraham zal voor u [ = Abimelech] bidden zodat deze vorst in het leven mocht blijven.	Gen. 20:7</a:t>
            </a:r>
          </a:p>
          <a:p>
            <a:pPr>
              <a:lnSpc>
                <a:spcPct val="80000"/>
              </a:lnSpc>
              <a:buFontTx/>
              <a:buNone/>
            </a:pPr>
            <a:r>
              <a:rPr lang="nl-NL" sz="1600"/>
              <a:t>	b) Mozes werd gevraagd door het opstandige [zondige] volk Israël om voor hen tot</a:t>
            </a:r>
          </a:p>
          <a:p>
            <a:pPr>
              <a:lnSpc>
                <a:spcPct val="80000"/>
              </a:lnSpc>
              <a:buFontTx/>
              <a:buNone/>
            </a:pPr>
            <a:r>
              <a:rPr lang="nl-NL" sz="1600"/>
              <a:t>	God te bidden, zodat de HERE de slangen van hen weg zou doen.</a:t>
            </a:r>
          </a:p>
          <a:p>
            <a:pPr>
              <a:lnSpc>
                <a:spcPct val="80000"/>
              </a:lnSpc>
              <a:buFontTx/>
              <a:buNone/>
            </a:pPr>
            <a:r>
              <a:rPr lang="nl-NL" sz="1600"/>
              <a:t>	Num. 21:7</a:t>
            </a:r>
          </a:p>
          <a:p>
            <a:pPr>
              <a:lnSpc>
                <a:spcPct val="80000"/>
              </a:lnSpc>
              <a:buFontTx/>
              <a:buNone/>
            </a:pPr>
            <a:r>
              <a:rPr lang="nl-NL" sz="1600"/>
              <a:t>	c) Zie ook: ISam.12: 19,23; IIKron.7:14; Ezra 6:10; Neh.1:6; Job 42:10; Jes 53:12</a:t>
            </a:r>
          </a:p>
          <a:p>
            <a:pPr>
              <a:lnSpc>
                <a:spcPct val="80000"/>
              </a:lnSpc>
              <a:buFontTx/>
              <a:buNone/>
            </a:pPr>
            <a:r>
              <a:rPr lang="nl-NL" sz="1600"/>
              <a:t>	Jer. 37:3,4 en Dan. 9:20</a:t>
            </a:r>
          </a:p>
          <a:p>
            <a:pPr>
              <a:lnSpc>
                <a:spcPct val="80000"/>
              </a:lnSpc>
              <a:buFontTx/>
              <a:buNone/>
            </a:pPr>
            <a:endParaRPr lang="nl-NL" sz="1600"/>
          </a:p>
          <a:p>
            <a:pPr>
              <a:lnSpc>
                <a:spcPct val="80000"/>
              </a:lnSpc>
              <a:buFontTx/>
              <a:buNone/>
            </a:pPr>
            <a:r>
              <a:rPr lang="nl-NL" sz="1600"/>
              <a:t>2. </a:t>
            </a:r>
            <a:r>
              <a:rPr lang="nl-NL" sz="1600" b="1"/>
              <a:t>BIDDEN: </a:t>
            </a:r>
            <a:r>
              <a:rPr lang="nl-NL" sz="1600" b="1" u="sng"/>
              <a:t>de handen uitbreiden</a:t>
            </a:r>
            <a:endParaRPr lang="nl-NL" sz="1600" b="1"/>
          </a:p>
          <a:p>
            <a:pPr>
              <a:lnSpc>
                <a:spcPct val="80000"/>
              </a:lnSpc>
              <a:buFontTx/>
              <a:buNone/>
            </a:pPr>
            <a:r>
              <a:rPr lang="nl-NL" sz="1600"/>
              <a:t>	a) Mozes sprak tot de Farao: "Zodra ik buiten de stad gekomen ben zal ik mijn handen uitbreiden tot de HERE." [ De O.V. zegt: "zal ik tot de HEERE vurig bidden" , terwijl de NBV het zo weergeeft: "zal ik mijn handen opheffen tot de Heer."]	Ex. 9:28-29</a:t>
            </a:r>
          </a:p>
          <a:p>
            <a:pPr>
              <a:lnSpc>
                <a:spcPct val="80000"/>
              </a:lnSpc>
              <a:buFontTx/>
              <a:buNone/>
            </a:pPr>
            <a:r>
              <a:rPr lang="nl-NL" sz="1600"/>
              <a:t>	b) Koning Salomo had zijn handen uitgebreid gehouden tijdens zijn toewijdingsgebed van de tempel.	1 Kon. 8:54</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masada"/>
          <p:cNvPicPr preferRelativeResize="0">
            <a:picLocks noChangeAspect="1" noChangeArrowheads="1"/>
          </p:cNvPicPr>
          <p:nvPr>
            <p:ph sz="half" idx="2"/>
          </p:nvPr>
        </p:nvPicPr>
        <p:blipFill>
          <a:blip r:embed="rId2" cstate="print"/>
          <a:srcRect/>
          <a:stretch>
            <a:fillRect/>
          </a:stretch>
        </p:blipFill>
        <p:spPr>
          <a:xfrm>
            <a:off x="0" y="0"/>
            <a:ext cx="9144000" cy="6902450"/>
          </a:xfrm>
          <a:noFill/>
          <a:ln/>
        </p:spPr>
      </p:pic>
      <p:sp>
        <p:nvSpPr>
          <p:cNvPr id="30725" name="Rectangle 5"/>
          <p:cNvSpPr>
            <a:spLocks noGrp="1" noChangeArrowheads="1"/>
          </p:cNvSpPr>
          <p:nvPr>
            <p:ph type="title"/>
          </p:nvPr>
        </p:nvSpPr>
        <p:spPr/>
        <p:txBody>
          <a:bodyPr/>
          <a:lstStyle/>
          <a:p>
            <a:r>
              <a:rPr lang="nl-NL" sz="2400" b="1">
                <a:solidFill>
                  <a:schemeClr val="bg1"/>
                </a:solidFill>
              </a:rPr>
              <a:t>WAT LEERT HET OUDE TESTAMENT OVER BIDDEN?</a:t>
            </a:r>
          </a:p>
        </p:txBody>
      </p:sp>
      <p:sp>
        <p:nvSpPr>
          <p:cNvPr id="30723" name="Rectangle 3"/>
          <p:cNvSpPr>
            <a:spLocks noGrp="1" noChangeArrowheads="1"/>
          </p:cNvSpPr>
          <p:nvPr>
            <p:ph type="body" sz="half" idx="1"/>
          </p:nvPr>
        </p:nvSpPr>
        <p:spPr>
          <a:xfrm>
            <a:off x="457200" y="1600200"/>
            <a:ext cx="8507413" cy="4525963"/>
          </a:xfrm>
        </p:spPr>
        <p:txBody>
          <a:bodyPr/>
          <a:lstStyle/>
          <a:p>
            <a:pPr>
              <a:lnSpc>
                <a:spcPct val="80000"/>
              </a:lnSpc>
              <a:buFontTx/>
              <a:buNone/>
            </a:pPr>
            <a:r>
              <a:rPr lang="nl-NL" sz="1600" b="1">
                <a:solidFill>
                  <a:schemeClr val="bg1"/>
                </a:solidFill>
              </a:rPr>
              <a:t>3. BIDDEN: </a:t>
            </a:r>
            <a:r>
              <a:rPr lang="nl-NL" sz="1600" b="1" u="sng">
                <a:solidFill>
                  <a:schemeClr val="bg1"/>
                </a:solidFill>
              </a:rPr>
              <a:t>zich neerwerpen - neerknielen voor God</a:t>
            </a:r>
            <a:endParaRPr lang="nl-NL" sz="1600" b="1">
              <a:solidFill>
                <a:schemeClr val="bg1"/>
              </a:solidFill>
            </a:endParaRPr>
          </a:p>
          <a:p>
            <a:pPr>
              <a:lnSpc>
                <a:spcPct val="80000"/>
              </a:lnSpc>
              <a:buFontTx/>
              <a:buNone/>
            </a:pPr>
            <a:r>
              <a:rPr lang="nl-NL" sz="1600">
                <a:solidFill>
                  <a:schemeClr val="bg1"/>
                </a:solidFill>
              </a:rPr>
              <a:t>	a) Mozes wierp zich voor de HERE neder - - veertig dagen en veertig nachten lag hij neergeworpen omdat de HERE gezegd had Israel te zullen verdelgen. Hij zei: "Here HERE, vernietig uw volk en erfdeel niet... "        Deut. 9:25-26</a:t>
            </a:r>
          </a:p>
          <a:p>
            <a:pPr>
              <a:lnSpc>
                <a:spcPct val="80000"/>
              </a:lnSpc>
              <a:buFontTx/>
              <a:buNone/>
            </a:pPr>
            <a:r>
              <a:rPr lang="nl-NL" sz="1600">
                <a:solidFill>
                  <a:schemeClr val="bg1"/>
                </a:solidFill>
              </a:rPr>
              <a:t>	b) Salomo, de koning van Israël, moet tijdens het uitspreken van het wijdings­gebed van de tempel, neergeknield zijn. Toen hij immers dit gebed beëindigd had, "... stond hij op van voor het altaar des HEREN </a:t>
            </a:r>
            <a:r>
              <a:rPr lang="nl-NL" sz="1600" u="sng">
                <a:solidFill>
                  <a:schemeClr val="bg1"/>
                </a:solidFill>
              </a:rPr>
              <a:t>uit zijn knielende houding</a:t>
            </a:r>
            <a:r>
              <a:rPr lang="nl-NL" sz="1600">
                <a:solidFill>
                  <a:schemeClr val="bg1"/>
                </a:solidFill>
              </a:rPr>
              <a:t> waarbij </a:t>
            </a:r>
            <a:r>
              <a:rPr lang="nl-NL" sz="1600" u="sng">
                <a:solidFill>
                  <a:schemeClr val="bg1"/>
                </a:solidFill>
              </a:rPr>
              <a:t>zijn handen naar de hemel uitgebreid waren.</a:t>
            </a:r>
            <a:r>
              <a:rPr lang="nl-NL" sz="1600">
                <a:solidFill>
                  <a:schemeClr val="bg1"/>
                </a:solidFill>
              </a:rPr>
              <a:t>        1 Kon 8: 14, 54</a:t>
            </a:r>
          </a:p>
          <a:p>
            <a:pPr>
              <a:lnSpc>
                <a:spcPct val="80000"/>
              </a:lnSpc>
              <a:buFontTx/>
              <a:buNone/>
            </a:pPr>
            <a:endParaRPr lang="nl-NL" sz="1600">
              <a:solidFill>
                <a:schemeClr val="bg1"/>
              </a:solidFill>
            </a:endParaRPr>
          </a:p>
          <a:p>
            <a:pPr>
              <a:lnSpc>
                <a:spcPct val="80000"/>
              </a:lnSpc>
              <a:buFontTx/>
              <a:buNone/>
            </a:pPr>
            <a:r>
              <a:rPr lang="nl-NL" sz="1600" b="1">
                <a:solidFill>
                  <a:schemeClr val="bg1"/>
                </a:solidFill>
              </a:rPr>
              <a:t>4. BIDDEN: </a:t>
            </a:r>
            <a:r>
              <a:rPr lang="nl-NL" sz="1600" b="1" u="sng">
                <a:solidFill>
                  <a:schemeClr val="bg1"/>
                </a:solidFill>
              </a:rPr>
              <a:t>zich verootmoedigen voor God</a:t>
            </a:r>
            <a:endParaRPr lang="nl-NL" sz="1600" b="1">
              <a:solidFill>
                <a:schemeClr val="bg1"/>
              </a:solidFill>
            </a:endParaRPr>
          </a:p>
          <a:p>
            <a:pPr>
              <a:lnSpc>
                <a:spcPct val="80000"/>
              </a:lnSpc>
              <a:buFontTx/>
              <a:buNone/>
            </a:pPr>
            <a:r>
              <a:rPr lang="nl-NL" sz="1600">
                <a:solidFill>
                  <a:schemeClr val="bg1"/>
                </a:solidFill>
              </a:rPr>
              <a:t>	a) "... mijn volk waarover mijn naam is uitgeroepen </a:t>
            </a:r>
            <a:r>
              <a:rPr lang="nl-NL" sz="1600" u="sng">
                <a:solidFill>
                  <a:schemeClr val="bg1"/>
                </a:solidFill>
              </a:rPr>
              <a:t>verootmoedigt,</a:t>
            </a:r>
            <a:r>
              <a:rPr lang="nl-NL" sz="1600">
                <a:solidFill>
                  <a:schemeClr val="bg1"/>
                </a:solidFill>
              </a:rPr>
              <a:t> zich en zij</a:t>
            </a:r>
          </a:p>
          <a:p>
            <a:pPr>
              <a:lnSpc>
                <a:spcPct val="80000"/>
              </a:lnSpc>
              <a:buFontTx/>
              <a:buNone/>
            </a:pPr>
            <a:r>
              <a:rPr lang="nl-NL" sz="1600">
                <a:solidFill>
                  <a:schemeClr val="bg1"/>
                </a:solidFill>
              </a:rPr>
              <a:t>	bidden en zoeken mijn aangezicht... "	II Kron. 7:14</a:t>
            </a:r>
          </a:p>
          <a:p>
            <a:pPr>
              <a:lnSpc>
                <a:spcPct val="80000"/>
              </a:lnSpc>
              <a:buFontTx/>
              <a:buNone/>
            </a:pPr>
            <a:r>
              <a:rPr lang="nl-NL" sz="1600">
                <a:solidFill>
                  <a:schemeClr val="bg1"/>
                </a:solidFill>
              </a:rPr>
              <a:t>	b) "Maar toen Manasse in het nauw geraakt was zocht hij de gunst van de HERE,</a:t>
            </a:r>
          </a:p>
          <a:p>
            <a:pPr>
              <a:lnSpc>
                <a:spcPct val="80000"/>
              </a:lnSpc>
              <a:buFontTx/>
              <a:buNone/>
            </a:pPr>
            <a:r>
              <a:rPr lang="nl-NL" sz="1600">
                <a:solidFill>
                  <a:schemeClr val="bg1"/>
                </a:solidFill>
              </a:rPr>
              <a:t>	zijn God; hij </a:t>
            </a:r>
            <a:r>
              <a:rPr lang="nl-NL" sz="1600" u="sng">
                <a:solidFill>
                  <a:schemeClr val="bg1"/>
                </a:solidFill>
              </a:rPr>
              <a:t>verootmoedigde</a:t>
            </a:r>
            <a:r>
              <a:rPr lang="nl-NL" sz="1600">
                <a:solidFill>
                  <a:schemeClr val="bg1"/>
                </a:solidFill>
              </a:rPr>
              <a:t> zich diep voor het aangezicht van de God van zijn</a:t>
            </a:r>
          </a:p>
          <a:p>
            <a:pPr>
              <a:lnSpc>
                <a:spcPct val="80000"/>
              </a:lnSpc>
              <a:buFontTx/>
              <a:buNone/>
            </a:pPr>
            <a:r>
              <a:rPr lang="nl-NL" sz="1600">
                <a:solidFill>
                  <a:schemeClr val="bg1"/>
                </a:solidFill>
              </a:rPr>
              <a:t>	vaderen, en bad tot Hem; "	11 Kron. 33:12,13</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dessert"/>
          <p:cNvPicPr preferRelativeResize="0">
            <a:picLocks noChangeAspect="1" noChangeArrowheads="1"/>
          </p:cNvPicPr>
          <p:nvPr>
            <p:ph sz="half" idx="2"/>
          </p:nvPr>
        </p:nvPicPr>
        <p:blipFill>
          <a:blip r:embed="rId2" cstate="print"/>
          <a:srcRect/>
          <a:stretch>
            <a:fillRect/>
          </a:stretch>
        </p:blipFill>
        <p:spPr>
          <a:xfrm>
            <a:off x="0" y="0"/>
            <a:ext cx="9144000" cy="6858000"/>
          </a:xfrm>
          <a:noFill/>
          <a:ln/>
        </p:spPr>
      </p:pic>
      <p:sp>
        <p:nvSpPr>
          <p:cNvPr id="31746" name="Rectangle 2"/>
          <p:cNvSpPr>
            <a:spLocks noGrp="1" noChangeArrowheads="1"/>
          </p:cNvSpPr>
          <p:nvPr>
            <p:ph type="title"/>
          </p:nvPr>
        </p:nvSpPr>
        <p:spPr/>
        <p:txBody>
          <a:bodyPr/>
          <a:lstStyle/>
          <a:p>
            <a:r>
              <a:rPr lang="nl-NL" sz="2400" b="1">
                <a:solidFill>
                  <a:schemeClr val="bg1"/>
                </a:solidFill>
              </a:rPr>
              <a:t>WAT LEERT HET OUDE TESTAMENT OVER BIDDEN?</a:t>
            </a:r>
          </a:p>
        </p:txBody>
      </p:sp>
      <p:sp>
        <p:nvSpPr>
          <p:cNvPr id="31747" name="Rectangle 3"/>
          <p:cNvSpPr>
            <a:spLocks noGrp="1" noChangeArrowheads="1"/>
          </p:cNvSpPr>
          <p:nvPr>
            <p:ph type="body" sz="half" idx="1"/>
          </p:nvPr>
        </p:nvSpPr>
        <p:spPr>
          <a:xfrm>
            <a:off x="457200" y="1600200"/>
            <a:ext cx="8075613" cy="4924425"/>
          </a:xfrm>
        </p:spPr>
        <p:txBody>
          <a:bodyPr/>
          <a:lstStyle/>
          <a:p>
            <a:pPr>
              <a:lnSpc>
                <a:spcPct val="90000"/>
              </a:lnSpc>
              <a:buFontTx/>
              <a:buNone/>
            </a:pPr>
            <a:r>
              <a:rPr lang="nl-NL" sz="2000" b="1">
                <a:solidFill>
                  <a:schemeClr val="bg1"/>
                </a:solidFill>
              </a:rPr>
              <a:t>5. BIDDEN: </a:t>
            </a:r>
            <a:r>
              <a:rPr lang="nl-NL" sz="2000" b="1" u="sng">
                <a:solidFill>
                  <a:schemeClr val="bg1"/>
                </a:solidFill>
              </a:rPr>
              <a:t>voortdurend, dag en nacht</a:t>
            </a:r>
            <a:endParaRPr lang="nl-NL" sz="2000" b="1">
              <a:solidFill>
                <a:schemeClr val="bg1"/>
              </a:solidFill>
            </a:endParaRPr>
          </a:p>
          <a:p>
            <a:pPr>
              <a:lnSpc>
                <a:spcPct val="90000"/>
              </a:lnSpc>
              <a:buFontTx/>
              <a:buNone/>
            </a:pPr>
            <a:r>
              <a:rPr lang="nl-NL" sz="2000">
                <a:solidFill>
                  <a:schemeClr val="bg1"/>
                </a:solidFill>
              </a:rPr>
              <a:t>	a) "Wat mij [Samuel] betreft, het zij verre van mij dat ik tegen de HERE zou zondigen</a:t>
            </a:r>
          </a:p>
          <a:p>
            <a:pPr>
              <a:lnSpc>
                <a:spcPct val="90000"/>
              </a:lnSpc>
              <a:buFontTx/>
              <a:buNone/>
            </a:pPr>
            <a:r>
              <a:rPr lang="nl-NL" sz="2000">
                <a:solidFill>
                  <a:schemeClr val="bg1"/>
                </a:solidFill>
              </a:rPr>
              <a:t>	b) "Ik [Mozes] wierp mij dan voor de HERE neder --- </a:t>
            </a:r>
            <a:r>
              <a:rPr lang="nl-NL" sz="2000" u="sng">
                <a:solidFill>
                  <a:schemeClr val="bg1"/>
                </a:solidFill>
              </a:rPr>
              <a:t>veertig dagen en veertig</a:t>
            </a:r>
            <a:r>
              <a:rPr lang="nl-NL" sz="2000">
                <a:solidFill>
                  <a:schemeClr val="bg1"/>
                </a:solidFill>
              </a:rPr>
              <a:t> </a:t>
            </a:r>
            <a:r>
              <a:rPr lang="nl-NL" sz="2000" u="sng">
                <a:solidFill>
                  <a:schemeClr val="bg1"/>
                </a:solidFill>
              </a:rPr>
              <a:t>nachten</a:t>
            </a:r>
            <a:r>
              <a:rPr lang="nl-NL" sz="2000">
                <a:solidFill>
                  <a:schemeClr val="bg1"/>
                </a:solidFill>
              </a:rPr>
              <a:t> 	en ik bad tot de HERE."	Deut. 9:25</a:t>
            </a:r>
          </a:p>
          <a:p>
            <a:pPr>
              <a:lnSpc>
                <a:spcPct val="90000"/>
              </a:lnSpc>
              <a:buFontTx/>
              <a:buNone/>
            </a:pPr>
            <a:r>
              <a:rPr lang="nl-NL" sz="2000">
                <a:solidFill>
                  <a:schemeClr val="bg1"/>
                </a:solidFill>
              </a:rPr>
              <a:t>	c) Nehemia bad </a:t>
            </a:r>
            <a:r>
              <a:rPr lang="nl-NL" sz="2000" u="sng">
                <a:solidFill>
                  <a:schemeClr val="bg1"/>
                </a:solidFill>
              </a:rPr>
              <a:t>dagen lang</a:t>
            </a:r>
            <a:r>
              <a:rPr lang="nl-NL" sz="2000">
                <a:solidFill>
                  <a:schemeClr val="bg1"/>
                </a:solidFill>
              </a:rPr>
              <a:t> en ook wel </a:t>
            </a:r>
            <a:r>
              <a:rPr lang="nl-NL" sz="2000" u="sng">
                <a:solidFill>
                  <a:schemeClr val="bg1"/>
                </a:solidFill>
              </a:rPr>
              <a:t>dag en nacht.</a:t>
            </a:r>
            <a:r>
              <a:rPr lang="nl-NL" sz="2000">
                <a:solidFill>
                  <a:schemeClr val="bg1"/>
                </a:solidFill>
              </a:rPr>
              <a:t>	Neh. 1: 4, 6</a:t>
            </a:r>
          </a:p>
          <a:p>
            <a:pPr>
              <a:lnSpc>
                <a:spcPct val="90000"/>
              </a:lnSpc>
              <a:buFontTx/>
              <a:buNone/>
            </a:pPr>
            <a:endParaRPr lang="nl-NL" sz="2000">
              <a:solidFill>
                <a:schemeClr val="bg1"/>
              </a:solidFill>
            </a:endParaRPr>
          </a:p>
          <a:p>
            <a:pPr>
              <a:lnSpc>
                <a:spcPct val="90000"/>
              </a:lnSpc>
              <a:buFontTx/>
              <a:buNone/>
            </a:pPr>
            <a:r>
              <a:rPr lang="nl-NL" sz="2000" b="1">
                <a:solidFill>
                  <a:schemeClr val="bg1"/>
                </a:solidFill>
              </a:rPr>
              <a:t>6. BIDDEN: </a:t>
            </a:r>
            <a:r>
              <a:rPr lang="nl-NL" sz="2000" b="1" u="sng">
                <a:solidFill>
                  <a:schemeClr val="bg1"/>
                </a:solidFill>
              </a:rPr>
              <a:t>smeken tot God</a:t>
            </a:r>
            <a:endParaRPr lang="nl-NL" sz="2000" b="1">
              <a:solidFill>
                <a:schemeClr val="bg1"/>
              </a:solidFill>
            </a:endParaRPr>
          </a:p>
          <a:p>
            <a:pPr>
              <a:lnSpc>
                <a:spcPct val="90000"/>
              </a:lnSpc>
              <a:buFontTx/>
              <a:buNone/>
            </a:pPr>
            <a:r>
              <a:rPr lang="nl-NL" sz="2000">
                <a:solidFill>
                  <a:schemeClr val="bg1"/>
                </a:solidFill>
              </a:rPr>
              <a:t>	a) Manasse bad tot de HERE God; toen liet Hij zich door hem verbidden, hoorde zijn </a:t>
            </a:r>
            <a:r>
              <a:rPr lang="nl-NL" sz="2000" u="sng">
                <a:solidFill>
                  <a:schemeClr val="bg1"/>
                </a:solidFill>
              </a:rPr>
              <a:t>smeking,</a:t>
            </a:r>
            <a:r>
              <a:rPr lang="nl-NL" sz="2000">
                <a:solidFill>
                  <a:schemeClr val="bg1"/>
                </a:solidFill>
              </a:rPr>
              <a:t> bracht hem naar Jeruzalem terug en herstelde hem in zijn koningschap 11 Kron. 33:12-13</a:t>
            </a:r>
          </a:p>
          <a:p>
            <a:pPr>
              <a:lnSpc>
                <a:spcPct val="90000"/>
              </a:lnSpc>
              <a:buFontTx/>
              <a:buNone/>
            </a:pPr>
            <a:r>
              <a:rPr lang="nl-NL" sz="2000">
                <a:solidFill>
                  <a:schemeClr val="bg1"/>
                </a:solidFill>
              </a:rPr>
              <a:t>	b) "Terwijl ik nog sprak en bad en mijn zonde en de zonde van mijn volk Israel beleed en </a:t>
            </a:r>
            <a:r>
              <a:rPr lang="nl-NL" sz="2000" u="sng">
                <a:solidFill>
                  <a:schemeClr val="bg1"/>
                </a:solidFill>
              </a:rPr>
              <a:t>mijn smeking over de heilige berg</a:t>
            </a:r>
            <a:r>
              <a:rPr lang="nl-NL" sz="2000">
                <a:solidFill>
                  <a:schemeClr val="bg1"/>
                </a:solidFill>
              </a:rPr>
              <a:t> van mijn God </a:t>
            </a:r>
            <a:r>
              <a:rPr lang="nl-NL" sz="2000" u="sng">
                <a:solidFill>
                  <a:schemeClr val="bg1"/>
                </a:solidFill>
              </a:rPr>
              <a:t>uitstortte</a:t>
            </a:r>
            <a:r>
              <a:rPr lang="nl-NL" sz="2000">
                <a:solidFill>
                  <a:schemeClr val="bg1"/>
                </a:solidFill>
              </a:rPr>
              <a:t> voor de HERE, mijn God	"	Dan. 9:20</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0" y="0"/>
            <a:ext cx="9144000" cy="6858000"/>
          </a:xfrm>
          <a:prstGeom prst="rect">
            <a:avLst/>
          </a:prstGeom>
          <a:solidFill>
            <a:srgbClr val="FFF6A5"/>
          </a:solidFill>
          <a:ln w="9525">
            <a:solidFill>
              <a:schemeClr val="tx1"/>
            </a:solidFill>
            <a:miter lim="800000"/>
            <a:headEnd/>
            <a:tailEnd/>
          </a:ln>
          <a:effectLst/>
        </p:spPr>
        <p:txBody>
          <a:bodyPr wrap="none" anchor="ctr"/>
          <a:lstStyle/>
          <a:p>
            <a:endParaRPr lang="nl-NL"/>
          </a:p>
        </p:txBody>
      </p:sp>
      <p:sp>
        <p:nvSpPr>
          <p:cNvPr id="32770" name="Rectangle 2"/>
          <p:cNvSpPr>
            <a:spLocks noGrp="1" noChangeArrowheads="1"/>
          </p:cNvSpPr>
          <p:nvPr>
            <p:ph type="title"/>
          </p:nvPr>
        </p:nvSpPr>
        <p:spPr/>
        <p:txBody>
          <a:bodyPr/>
          <a:lstStyle/>
          <a:p>
            <a:r>
              <a:rPr lang="nl-NL" sz="2400" b="1"/>
              <a:t>WAT LEERT HET OUDE TESTAMENT OVER BIDDEN?</a:t>
            </a:r>
          </a:p>
        </p:txBody>
      </p:sp>
      <p:sp>
        <p:nvSpPr>
          <p:cNvPr id="32771" name="Rectangle 3"/>
          <p:cNvSpPr>
            <a:spLocks noGrp="1" noChangeArrowheads="1"/>
          </p:cNvSpPr>
          <p:nvPr>
            <p:ph type="body" idx="1"/>
          </p:nvPr>
        </p:nvSpPr>
        <p:spPr/>
        <p:txBody>
          <a:bodyPr/>
          <a:lstStyle/>
          <a:p>
            <a:pPr>
              <a:lnSpc>
                <a:spcPct val="80000"/>
              </a:lnSpc>
              <a:buFontTx/>
              <a:buNone/>
            </a:pPr>
            <a:r>
              <a:rPr lang="nl-NL" sz="1600" b="1"/>
              <a:t>7. BIDDEN: </a:t>
            </a:r>
            <a:r>
              <a:rPr lang="nl-NL" sz="1600" b="1" u="sng"/>
              <a:t>zonden belijden en bekeren</a:t>
            </a:r>
            <a:endParaRPr lang="nl-NL" sz="1600" b="1"/>
          </a:p>
          <a:p>
            <a:pPr>
              <a:lnSpc>
                <a:spcPct val="80000"/>
              </a:lnSpc>
              <a:buFontTx/>
              <a:buNone/>
            </a:pPr>
            <a:r>
              <a:rPr lang="nl-NL" sz="1600"/>
              <a:t>	a) </a:t>
            </a:r>
            <a:r>
              <a:rPr lang="nl-NL" sz="1600" u="sng"/>
              <a:t>"Ik had gezondigd</a:t>
            </a:r>
            <a:r>
              <a:rPr lang="nl-NL" sz="1600"/>
              <a:t> en het recht gebogen, maar het werd mij niet vergolden. Hij heeft mijn ziel [wezen] bevrijd van de gang naar de groeve en mijn leven verlustigt zich in het licht. Ziet, dit alles doet God, tweemaal, driemaal met een mens.“ </a:t>
            </a:r>
          </a:p>
          <a:p>
            <a:pPr>
              <a:lnSpc>
                <a:spcPct val="80000"/>
              </a:lnSpc>
              <a:buFontTx/>
              <a:buNone/>
            </a:pPr>
            <a:r>
              <a:rPr lang="nl-NL" sz="1600"/>
              <a:t>	Job. 33:28,29</a:t>
            </a:r>
          </a:p>
          <a:p>
            <a:pPr>
              <a:lnSpc>
                <a:spcPct val="80000"/>
              </a:lnSpc>
              <a:buFontTx/>
              <a:buNone/>
            </a:pPr>
            <a:r>
              <a:rPr lang="nl-NL" sz="1600"/>
              <a:t>	b) "... en mijn volk waarover mijn naam is uitgeroepen verootmoedigt zich en zij bidden en zoeken mijn aangezicht en </a:t>
            </a:r>
            <a:r>
              <a:rPr lang="nl-NL" sz="1600" u="sng"/>
              <a:t>bekeren zich van hun boze wegen,</a:t>
            </a:r>
            <a:r>
              <a:rPr lang="nl-NL" sz="1600"/>
              <a:t> dan zal IK</a:t>
            </a:r>
          </a:p>
          <a:p>
            <a:pPr>
              <a:lnSpc>
                <a:spcPct val="80000"/>
              </a:lnSpc>
              <a:buFontTx/>
              <a:buNone/>
            </a:pPr>
            <a:r>
              <a:rPr lang="nl-NL" sz="1600"/>
              <a:t>	uit de hemel horen en hun zonde vergeven...."	II Kron. 7:14  [ zie ook Neh. 1:6-7 1</a:t>
            </a:r>
          </a:p>
          <a:p>
            <a:pPr>
              <a:lnSpc>
                <a:spcPct val="80000"/>
              </a:lnSpc>
              <a:buFontTx/>
              <a:buNone/>
            </a:pPr>
            <a:endParaRPr lang="nl-NL" sz="1600"/>
          </a:p>
          <a:p>
            <a:pPr>
              <a:lnSpc>
                <a:spcPct val="80000"/>
              </a:lnSpc>
              <a:buFontTx/>
              <a:buNone/>
            </a:pPr>
            <a:r>
              <a:rPr lang="nl-NL" sz="1600" b="1"/>
              <a:t>8. BIDDEN: </a:t>
            </a:r>
            <a:r>
              <a:rPr lang="nl-NL" sz="1600" b="1" u="sng"/>
              <a:t>wenen, rouw bedrijven.</a:t>
            </a:r>
            <a:endParaRPr lang="nl-NL" sz="1600" b="1"/>
          </a:p>
          <a:p>
            <a:pPr>
              <a:lnSpc>
                <a:spcPct val="80000"/>
              </a:lnSpc>
              <a:buFontTx/>
              <a:buNone/>
            </a:pPr>
            <a:r>
              <a:rPr lang="nl-NL" sz="1600"/>
              <a:t>	a) "Zodra Nehemia de slechte berichten omtrent de rampspoed in Jeruzalem ver­nam, zette hij zich neder, </a:t>
            </a:r>
            <a:r>
              <a:rPr lang="nl-NL" sz="1600" u="sng"/>
              <a:t>weende en bedreef rouw, dagen lang.</a:t>
            </a:r>
            <a:r>
              <a:rPr lang="nl-NL" sz="1600"/>
              <a:t> Ook vastte en bad hij voor het aangezicht van de God des hemels en sprak: 'Ach HERE, God des</a:t>
            </a:r>
          </a:p>
          <a:p>
            <a:pPr>
              <a:lnSpc>
                <a:spcPct val="80000"/>
              </a:lnSpc>
              <a:buFontTx/>
              <a:buNone/>
            </a:pPr>
            <a:r>
              <a:rPr lang="nl-NL" sz="1600"/>
              <a:t>	b) Op de zevende dag nu stierf het kind dat de vrouw van Uriah aan David gebaard had. Nadat het kind gestorven was ging David naar het huis des Heren en boog zich neder. Daarna ging hij huiswaarts en men zette op zijn verzoek brood voor hem neer en hij at. "Toen zeiden zijn dienaren tot hem: 'Waarom hebt gij dit gedaan? Terwijl het kind nog leefde hebt gij terwille daarvan gevast en </a:t>
            </a:r>
            <a:r>
              <a:rPr lang="nl-NL" sz="1600" u="sng"/>
              <a:t>geweend,</a:t>
            </a:r>
            <a:r>
              <a:rPr lang="nl-NL" sz="1600"/>
              <a:t> maar nu het kind gestorven is zijt gij opgestaan en hebt brood gegeten...."	II Sam. 12; 18,21 ( zie ook Ps. 51</a:t>
            </a:r>
            <a:r>
              <a:rPr lang="nl-NL" sz="1600" i="1"/>
              <a:t>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woestijn"/>
          <p:cNvPicPr preferRelativeResize="0">
            <a:picLocks noChangeArrowheads="1"/>
          </p:cNvPicPr>
          <p:nvPr>
            <p:ph sz="half" idx="2"/>
          </p:nvPr>
        </p:nvPicPr>
        <p:blipFill>
          <a:blip r:embed="rId2" cstate="print"/>
          <a:srcRect/>
          <a:stretch>
            <a:fillRect/>
          </a:stretch>
        </p:blipFill>
        <p:spPr>
          <a:xfrm>
            <a:off x="0" y="0"/>
            <a:ext cx="9144000" cy="6858000"/>
          </a:xfrm>
          <a:noFill/>
          <a:ln/>
        </p:spPr>
      </p:pic>
      <p:sp>
        <p:nvSpPr>
          <p:cNvPr id="33794" name="Rectangle 2"/>
          <p:cNvSpPr>
            <a:spLocks noGrp="1" noChangeArrowheads="1"/>
          </p:cNvSpPr>
          <p:nvPr>
            <p:ph type="title"/>
          </p:nvPr>
        </p:nvSpPr>
        <p:spPr/>
        <p:txBody>
          <a:bodyPr/>
          <a:lstStyle/>
          <a:p>
            <a:r>
              <a:rPr lang="nl-NL" sz="2400" b="1">
                <a:solidFill>
                  <a:schemeClr val="bg1"/>
                </a:solidFill>
              </a:rPr>
              <a:t>WAT LEERT HET OUDE TESTAMENT OVER BIDDEN?</a:t>
            </a:r>
          </a:p>
        </p:txBody>
      </p:sp>
      <p:sp>
        <p:nvSpPr>
          <p:cNvPr id="33795" name="Rectangle 3"/>
          <p:cNvSpPr>
            <a:spLocks noGrp="1" noChangeArrowheads="1"/>
          </p:cNvSpPr>
          <p:nvPr>
            <p:ph type="body" sz="half" idx="1"/>
          </p:nvPr>
        </p:nvSpPr>
        <p:spPr>
          <a:xfrm>
            <a:off x="457200" y="1600200"/>
            <a:ext cx="8147050" cy="4924425"/>
          </a:xfrm>
        </p:spPr>
        <p:txBody>
          <a:bodyPr/>
          <a:lstStyle/>
          <a:p>
            <a:pPr>
              <a:lnSpc>
                <a:spcPct val="90000"/>
              </a:lnSpc>
              <a:buFontTx/>
              <a:buNone/>
            </a:pPr>
            <a:r>
              <a:rPr lang="nl-NL" sz="2000" b="1">
                <a:solidFill>
                  <a:schemeClr val="bg1"/>
                </a:solidFill>
              </a:rPr>
              <a:t>9. BIDDEN: </a:t>
            </a:r>
            <a:r>
              <a:rPr lang="nl-NL" sz="2000" b="1" u="sng">
                <a:solidFill>
                  <a:schemeClr val="bg1"/>
                </a:solidFill>
              </a:rPr>
              <a:t>zich toewijden aan de HERE; zich geven aan de HERE</a:t>
            </a:r>
            <a:endParaRPr lang="nl-NL" sz="2000" b="1">
              <a:solidFill>
                <a:schemeClr val="bg1"/>
              </a:solidFill>
            </a:endParaRPr>
          </a:p>
          <a:p>
            <a:pPr>
              <a:lnSpc>
                <a:spcPct val="90000"/>
              </a:lnSpc>
              <a:buFontTx/>
              <a:buNone/>
            </a:pPr>
            <a:r>
              <a:rPr lang="nl-NL" sz="2000">
                <a:solidFill>
                  <a:schemeClr val="bg1"/>
                </a:solidFill>
              </a:rPr>
              <a:t>	a) " het zij verre van mij dat ik tegen de HERE zou zondigen door op te houden voor u te bidden; ik zal u </a:t>
            </a:r>
            <a:r>
              <a:rPr lang="nl-NL" sz="2000" u="sng">
                <a:solidFill>
                  <a:schemeClr val="bg1"/>
                </a:solidFill>
              </a:rPr>
              <a:t>de goede en rechte weg leren."</a:t>
            </a:r>
            <a:r>
              <a:rPr lang="nl-NL" sz="2000">
                <a:solidFill>
                  <a:schemeClr val="bg1"/>
                </a:solidFill>
              </a:rPr>
              <a:t>	1 Sam. 2:23</a:t>
            </a:r>
          </a:p>
          <a:p>
            <a:pPr>
              <a:lnSpc>
                <a:spcPct val="90000"/>
              </a:lnSpc>
              <a:buFontTx/>
              <a:buNone/>
            </a:pPr>
            <a:endParaRPr lang="nl-NL" sz="2000">
              <a:solidFill>
                <a:schemeClr val="bg1"/>
              </a:solidFill>
            </a:endParaRPr>
          </a:p>
          <a:p>
            <a:pPr>
              <a:lnSpc>
                <a:spcPct val="90000"/>
              </a:lnSpc>
              <a:buFontTx/>
              <a:buNone/>
            </a:pPr>
            <a:r>
              <a:rPr lang="nl-NL" sz="2000">
                <a:solidFill>
                  <a:schemeClr val="bg1"/>
                </a:solidFill>
              </a:rPr>
              <a:t>	b) "En ik zei tot de koning: 'Dat gij, indien het de koning goeddunkt en indien uw knecht u welgevallig is, </a:t>
            </a:r>
            <a:r>
              <a:rPr lang="nl-NL" sz="2000" u="sng">
                <a:solidFill>
                  <a:schemeClr val="bg1"/>
                </a:solidFill>
              </a:rPr>
              <a:t>mij zendt naar Juda, naar de stad</a:t>
            </a:r>
            <a:r>
              <a:rPr lang="nl-NL" sz="2000">
                <a:solidFill>
                  <a:schemeClr val="bg1"/>
                </a:solidFill>
              </a:rPr>
              <a:t> ... </a:t>
            </a:r>
            <a:r>
              <a:rPr lang="nl-NL" sz="2000" u="sng">
                <a:solidFill>
                  <a:schemeClr val="bg1"/>
                </a:solidFill>
              </a:rPr>
              <a:t>om haar te herbouwen.“ </a:t>
            </a:r>
            <a:r>
              <a:rPr lang="nl-NL" sz="2000">
                <a:solidFill>
                  <a:schemeClr val="bg1"/>
                </a:solidFill>
              </a:rPr>
              <a:t>Neh. 2:6</a:t>
            </a:r>
          </a:p>
          <a:p>
            <a:pPr>
              <a:lnSpc>
                <a:spcPct val="90000"/>
              </a:lnSpc>
              <a:buFontTx/>
              <a:buNone/>
            </a:pPr>
            <a:endParaRPr lang="nl-NL" sz="2000">
              <a:solidFill>
                <a:schemeClr val="bg1"/>
              </a:solidFill>
            </a:endParaRPr>
          </a:p>
          <a:p>
            <a:pPr>
              <a:lnSpc>
                <a:spcPct val="90000"/>
              </a:lnSpc>
              <a:buFontTx/>
              <a:buNone/>
            </a:pPr>
            <a:r>
              <a:rPr lang="nl-NL" sz="2000">
                <a:solidFill>
                  <a:schemeClr val="bg1"/>
                </a:solidFill>
              </a:rPr>
              <a:t>	c) </a:t>
            </a:r>
            <a:r>
              <a:rPr lang="nl-NL" sz="2000" u="sng">
                <a:solidFill>
                  <a:schemeClr val="bg1"/>
                </a:solidFill>
              </a:rPr>
              <a:t>"Als gij tot Hem bidt,</a:t>
            </a:r>
            <a:r>
              <a:rPr lang="nl-NL" sz="2000">
                <a:solidFill>
                  <a:schemeClr val="bg1"/>
                </a:solidFill>
              </a:rPr>
              <a:t> zal Hij u verhoren en </a:t>
            </a:r>
            <a:r>
              <a:rPr lang="nl-NL" sz="2000" u="sng">
                <a:solidFill>
                  <a:schemeClr val="bg1"/>
                </a:solidFill>
              </a:rPr>
              <a:t>gij zult Hem uw geloften betalen."</a:t>
            </a:r>
            <a:r>
              <a:rPr lang="nl-NL" sz="2000">
                <a:solidFill>
                  <a:schemeClr val="bg1"/>
                </a:solidFill>
              </a:rPr>
              <a:t> [Elifaz' derde rede]	Job. 22:27</a:t>
            </a:r>
          </a:p>
          <a:p>
            <a:pPr>
              <a:lnSpc>
                <a:spcPct val="90000"/>
              </a:lnSpc>
              <a:buFontTx/>
              <a:buNone/>
            </a:pPr>
            <a:endParaRPr lang="nl-NL" sz="2000">
              <a:solidFill>
                <a:schemeClr val="bg1"/>
              </a:solidFill>
            </a:endParaRPr>
          </a:p>
          <a:p>
            <a:pPr>
              <a:lnSpc>
                <a:spcPct val="90000"/>
              </a:lnSpc>
              <a:buFontTx/>
              <a:buNone/>
            </a:pPr>
            <a:r>
              <a:rPr lang="nl-NL" sz="2000">
                <a:solidFill>
                  <a:schemeClr val="bg1"/>
                </a:solidFill>
              </a:rPr>
              <a:t>	d) "De HERE is mijn deel, </a:t>
            </a:r>
            <a:r>
              <a:rPr lang="nl-NL" sz="2000" u="sng">
                <a:solidFill>
                  <a:schemeClr val="bg1"/>
                </a:solidFill>
              </a:rPr>
              <a:t>ik heb beloofd Uw woorden te onderhouden.</a:t>
            </a:r>
            <a:r>
              <a:rPr lang="nl-NL" sz="2000">
                <a:solidFill>
                  <a:schemeClr val="bg1"/>
                </a:solidFill>
              </a:rPr>
              <a:t> Van ganser harte zoek ik Uw gunst, wees mij genadig naar Uw belofte." Ps.119:57,58</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a:effectLst/>
        </p:spPr>
        <p:txBody>
          <a:bodyPr wrap="none" anchor="ctr"/>
          <a:lstStyle/>
          <a:p>
            <a:endParaRPr lang="nl-NL"/>
          </a:p>
        </p:txBody>
      </p:sp>
      <p:sp>
        <p:nvSpPr>
          <p:cNvPr id="34818" name="Rectangle 2"/>
          <p:cNvSpPr>
            <a:spLocks noGrp="1" noChangeArrowheads="1"/>
          </p:cNvSpPr>
          <p:nvPr>
            <p:ph type="title"/>
          </p:nvPr>
        </p:nvSpPr>
        <p:spPr/>
        <p:txBody>
          <a:bodyPr/>
          <a:lstStyle/>
          <a:p>
            <a:r>
              <a:rPr lang="nl-NL" sz="2800" b="1">
                <a:latin typeface="Times New Roman" pitchFamily="18" charset="0"/>
              </a:rPr>
              <a:t>II-B</a:t>
            </a:r>
            <a:r>
              <a:rPr lang="nl-NL" sz="4000"/>
              <a:t>. </a:t>
            </a:r>
            <a:r>
              <a:rPr lang="nl-NL" sz="2400" b="1"/>
              <a:t>Wat zegt het OUDE TESTAMENT over GEBED?</a:t>
            </a:r>
          </a:p>
        </p:txBody>
      </p:sp>
      <p:sp>
        <p:nvSpPr>
          <p:cNvPr id="34819" name="Rectangle 3"/>
          <p:cNvSpPr>
            <a:spLocks noGrp="1" noChangeArrowheads="1"/>
          </p:cNvSpPr>
          <p:nvPr>
            <p:ph type="body" idx="1"/>
          </p:nvPr>
        </p:nvSpPr>
        <p:spPr/>
        <p:txBody>
          <a:bodyPr/>
          <a:lstStyle/>
          <a:p>
            <a:pPr>
              <a:lnSpc>
                <a:spcPct val="80000"/>
              </a:lnSpc>
              <a:buFontTx/>
              <a:buNone/>
            </a:pPr>
            <a:r>
              <a:rPr lang="nl-NL" sz="1400"/>
              <a:t>Als men de uitspraken over het thema GEBED er op naslaat dan kan men eveneens een inventarisatie van tal van aspecten omtrent het gebed opstellen. Zoals hieronder volgt:</a:t>
            </a:r>
          </a:p>
          <a:p>
            <a:pPr>
              <a:lnSpc>
                <a:spcPct val="80000"/>
              </a:lnSpc>
              <a:buFontTx/>
              <a:buNone/>
            </a:pPr>
            <a:r>
              <a:rPr lang="nl-NL" sz="2000" b="1"/>
              <a:t>	1. GEBED: </a:t>
            </a:r>
            <a:r>
              <a:rPr lang="nl-NL" sz="2000" b="1" u="sng"/>
              <a:t>een roep, een smeking, geween.</a:t>
            </a:r>
          </a:p>
          <a:p>
            <a:pPr>
              <a:lnSpc>
                <a:spcPct val="80000"/>
              </a:lnSpc>
              <a:buFontTx/>
              <a:buNone/>
            </a:pPr>
            <a:endParaRPr lang="nl-NL" sz="2000" b="1"/>
          </a:p>
          <a:p>
            <a:pPr>
              <a:lnSpc>
                <a:spcPct val="80000"/>
              </a:lnSpc>
              <a:buFontTx/>
              <a:buNone/>
            </a:pPr>
            <a:r>
              <a:rPr lang="nl-NL" sz="1400"/>
              <a:t>	a) Wend U ... tot het </a:t>
            </a:r>
            <a:r>
              <a:rPr lang="nl-NL" sz="1400" u="sng"/>
              <a:t>gebed van uw knecht</a:t>
            </a:r>
            <a:r>
              <a:rPr lang="nl-NL" sz="1400"/>
              <a:t> en tot </a:t>
            </a:r>
            <a:r>
              <a:rPr lang="nl-NL" sz="1400" u="sng"/>
              <a:t>zijn smeking,</a:t>
            </a:r>
            <a:r>
              <a:rPr lang="nl-NL" sz="1400"/>
              <a:t> HERE, mijn God, en hoor naar </a:t>
            </a:r>
            <a:r>
              <a:rPr lang="nl-NL" sz="1400" u="sng"/>
              <a:t>mijn geroep</a:t>
            </a:r>
            <a:r>
              <a:rPr lang="nl-NL" sz="1400"/>
              <a:t> en </a:t>
            </a:r>
            <a:r>
              <a:rPr lang="nl-NL" sz="1400" u="sng"/>
              <a:t>het gebed dat uw knecht</a:t>
            </a:r>
            <a:r>
              <a:rPr lang="nl-NL" sz="1400"/>
              <a:t> heden voor uw aangezicht bidt ... "	1 Kon. 8:28</a:t>
            </a:r>
          </a:p>
          <a:p>
            <a:pPr>
              <a:lnSpc>
                <a:spcPct val="80000"/>
              </a:lnSpc>
              <a:buFontTx/>
              <a:buNone/>
            </a:pPr>
            <a:endParaRPr lang="nl-NL" sz="1400"/>
          </a:p>
          <a:p>
            <a:pPr>
              <a:lnSpc>
                <a:spcPct val="80000"/>
              </a:lnSpc>
              <a:buFontTx/>
              <a:buNone/>
            </a:pPr>
            <a:r>
              <a:rPr lang="nl-NL" sz="1400"/>
              <a:t>	b) Het boek van Psalmen is in feite een boek [Hebr. SEPITER] , waarin gezongen gebeden samengebundeld zijn. De Psalmen vormen a.h.w. het LIEDBOEK van de BIJBEL. Men kijkt naar deze gezongen gebeden om te ontdekken op welke manier zo'n gebed verwoord wordt. De psalmen zijn in dichtvorm [hebreeuwse] gegoten. Ook andere O.T. boeken zullen hierbij geraadpleegd worden.</a:t>
            </a:r>
          </a:p>
          <a:p>
            <a:pPr>
              <a:lnSpc>
                <a:spcPct val="80000"/>
              </a:lnSpc>
              <a:buFontTx/>
              <a:buNone/>
            </a:pPr>
            <a:endParaRPr lang="nl-NL" sz="1400"/>
          </a:p>
          <a:p>
            <a:pPr>
              <a:lnSpc>
                <a:spcPct val="80000"/>
              </a:lnSpc>
              <a:buFontTx/>
              <a:buNone/>
            </a:pPr>
            <a:r>
              <a:rPr lang="nl-NL" sz="1400"/>
              <a:t>	1. "Als ik </a:t>
            </a:r>
            <a:r>
              <a:rPr lang="nl-NL" sz="1400" u="sng"/>
              <a:t>roep</a:t>
            </a:r>
            <a:r>
              <a:rPr lang="nl-NL" sz="1400"/>
              <a:t> antwoord mij, o God van mijn gerechtigheid. Ik </a:t>
            </a:r>
            <a:r>
              <a:rPr lang="nl-NL" sz="1400" u="sng"/>
              <a:t>roep</a:t>
            </a:r>
            <a:r>
              <a:rPr lang="nl-NL" sz="1400"/>
              <a:t> U </a:t>
            </a:r>
            <a:r>
              <a:rPr lang="nl-NL" sz="1400" u="sng"/>
              <a:t>aan, omdat </a:t>
            </a:r>
            <a:r>
              <a:rPr lang="nl-NL" sz="1400"/>
              <a:t>Gij, o God, mij antwoordt."	Ps. 4:2; 17:6</a:t>
            </a:r>
          </a:p>
          <a:p>
            <a:pPr>
              <a:lnSpc>
                <a:spcPct val="80000"/>
              </a:lnSpc>
              <a:buFontTx/>
              <a:buNone/>
            </a:pPr>
            <a:endParaRPr lang="nl-NL" sz="1400"/>
          </a:p>
          <a:p>
            <a:pPr>
              <a:lnSpc>
                <a:spcPct val="80000"/>
              </a:lnSpc>
              <a:buFontTx/>
              <a:buNone/>
            </a:pPr>
            <a:r>
              <a:rPr lang="nl-NL" sz="1400"/>
              <a:t>	2. "Hoor </a:t>
            </a:r>
            <a:r>
              <a:rPr lang="nl-NL" sz="1400" u="sng"/>
              <a:t>mijn gebed,</a:t>
            </a:r>
            <a:r>
              <a:rPr lang="nl-NL" sz="1400"/>
              <a:t> HERE en neem </a:t>
            </a:r>
            <a:r>
              <a:rPr lang="nl-NL" sz="1400" u="sng"/>
              <a:t>mijn hulpgeroep</a:t>
            </a:r>
            <a:r>
              <a:rPr lang="nl-NL" sz="1400"/>
              <a:t> ter ore." Ps. 39:13</a:t>
            </a:r>
          </a:p>
          <a:p>
            <a:pPr>
              <a:lnSpc>
                <a:spcPct val="80000"/>
              </a:lnSpc>
              <a:buFontTx/>
              <a:buNone/>
            </a:pPr>
            <a:endParaRPr lang="nl-NL" sz="1400" i="1"/>
          </a:p>
          <a:p>
            <a:pPr>
              <a:lnSpc>
                <a:spcPct val="80000"/>
              </a:lnSpc>
              <a:buFontTx/>
              <a:buNone/>
            </a:pPr>
            <a:r>
              <a:rPr lang="nl-NL" sz="1400" i="1"/>
              <a:t>	3. </a:t>
            </a:r>
            <a:r>
              <a:rPr lang="nl-NL" sz="1400"/>
              <a:t>"HERE, God van mijn heil, </a:t>
            </a:r>
            <a:r>
              <a:rPr lang="nl-NL" sz="1400" u="sng"/>
              <a:t>des daags roep ik,</a:t>
            </a:r>
            <a:r>
              <a:rPr lang="nl-NL" sz="1400"/>
              <a:t> </a:t>
            </a:r>
            <a:r>
              <a:rPr lang="nl-NL" sz="1400" u="sng"/>
              <a:t>des nachts</a:t>
            </a:r>
            <a:r>
              <a:rPr lang="nl-NL" sz="1400"/>
              <a:t> ben ik voor Uw ogen. Laat mijn gebed voor Uw aangezicht komen; neig Uw oor tot mijn </a:t>
            </a:r>
            <a:r>
              <a:rPr lang="nl-NL" sz="1400" u="sng"/>
              <a:t>hulpgeroep.“ </a:t>
            </a:r>
            <a:r>
              <a:rPr lang="nl-NL" sz="1400"/>
              <a:t>Maar </a:t>
            </a:r>
            <a:r>
              <a:rPr lang="nl-NL" sz="1400" u="sng"/>
              <a:t>mijn geroep</a:t>
            </a:r>
            <a:r>
              <a:rPr lang="nl-NL" sz="1400"/>
              <a:t> is tot U, o HERE, des morgens komt </a:t>
            </a:r>
            <a:r>
              <a:rPr lang="nl-NL" sz="1400" u="sng"/>
              <a:t>mijn gebed</a:t>
            </a:r>
            <a:r>
              <a:rPr lang="nl-NL" sz="1400"/>
              <a:t> voor U."	Ps. 88:2,3,14 [ zie bijv. ook: 102:2; 141:1,2 ]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a:effectLst/>
        </p:spPr>
        <p:txBody>
          <a:bodyPr wrap="none" anchor="ctr"/>
          <a:lstStyle/>
          <a:p>
            <a:endParaRPr lang="nl-NL"/>
          </a:p>
        </p:txBody>
      </p:sp>
      <p:sp>
        <p:nvSpPr>
          <p:cNvPr id="35842" name="Rectangle 2"/>
          <p:cNvSpPr>
            <a:spLocks noGrp="1" noChangeArrowheads="1"/>
          </p:cNvSpPr>
          <p:nvPr>
            <p:ph type="title"/>
          </p:nvPr>
        </p:nvSpPr>
        <p:spPr/>
        <p:txBody>
          <a:bodyPr/>
          <a:lstStyle/>
          <a:p>
            <a:r>
              <a:rPr lang="nl-NL" sz="2800" b="1"/>
              <a:t>Wat zegt het OUDE TESTAMENT over GEBED?</a:t>
            </a:r>
          </a:p>
        </p:txBody>
      </p:sp>
      <p:sp>
        <p:nvSpPr>
          <p:cNvPr id="35843" name="Rectangle 3"/>
          <p:cNvSpPr>
            <a:spLocks noGrp="1" noChangeArrowheads="1"/>
          </p:cNvSpPr>
          <p:nvPr>
            <p:ph type="body" idx="1"/>
          </p:nvPr>
        </p:nvSpPr>
        <p:spPr/>
        <p:txBody>
          <a:bodyPr/>
          <a:lstStyle/>
          <a:p>
            <a:pPr>
              <a:lnSpc>
                <a:spcPct val="90000"/>
              </a:lnSpc>
              <a:buFontTx/>
              <a:buNone/>
            </a:pPr>
            <a:r>
              <a:rPr lang="nl-NL" sz="2400" i="1"/>
              <a:t>Geween:</a:t>
            </a:r>
          </a:p>
          <a:p>
            <a:pPr>
              <a:lnSpc>
                <a:spcPct val="90000"/>
              </a:lnSpc>
              <a:buFontTx/>
              <a:buNone/>
            </a:pPr>
            <a:r>
              <a:rPr lang="nl-NL" sz="2400"/>
              <a:t>1. Koning Hiskia keerde zijn gelaat naar de wand en bad.... en Hizkia </a:t>
            </a:r>
            <a:r>
              <a:rPr lang="nl-NL" sz="2400" u="sng"/>
              <a:t>weende </a:t>
            </a:r>
            <a:r>
              <a:rPr lang="nl-NL" sz="2400"/>
              <a:t>luid.“ II Kon  20:2</a:t>
            </a:r>
          </a:p>
          <a:p>
            <a:pPr>
              <a:lnSpc>
                <a:spcPct val="90000"/>
              </a:lnSpc>
            </a:pPr>
            <a:endParaRPr lang="nl-NL" sz="2400"/>
          </a:p>
          <a:p>
            <a:pPr>
              <a:lnSpc>
                <a:spcPct val="90000"/>
              </a:lnSpc>
              <a:buFontTx/>
              <a:buNone/>
            </a:pPr>
            <a:r>
              <a:rPr lang="nl-NL" sz="2400"/>
              <a:t>2. "Zwijg niet bij </a:t>
            </a:r>
            <a:r>
              <a:rPr lang="nl-NL" sz="2400" u="sng"/>
              <a:t>mijn geween</a:t>
            </a:r>
            <a:r>
              <a:rPr lang="nl-NL" sz="2400"/>
              <a:t> (David) “ Ps.39:13</a:t>
            </a:r>
          </a:p>
          <a:p>
            <a:pPr>
              <a:lnSpc>
                <a:spcPct val="90000"/>
              </a:lnSpc>
            </a:pPr>
            <a:endParaRPr lang="nl-NL" sz="2400"/>
          </a:p>
          <a:p>
            <a:pPr>
              <a:lnSpc>
                <a:spcPct val="90000"/>
              </a:lnSpc>
              <a:buFontTx/>
              <a:buNone/>
            </a:pPr>
            <a:r>
              <a:rPr lang="nl-NL" sz="2400"/>
              <a:t>3. “... want de HERE heeft </a:t>
            </a:r>
            <a:r>
              <a:rPr lang="nl-NL" sz="2400" u="sng"/>
              <a:t>mijn geween </a:t>
            </a:r>
            <a:r>
              <a:rPr lang="nl-NL" sz="2400"/>
              <a:t>gehoord..."Ps. 6:9</a:t>
            </a:r>
          </a:p>
          <a:p>
            <a:pPr>
              <a:lnSpc>
                <a:spcPct val="90000"/>
              </a:lnSpc>
            </a:pPr>
            <a:endParaRPr lang="nl-NL" sz="2400"/>
          </a:p>
          <a:p>
            <a:pPr>
              <a:lnSpc>
                <a:spcPct val="90000"/>
              </a:lnSpc>
              <a:buFontTx/>
              <a:buNone/>
            </a:pPr>
            <a:r>
              <a:rPr lang="nl-NL" sz="2400"/>
              <a:t>4. "Zodra Nehemia deze woorden hoorde, zette hij zich neder, </a:t>
            </a:r>
            <a:r>
              <a:rPr lang="nl-NL" sz="2400" u="sng"/>
              <a:t>hij weende</a:t>
            </a:r>
            <a:r>
              <a:rPr lang="nl-NL" sz="2400"/>
              <a:t> en </a:t>
            </a:r>
            <a:r>
              <a:rPr lang="nl-NL" sz="2400" u="sng"/>
              <a:t>"bedreef rouw</a:t>
            </a:r>
            <a:r>
              <a:rPr lang="nl-NL" sz="2400"/>
              <a:t> dagen lang.“ </a:t>
            </a:r>
          </a:p>
          <a:p>
            <a:pPr>
              <a:lnSpc>
                <a:spcPct val="90000"/>
              </a:lnSpc>
              <a:buFontTx/>
              <a:buNone/>
            </a:pPr>
            <a:r>
              <a:rPr lang="nl-NL" sz="2400"/>
              <a:t>     Neh. 1:4</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p:txBody>
          <a:bodyPr/>
          <a:lstStyle/>
          <a:p>
            <a:r>
              <a:rPr lang="nl-NL"/>
              <a:t>Gebed: wat is het gebed?</a:t>
            </a:r>
          </a:p>
        </p:txBody>
      </p:sp>
      <p:sp>
        <p:nvSpPr>
          <p:cNvPr id="3078" name="Rectangle 6"/>
          <p:cNvSpPr>
            <a:spLocks noGrp="1" noChangeArrowheads="1"/>
          </p:cNvSpPr>
          <p:nvPr>
            <p:ph type="body" sz="half" idx="1"/>
          </p:nvPr>
        </p:nvSpPr>
        <p:spPr/>
        <p:txBody>
          <a:bodyPr/>
          <a:lstStyle/>
          <a:p>
            <a:pPr marL="381000" indent="-381000">
              <a:lnSpc>
                <a:spcPct val="80000"/>
              </a:lnSpc>
              <a:buFontTx/>
              <a:buNone/>
            </a:pPr>
            <a:r>
              <a:rPr lang="nl-NL" sz="1600"/>
              <a:t>	Het klinkt wellicht wat ongeloofwaardig, maar er wordt veel gebeden op aarde</a:t>
            </a:r>
          </a:p>
          <a:p>
            <a:pPr marL="381000" indent="-381000">
              <a:lnSpc>
                <a:spcPct val="80000"/>
              </a:lnSpc>
              <a:buFontTx/>
              <a:buNone/>
            </a:pPr>
            <a:r>
              <a:rPr lang="nl-NL" sz="1600"/>
              <a:t>	Er zijn zovele 1000-den, miljoenen, 100-miljoenen en misschien wel een paar miljard mensen die bidden. Om enkele voorbeelden te noemen uit de godsdienstige wereld:</a:t>
            </a:r>
          </a:p>
          <a:p>
            <a:pPr marL="381000" indent="-381000">
              <a:lnSpc>
                <a:spcPct val="80000"/>
              </a:lnSpc>
              <a:buFontTx/>
              <a:buNone/>
            </a:pPr>
            <a:endParaRPr lang="nl-NL" sz="1600"/>
          </a:p>
          <a:p>
            <a:pPr marL="381000" indent="-381000">
              <a:lnSpc>
                <a:spcPct val="80000"/>
              </a:lnSpc>
              <a:buFontTx/>
              <a:buAutoNum type="arabicParenR"/>
            </a:pPr>
            <a:r>
              <a:rPr lang="nl-NL" sz="1600"/>
              <a:t>In het Boeddhisme. U hebt wel eens van "gebedsmolens" gehoord of wellicht eens gezien?</a:t>
            </a:r>
          </a:p>
          <a:p>
            <a:pPr marL="381000" indent="-381000">
              <a:lnSpc>
                <a:spcPct val="80000"/>
              </a:lnSpc>
              <a:buFontTx/>
              <a:buAutoNum type="arabicParenR"/>
            </a:pPr>
            <a:endParaRPr lang="nl-NL" sz="1600"/>
          </a:p>
          <a:p>
            <a:pPr marL="381000" indent="-381000">
              <a:lnSpc>
                <a:spcPct val="80000"/>
              </a:lnSpc>
              <a:buFontTx/>
              <a:buNone/>
            </a:pPr>
            <a:r>
              <a:rPr lang="nl-NL" sz="1600"/>
              <a:t>2) In Oost Aziatische landen. Bijv. Japan. Daar kan men gebedsvlaggen tegenkomen in het Shintoisme. Ver­schillende kleuren doekjes zijn aan touwen bevestigd die dan in de wind wapperen. Deze wapperende doek­jes zenden op die manier a.h.w. de gebeden op van hen die deze doekjes hebben opgehangen. Ook een vorm van gebed.</a:t>
            </a:r>
          </a:p>
        </p:txBody>
      </p:sp>
      <p:pic>
        <p:nvPicPr>
          <p:cNvPr id="3080" name="Picture 8" descr="boeddha"/>
          <p:cNvPicPr>
            <a:picLocks noChangeAspect="1" noChangeArrowheads="1"/>
          </p:cNvPicPr>
          <p:nvPr>
            <p:ph sz="quarter" idx="2"/>
          </p:nvPr>
        </p:nvPicPr>
        <p:blipFill>
          <a:blip r:embed="rId2" cstate="print"/>
          <a:srcRect/>
          <a:stretch>
            <a:fillRect/>
          </a:stretch>
        </p:blipFill>
        <p:spPr>
          <a:xfrm>
            <a:off x="5891213" y="1600200"/>
            <a:ext cx="1552575" cy="2185988"/>
          </a:xfrm>
          <a:noFill/>
          <a:ln/>
        </p:spPr>
      </p:pic>
      <p:pic>
        <p:nvPicPr>
          <p:cNvPr id="3081" name="Picture 9" descr="gebedsmolen"/>
          <p:cNvPicPr>
            <a:picLocks noChangeAspect="1" noChangeArrowheads="1"/>
          </p:cNvPicPr>
          <p:nvPr>
            <p:ph sz="quarter" idx="3"/>
          </p:nvPr>
        </p:nvPicPr>
        <p:blipFill>
          <a:blip r:embed="rId3" cstate="print"/>
          <a:srcRect/>
          <a:stretch>
            <a:fillRect/>
          </a:stretch>
        </p:blipFill>
        <p:spPr>
          <a:xfrm>
            <a:off x="5299075" y="3938588"/>
            <a:ext cx="2735263" cy="2187575"/>
          </a:xfrm>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light_in_cave"/>
          <p:cNvPicPr preferRelativeResize="0">
            <a:picLocks noChangeArrowheads="1"/>
          </p:cNvPicPr>
          <p:nvPr>
            <p:ph sz="half" idx="2"/>
          </p:nvPr>
        </p:nvPicPr>
        <p:blipFill>
          <a:blip r:embed="rId2" cstate="print"/>
          <a:srcRect/>
          <a:stretch>
            <a:fillRect/>
          </a:stretch>
        </p:blipFill>
        <p:spPr>
          <a:xfrm>
            <a:off x="0" y="0"/>
            <a:ext cx="9144000" cy="6858000"/>
          </a:xfrm>
          <a:noFill/>
          <a:ln/>
        </p:spPr>
      </p:pic>
      <p:sp>
        <p:nvSpPr>
          <p:cNvPr id="36866" name="Rectangle 2"/>
          <p:cNvSpPr>
            <a:spLocks noGrp="1" noChangeArrowheads="1"/>
          </p:cNvSpPr>
          <p:nvPr>
            <p:ph type="title"/>
          </p:nvPr>
        </p:nvSpPr>
        <p:spPr/>
        <p:txBody>
          <a:bodyPr/>
          <a:lstStyle/>
          <a:p>
            <a:r>
              <a:rPr lang="nl-NL" sz="2800" b="1">
                <a:solidFill>
                  <a:schemeClr val="bg1"/>
                </a:solidFill>
              </a:rPr>
              <a:t>Wat zegt het OUDE TESTAMENT over GEBED?</a:t>
            </a:r>
          </a:p>
        </p:txBody>
      </p:sp>
      <p:sp>
        <p:nvSpPr>
          <p:cNvPr id="36867" name="Rectangle 3"/>
          <p:cNvSpPr>
            <a:spLocks noGrp="1" noChangeArrowheads="1"/>
          </p:cNvSpPr>
          <p:nvPr>
            <p:ph type="body" sz="half" idx="1"/>
          </p:nvPr>
        </p:nvSpPr>
        <p:spPr>
          <a:xfrm>
            <a:off x="457200" y="1600200"/>
            <a:ext cx="8002588" cy="4781550"/>
          </a:xfrm>
        </p:spPr>
        <p:txBody>
          <a:bodyPr/>
          <a:lstStyle/>
          <a:p>
            <a:pPr>
              <a:lnSpc>
                <a:spcPct val="80000"/>
              </a:lnSpc>
              <a:buFontTx/>
              <a:buNone/>
            </a:pPr>
            <a:r>
              <a:rPr lang="nl-NL" sz="1600" b="1"/>
              <a:t>2. GEBED: </a:t>
            </a:r>
            <a:r>
              <a:rPr lang="nl-NL" sz="1600" b="1" u="sng"/>
              <a:t>berouw. belijdenis en verootmoediging</a:t>
            </a:r>
            <a:endParaRPr lang="nl-NL" sz="1600" b="1"/>
          </a:p>
          <a:p>
            <a:pPr>
              <a:lnSpc>
                <a:spcPct val="80000"/>
              </a:lnSpc>
              <a:buFontTx/>
              <a:buAutoNum type="alphaLcParenR"/>
            </a:pPr>
            <a:r>
              <a:rPr lang="nl-NL" sz="1600"/>
              <a:t>Zijn gebed [Manasse's} en hoe hem verhoring geschonken is, al zijn zonden, zijn ontrouw ... voordat hij zich </a:t>
            </a:r>
            <a:r>
              <a:rPr lang="nl-NL" sz="1600" u="sng"/>
              <a:t>verootmoedigde.</a:t>
            </a:r>
            <a:r>
              <a:rPr lang="nl-NL" sz="1600"/>
              <a:t> II Kron. 33:19</a:t>
            </a:r>
          </a:p>
          <a:p>
            <a:pPr>
              <a:lnSpc>
                <a:spcPct val="80000"/>
              </a:lnSpc>
              <a:buFontTx/>
              <a:buAutoNum type="alphaLcParenR"/>
            </a:pPr>
            <a:endParaRPr lang="nl-NL" sz="1600"/>
          </a:p>
          <a:p>
            <a:pPr>
              <a:lnSpc>
                <a:spcPct val="80000"/>
              </a:lnSpc>
              <a:buFontTx/>
              <a:buNone/>
            </a:pPr>
            <a:r>
              <a:rPr lang="nl-NL" sz="1600">
                <a:solidFill>
                  <a:schemeClr val="bg1"/>
                </a:solidFill>
              </a:rPr>
              <a:t>b) Zodra Nehemia deze woorden hoorde .... weende hij en bedreef rouw dagen lang en </a:t>
            </a:r>
            <a:r>
              <a:rPr lang="nl-NL" sz="1600" u="sng">
                <a:solidFill>
                  <a:schemeClr val="bg1"/>
                </a:solidFill>
              </a:rPr>
              <a:t>deed belijdenis</a:t>
            </a:r>
            <a:r>
              <a:rPr lang="nl-NL" sz="1600">
                <a:solidFill>
                  <a:schemeClr val="bg1"/>
                </a:solidFill>
              </a:rPr>
              <a:t> van de zonden der Israëlieten.	Neh. 1:4,6</a:t>
            </a:r>
          </a:p>
          <a:p>
            <a:pPr>
              <a:lnSpc>
                <a:spcPct val="80000"/>
              </a:lnSpc>
              <a:buFontTx/>
              <a:buNone/>
            </a:pPr>
            <a:endParaRPr lang="nl-NL" sz="1600">
              <a:solidFill>
                <a:schemeClr val="bg1"/>
              </a:solidFill>
            </a:endParaRPr>
          </a:p>
          <a:p>
            <a:pPr>
              <a:lnSpc>
                <a:spcPct val="80000"/>
              </a:lnSpc>
              <a:buFontTx/>
              <a:buNone/>
            </a:pPr>
            <a:r>
              <a:rPr lang="nl-NL" sz="1600">
                <a:solidFill>
                  <a:schemeClr val="bg1"/>
                </a:solidFill>
              </a:rPr>
              <a:t>c) Maar mij aangaande -- toen zij ziek waren was een rouwgewaad mijn kleed, ik </a:t>
            </a:r>
            <a:r>
              <a:rPr lang="nl-NL" sz="1600" u="sng">
                <a:solidFill>
                  <a:schemeClr val="bg1"/>
                </a:solidFill>
              </a:rPr>
              <a:t>verootmoedigde mij</a:t>
            </a:r>
            <a:r>
              <a:rPr lang="nl-NL" sz="1600">
                <a:solidFill>
                  <a:schemeClr val="bg1"/>
                </a:solidFill>
              </a:rPr>
              <a:t> met vasten en </a:t>
            </a:r>
            <a:r>
              <a:rPr lang="nl-NL" sz="1600" u="sng">
                <a:solidFill>
                  <a:schemeClr val="bg1"/>
                </a:solidFill>
              </a:rPr>
              <a:t>mijn gebed</a:t>
            </a:r>
            <a:r>
              <a:rPr lang="nl-NL" sz="1600">
                <a:solidFill>
                  <a:schemeClr val="bg1"/>
                </a:solidFill>
              </a:rPr>
              <a:t> keerde in mijn boezem weder’Psa. 35:13,14</a:t>
            </a:r>
          </a:p>
          <a:p>
            <a:pPr>
              <a:lnSpc>
                <a:spcPct val="80000"/>
              </a:lnSpc>
              <a:buFontTx/>
              <a:buNone/>
            </a:pPr>
            <a:r>
              <a:rPr lang="nl-NL" sz="1600">
                <a:solidFill>
                  <a:schemeClr val="bg1"/>
                </a:solidFill>
              </a:rPr>
              <a:t>	 ...  in het zwart gaande </a:t>
            </a:r>
            <a:r>
              <a:rPr lang="nl-NL" sz="1600" u="sng">
                <a:solidFill>
                  <a:schemeClr val="bg1"/>
                </a:solidFill>
              </a:rPr>
              <a:t>als in rouw</a:t>
            </a:r>
            <a:r>
              <a:rPr lang="nl-NL" sz="1600">
                <a:solidFill>
                  <a:schemeClr val="bg1"/>
                </a:solidFill>
              </a:rPr>
              <a:t> over een moeder zo </a:t>
            </a:r>
            <a:r>
              <a:rPr lang="nl-NL" sz="1600" u="sng">
                <a:solidFill>
                  <a:schemeClr val="bg1"/>
                </a:solidFill>
              </a:rPr>
              <a:t>boog ik mij neder</a:t>
            </a:r>
            <a:r>
              <a:rPr lang="nl-NL" sz="1600">
                <a:solidFill>
                  <a:schemeClr val="bg1"/>
                </a:solidFill>
              </a:rPr>
              <a:t> [ = verootmoediging]. Psa 35:14</a:t>
            </a:r>
          </a:p>
          <a:p>
            <a:pPr>
              <a:lnSpc>
                <a:spcPct val="80000"/>
              </a:lnSpc>
              <a:buFontTx/>
              <a:buNone/>
            </a:pPr>
            <a:endParaRPr lang="nl-NL" sz="1600">
              <a:solidFill>
                <a:schemeClr val="bg1"/>
              </a:solidFill>
            </a:endParaRPr>
          </a:p>
          <a:p>
            <a:pPr>
              <a:lnSpc>
                <a:spcPct val="80000"/>
              </a:lnSpc>
              <a:buFontTx/>
              <a:buNone/>
            </a:pPr>
            <a:r>
              <a:rPr lang="nl-NL" sz="1600">
                <a:solidFill>
                  <a:schemeClr val="bg1"/>
                </a:solidFill>
              </a:rPr>
              <a:t>d) De offeranden Gods zijn een </a:t>
            </a:r>
            <a:r>
              <a:rPr lang="nl-NL" sz="1600" u="sng">
                <a:solidFill>
                  <a:schemeClr val="bg1"/>
                </a:solidFill>
              </a:rPr>
              <a:t>verbroken geest;</a:t>
            </a:r>
            <a:r>
              <a:rPr lang="nl-NL" sz="1600">
                <a:solidFill>
                  <a:schemeClr val="bg1"/>
                </a:solidFill>
              </a:rPr>
              <a:t> een </a:t>
            </a:r>
            <a:r>
              <a:rPr lang="nl-NL" sz="1600" u="sng">
                <a:solidFill>
                  <a:schemeClr val="bg1"/>
                </a:solidFill>
              </a:rPr>
              <a:t>verbroken en verbrijzeld hart</a:t>
            </a:r>
            <a:r>
              <a:rPr lang="nl-NL" sz="1600">
                <a:solidFill>
                  <a:schemeClr val="bg1"/>
                </a:solidFill>
              </a:rPr>
              <a:t> veracht Gij niet, o God. Want ik was ellendig en arm, mijn hart is doorwond in mijn binnenste."	Ps. 109:22</a:t>
            </a:r>
          </a:p>
          <a:p>
            <a:pPr>
              <a:lnSpc>
                <a:spcPct val="80000"/>
              </a:lnSpc>
              <a:buFontTx/>
              <a:buNone/>
            </a:pPr>
            <a:endParaRPr lang="nl-NL" sz="1600">
              <a:solidFill>
                <a:schemeClr val="bg1"/>
              </a:solidFill>
            </a:endParaRPr>
          </a:p>
          <a:p>
            <a:pPr>
              <a:lnSpc>
                <a:spcPct val="80000"/>
              </a:lnSpc>
              <a:buFontTx/>
              <a:buNone/>
            </a:pPr>
            <a:r>
              <a:rPr lang="nl-NL" sz="1600">
                <a:solidFill>
                  <a:schemeClr val="bg1"/>
                </a:solidFill>
              </a:rPr>
              <a:t>e "Ik zal over het huis van David en over de inwoners van Jeruzalem uitgieten de Geest van genade en van </a:t>
            </a:r>
            <a:r>
              <a:rPr lang="nl-NL" sz="1600" u="sng">
                <a:solidFill>
                  <a:schemeClr val="bg1"/>
                </a:solidFill>
              </a:rPr>
              <a:t>gebeden;</a:t>
            </a:r>
            <a:r>
              <a:rPr lang="nl-NL" sz="1600">
                <a:solidFill>
                  <a:schemeClr val="bg1"/>
                </a:solidFill>
              </a:rPr>
              <a:t> zij zullen hem aanschouwen die zij doorstoken hebben en over hem </a:t>
            </a:r>
            <a:r>
              <a:rPr lang="nl-NL" sz="1600" u="sng">
                <a:solidFill>
                  <a:schemeClr val="bg1"/>
                </a:solidFill>
              </a:rPr>
              <a:t>rouwklacht</a:t>
            </a:r>
            <a:r>
              <a:rPr lang="nl-NL" sz="1600">
                <a:solidFill>
                  <a:schemeClr val="bg1"/>
                </a:solidFill>
              </a:rPr>
              <a:t> aanheffen als de rouwklacht over een enig kind...."	Zach 12:10 [zie ook: Dan. 9:4,5,10,11,191</a:t>
            </a:r>
            <a:r>
              <a:rPr lang="nl-NL" sz="800">
                <a:solidFill>
                  <a:schemeClr val="bg1"/>
                </a:solidFill>
              </a:rPr>
              <a:t> </a:t>
            </a:r>
          </a:p>
          <a:p>
            <a:pPr>
              <a:lnSpc>
                <a:spcPct val="80000"/>
              </a:lnSpc>
              <a:buFontTx/>
              <a:buNone/>
            </a:pPr>
            <a:endParaRPr lang="nl-NL" sz="800">
              <a:solidFill>
                <a:schemeClr val="bg1"/>
              </a:solidFill>
            </a:endParaRPr>
          </a:p>
          <a:p>
            <a:pPr>
              <a:lnSpc>
                <a:spcPct val="80000"/>
              </a:lnSpc>
              <a:buFontTx/>
              <a:buNone/>
            </a:pPr>
            <a:r>
              <a:rPr lang="nl-NL" sz="70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light_in_cave"/>
          <p:cNvPicPr preferRelativeResize="0">
            <a:picLocks noChangeArrowheads="1"/>
          </p:cNvPicPr>
          <p:nvPr>
            <p:ph sz="half" idx="2"/>
          </p:nvPr>
        </p:nvPicPr>
        <p:blipFill>
          <a:blip r:embed="rId2" cstate="print"/>
          <a:srcRect/>
          <a:stretch>
            <a:fillRect/>
          </a:stretch>
        </p:blipFill>
        <p:spPr>
          <a:xfrm>
            <a:off x="0" y="0"/>
            <a:ext cx="9144000" cy="6858000"/>
          </a:xfrm>
          <a:noFill/>
          <a:ln/>
        </p:spPr>
      </p:pic>
      <p:sp>
        <p:nvSpPr>
          <p:cNvPr id="37890" name="Rectangle 2"/>
          <p:cNvSpPr>
            <a:spLocks noGrp="1" noChangeArrowheads="1"/>
          </p:cNvSpPr>
          <p:nvPr>
            <p:ph type="title"/>
          </p:nvPr>
        </p:nvSpPr>
        <p:spPr/>
        <p:txBody>
          <a:bodyPr/>
          <a:lstStyle/>
          <a:p>
            <a:r>
              <a:rPr lang="nl-NL" sz="2800" b="1">
                <a:solidFill>
                  <a:schemeClr val="bg1"/>
                </a:solidFill>
              </a:rPr>
              <a:t>Wat zegt het OUDE TESTAMENT over GEBED?</a:t>
            </a:r>
          </a:p>
        </p:txBody>
      </p:sp>
      <p:sp>
        <p:nvSpPr>
          <p:cNvPr id="37891" name="Rectangle 3"/>
          <p:cNvSpPr>
            <a:spLocks noGrp="1" noChangeArrowheads="1"/>
          </p:cNvSpPr>
          <p:nvPr>
            <p:ph type="body" sz="half" idx="1"/>
          </p:nvPr>
        </p:nvSpPr>
        <p:spPr>
          <a:xfrm>
            <a:off x="457200" y="1600200"/>
            <a:ext cx="8075613" cy="4852988"/>
          </a:xfrm>
        </p:spPr>
        <p:txBody>
          <a:bodyPr/>
          <a:lstStyle/>
          <a:p>
            <a:pPr>
              <a:lnSpc>
                <a:spcPct val="80000"/>
              </a:lnSpc>
              <a:buFontTx/>
              <a:buNone/>
            </a:pPr>
            <a:r>
              <a:rPr lang="nl-NL" sz="1600" b="1"/>
              <a:t>3. GEBED: </a:t>
            </a:r>
            <a:r>
              <a:rPr lang="nl-NL" sz="1600" b="1" u="sng"/>
              <a:t>een hartezaak</a:t>
            </a:r>
            <a:endParaRPr lang="nl-NL" sz="1600" b="1"/>
          </a:p>
          <a:p>
            <a:pPr>
              <a:lnSpc>
                <a:spcPct val="80000"/>
              </a:lnSpc>
              <a:buFontTx/>
              <a:buNone/>
            </a:pPr>
            <a:r>
              <a:rPr lang="nl-NL" sz="1600"/>
              <a:t>a) "Ach HERE, gedenk toch dat ik voor uw aangezicht in trouw en met een volkomen </a:t>
            </a:r>
            <a:r>
              <a:rPr lang="nl-NL" sz="1600" u="sng"/>
              <a:t>toegewijd hart</a:t>
            </a:r>
            <a:r>
              <a:rPr lang="nl-NL" sz="1600"/>
              <a:t> gewandeld heb en gedaan wat goed is in uw ogen.“ II Kon 20:2</a:t>
            </a:r>
          </a:p>
          <a:p>
            <a:pPr>
              <a:lnSpc>
                <a:spcPct val="80000"/>
              </a:lnSpc>
              <a:buFontTx/>
              <a:buNone/>
            </a:pPr>
            <a:r>
              <a:rPr lang="nl-NL" sz="1600"/>
              <a:t>b) "Schep mij een </a:t>
            </a:r>
            <a:r>
              <a:rPr lang="nl-NL" sz="1600" u="sng"/>
              <a:t>rein hart,</a:t>
            </a:r>
            <a:r>
              <a:rPr lang="nl-NL" sz="1600"/>
              <a:t> o God, en vernieuw in mijn binnenste een vaste geest... De offeranden Gods zijn een </a:t>
            </a:r>
            <a:r>
              <a:rPr lang="nl-NL" sz="1600" u="sng"/>
              <a:t>verbroken geest,</a:t>
            </a:r>
            <a:r>
              <a:rPr lang="nl-NL" sz="1600"/>
              <a:t> een </a:t>
            </a:r>
            <a:r>
              <a:rPr lang="nl-NL" sz="1600" u="sng"/>
              <a:t>verbroken en verbrijzeld hart.</a:t>
            </a:r>
            <a:r>
              <a:rPr lang="nl-NL" sz="1600"/>
              <a:t> "	Ps. 51:19</a:t>
            </a:r>
          </a:p>
          <a:p>
            <a:pPr>
              <a:lnSpc>
                <a:spcPct val="80000"/>
              </a:lnSpc>
              <a:buFontTx/>
              <a:buNone/>
            </a:pPr>
            <a:r>
              <a:rPr lang="nl-NL" sz="1600">
                <a:solidFill>
                  <a:schemeClr val="bg1"/>
                </a:solidFill>
              </a:rPr>
              <a:t>c) "Dan zult gij Mij aanroepen en heengaan en tot Mij bidden, en Ik zal naar u horen. Dan zult gij Mij zoeken en vinden, wanneer gij naar Mij vraagt </a:t>
            </a:r>
            <a:r>
              <a:rPr lang="nl-NL" sz="1600" u="sng">
                <a:solidFill>
                  <a:schemeClr val="bg1"/>
                </a:solidFill>
              </a:rPr>
              <a:t>met uw ganse hart."</a:t>
            </a:r>
            <a:r>
              <a:rPr lang="nl-NL" sz="1600">
                <a:solidFill>
                  <a:schemeClr val="bg1"/>
                </a:solidFill>
              </a:rPr>
              <a:t>	Jer. 29:12,13</a:t>
            </a:r>
          </a:p>
          <a:p>
            <a:pPr>
              <a:lnSpc>
                <a:spcPct val="80000"/>
              </a:lnSpc>
            </a:pPr>
            <a:endParaRPr lang="nl-NL" sz="1600">
              <a:solidFill>
                <a:schemeClr val="bg1"/>
              </a:solidFill>
            </a:endParaRPr>
          </a:p>
          <a:p>
            <a:pPr>
              <a:lnSpc>
                <a:spcPct val="80000"/>
              </a:lnSpc>
              <a:buFontTx/>
              <a:buNone/>
            </a:pPr>
            <a:r>
              <a:rPr lang="nl-NL" sz="1600" b="1">
                <a:solidFill>
                  <a:schemeClr val="bg1"/>
                </a:solidFill>
              </a:rPr>
              <a:t>4. GEBED: </a:t>
            </a:r>
            <a:r>
              <a:rPr lang="nl-NL" sz="1600" b="1" u="sng">
                <a:solidFill>
                  <a:schemeClr val="bg1"/>
                </a:solidFill>
              </a:rPr>
              <a:t>niet tijdgebonden</a:t>
            </a:r>
            <a:endParaRPr lang="nl-NL" sz="1600" b="1">
              <a:solidFill>
                <a:schemeClr val="bg1"/>
              </a:solidFill>
            </a:endParaRPr>
          </a:p>
          <a:p>
            <a:pPr>
              <a:lnSpc>
                <a:spcPct val="80000"/>
              </a:lnSpc>
              <a:buFontTx/>
              <a:buNone/>
            </a:pPr>
            <a:r>
              <a:rPr lang="nl-NL" sz="1600">
                <a:solidFill>
                  <a:schemeClr val="bg1"/>
                </a:solidFill>
              </a:rPr>
              <a:t>a) "Laat toch Uw oor opmerkzaam en Uw ogen geopend zijn om te horen naar het gebed van Uw knecht dat ik thans </a:t>
            </a:r>
            <a:r>
              <a:rPr lang="nl-NL" sz="1600" u="sng">
                <a:solidFill>
                  <a:schemeClr val="bg1"/>
                </a:solidFill>
              </a:rPr>
              <a:t>dag en nacht</a:t>
            </a:r>
            <a:r>
              <a:rPr lang="nl-NL" sz="1600">
                <a:solidFill>
                  <a:schemeClr val="bg1"/>
                </a:solidFill>
              </a:rPr>
              <a:t> voor de Israëlieten , uw knechten, opzend.“ Neh. 1:6</a:t>
            </a:r>
          </a:p>
          <a:p>
            <a:pPr>
              <a:lnSpc>
                <a:spcPct val="80000"/>
              </a:lnSpc>
              <a:buFontTx/>
              <a:buNone/>
            </a:pPr>
            <a:r>
              <a:rPr lang="nl-NL" sz="1600">
                <a:solidFill>
                  <a:schemeClr val="bg1"/>
                </a:solidFill>
              </a:rPr>
              <a:t>b) "HERE, God van mijn heil, </a:t>
            </a:r>
            <a:r>
              <a:rPr lang="nl-NL" sz="1600" u="sng">
                <a:solidFill>
                  <a:schemeClr val="bg1"/>
                </a:solidFill>
              </a:rPr>
              <a:t>des daags</a:t>
            </a:r>
            <a:r>
              <a:rPr lang="nl-NL" sz="1600">
                <a:solidFill>
                  <a:schemeClr val="bg1"/>
                </a:solidFill>
              </a:rPr>
              <a:t> roep ik, </a:t>
            </a:r>
            <a:r>
              <a:rPr lang="nl-NL" sz="1600" u="sng">
                <a:solidFill>
                  <a:schemeClr val="bg1"/>
                </a:solidFill>
              </a:rPr>
              <a:t>des nachts</a:t>
            </a:r>
            <a:r>
              <a:rPr lang="nl-NL" sz="1600">
                <a:solidFill>
                  <a:schemeClr val="bg1"/>
                </a:solidFill>
              </a:rPr>
              <a:t> ben ik voor Uw ogen.“ Ps. 88:2 (14)</a:t>
            </a:r>
          </a:p>
          <a:p>
            <a:pPr>
              <a:lnSpc>
                <a:spcPct val="80000"/>
              </a:lnSpc>
              <a:buFontTx/>
              <a:buNone/>
            </a:pPr>
            <a:r>
              <a:rPr lang="nl-NL" sz="1600">
                <a:solidFill>
                  <a:schemeClr val="bg1"/>
                </a:solidFill>
              </a:rPr>
              <a:t>c) "Tot loon voor mijn liefde weerstaan zij mij, maar ik </a:t>
            </a:r>
            <a:r>
              <a:rPr lang="nl-NL" sz="1600" u="sng">
                <a:solidFill>
                  <a:schemeClr val="bg1"/>
                </a:solidFill>
              </a:rPr>
              <a:t>ben een en al gebed.“ </a:t>
            </a:r>
            <a:r>
              <a:rPr lang="nl-NL" sz="1600">
                <a:solidFill>
                  <a:schemeClr val="bg1"/>
                </a:solidFill>
              </a:rPr>
              <a:t>Ps. 109:4</a:t>
            </a:r>
          </a:p>
          <a:p>
            <a:pPr>
              <a:lnSpc>
                <a:spcPct val="80000"/>
              </a:lnSpc>
              <a:buFontTx/>
              <a:buNone/>
            </a:pPr>
            <a:r>
              <a:rPr lang="nl-NL" sz="1600">
                <a:solidFill>
                  <a:schemeClr val="bg1"/>
                </a:solidFill>
              </a:rPr>
              <a:t>d) Daniel, de profeet, was gewoon </a:t>
            </a:r>
            <a:r>
              <a:rPr lang="nl-NL" sz="1600" u="sng">
                <a:solidFill>
                  <a:schemeClr val="bg1"/>
                </a:solidFill>
              </a:rPr>
              <a:t>drie maal daags</a:t>
            </a:r>
            <a:r>
              <a:rPr lang="nl-NL" sz="1600">
                <a:solidFill>
                  <a:schemeClr val="bg1"/>
                </a:solidFill>
              </a:rPr>
              <a:t> te bidden. Dan. 6:11,12; 9:4,20</a:t>
            </a:r>
          </a:p>
          <a:p>
            <a:pPr>
              <a:lnSpc>
                <a:spcPct val="80000"/>
              </a:lnSpc>
              <a:buFontTx/>
              <a:buNone/>
            </a:pPr>
            <a:r>
              <a:rPr lang="nl-NL" sz="1600">
                <a:solidFill>
                  <a:schemeClr val="bg1"/>
                </a:solidFill>
              </a:rPr>
              <a:t>e) Mozes bad al liggend voor God </a:t>
            </a:r>
            <a:r>
              <a:rPr lang="nl-NL" sz="1600" u="sng">
                <a:solidFill>
                  <a:schemeClr val="bg1"/>
                </a:solidFill>
              </a:rPr>
              <a:t>veertig dagen en veertig nachten.</a:t>
            </a:r>
            <a:r>
              <a:rPr lang="nl-NL" sz="1600">
                <a:solidFill>
                  <a:schemeClr val="bg1"/>
                </a:solidFill>
              </a:rPr>
              <a:t> Deut.9:25-26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p:spPr>
        <p:txBody>
          <a:bodyPr wrap="none" anchor="ctr"/>
          <a:lstStyle/>
          <a:p>
            <a:endParaRPr lang="nl-NL"/>
          </a:p>
        </p:txBody>
      </p:sp>
      <p:sp>
        <p:nvSpPr>
          <p:cNvPr id="38914" name="Rectangle 2"/>
          <p:cNvSpPr>
            <a:spLocks noGrp="1" noChangeArrowheads="1"/>
          </p:cNvSpPr>
          <p:nvPr>
            <p:ph type="title"/>
          </p:nvPr>
        </p:nvSpPr>
        <p:spPr/>
        <p:txBody>
          <a:bodyPr/>
          <a:lstStyle/>
          <a:p>
            <a:r>
              <a:rPr lang="nl-NL" sz="2800" b="1"/>
              <a:t>Wat zegt het OUDE TESTAMENT over GEBED?</a:t>
            </a:r>
          </a:p>
        </p:txBody>
      </p:sp>
      <p:sp>
        <p:nvSpPr>
          <p:cNvPr id="38915" name="Rectangle 3"/>
          <p:cNvSpPr>
            <a:spLocks noGrp="1" noChangeArrowheads="1"/>
          </p:cNvSpPr>
          <p:nvPr>
            <p:ph type="body" idx="1"/>
          </p:nvPr>
        </p:nvSpPr>
        <p:spPr/>
        <p:txBody>
          <a:bodyPr/>
          <a:lstStyle/>
          <a:p>
            <a:pPr>
              <a:lnSpc>
                <a:spcPct val="80000"/>
              </a:lnSpc>
              <a:buFontTx/>
              <a:buNone/>
            </a:pPr>
            <a:r>
              <a:rPr lang="nl-NL" sz="1400" b="1"/>
              <a:t>5. GEBED : </a:t>
            </a:r>
            <a:r>
              <a:rPr lang="nl-NL" sz="1400" b="1" u="sng"/>
              <a:t>lofprijzing en toewijding</a:t>
            </a:r>
            <a:endParaRPr lang="nl-NL" sz="1400" b="1"/>
          </a:p>
          <a:p>
            <a:pPr>
              <a:lnSpc>
                <a:spcPct val="80000"/>
              </a:lnSpc>
              <a:buFontTx/>
              <a:buNone/>
            </a:pPr>
            <a:r>
              <a:rPr lang="nl-NL" sz="1400"/>
              <a:t>	a) "Mijn tong zal van Uw gerechtigheid gewagen en </a:t>
            </a:r>
            <a:r>
              <a:rPr lang="nl-NL" sz="1400" u="sng"/>
              <a:t>Uw lof</a:t>
            </a:r>
            <a:r>
              <a:rPr lang="nl-NL" sz="1400"/>
              <a:t> de ganse dag." Ps </a:t>
            </a:r>
            <a:r>
              <a:rPr lang="nl-NL" sz="1400" i="1"/>
              <a:t>35:28 </a:t>
            </a:r>
          </a:p>
          <a:p>
            <a:pPr>
              <a:lnSpc>
                <a:spcPct val="80000"/>
              </a:lnSpc>
              <a:buFontTx/>
              <a:buNone/>
            </a:pPr>
            <a:r>
              <a:rPr lang="nl-NL" sz="1400"/>
              <a:t>	b) "0 God, Die </a:t>
            </a:r>
            <a:r>
              <a:rPr lang="nl-NL" sz="1400" u="sng"/>
              <a:t>ik loof,</a:t>
            </a:r>
            <a:r>
              <a:rPr lang="nl-NL" sz="1400"/>
              <a:t> zwijg niet... Ik zal de HERE met </a:t>
            </a:r>
            <a:r>
              <a:rPr lang="nl-NL" sz="1400" u="sng"/>
              <a:t>luider stem loven,</a:t>
            </a:r>
            <a:r>
              <a:rPr lang="nl-NL" sz="1400"/>
              <a:t> ik zal Hem </a:t>
            </a:r>
            <a:r>
              <a:rPr lang="nl-NL" sz="1400" u="sng"/>
              <a:t>lofzingen</a:t>
            </a:r>
            <a:r>
              <a:rPr lang="nl-NL" sz="1400"/>
              <a:t> temidden </a:t>
            </a:r>
          </a:p>
          <a:p>
            <a:pPr>
              <a:lnSpc>
                <a:spcPct val="80000"/>
              </a:lnSpc>
              <a:buFontTx/>
              <a:buNone/>
            </a:pPr>
            <a:r>
              <a:rPr lang="nl-NL" sz="1400"/>
              <a:t>	van velen; ...“ Ps 109:1,30; 42:6</a:t>
            </a:r>
          </a:p>
          <a:p>
            <a:pPr>
              <a:lnSpc>
                <a:spcPct val="80000"/>
              </a:lnSpc>
              <a:buFontTx/>
              <a:buNone/>
            </a:pPr>
            <a:r>
              <a:rPr lang="nl-NL" sz="1400"/>
              <a:t>	c) "Toen werd de verborgenheid aan Daniel geopenbaard in een nachtgezicht. Daarop </a:t>
            </a:r>
            <a:r>
              <a:rPr lang="nl-NL" sz="1400" u="sng"/>
              <a:t>loofde Daniel</a:t>
            </a:r>
            <a:r>
              <a:rPr lang="nl-NL" sz="1400"/>
              <a:t> de God des hemels; Daniel </a:t>
            </a:r>
            <a:r>
              <a:rPr lang="nl-NL" sz="1400" u="sng"/>
              <a:t>hief aan en zei:Geprezen zij</a:t>
            </a:r>
            <a:r>
              <a:rPr lang="nl-NL" sz="1400"/>
              <a:t> </a:t>
            </a:r>
            <a:r>
              <a:rPr lang="nl-NL" sz="1400" u="sng"/>
              <a:t>de naam van God van eeuwigheid tot eeuwigheid</a:t>
            </a:r>
            <a:r>
              <a:rPr lang="nl-NL" sz="1400"/>
              <a:t> ....“ Dan.2:19.20</a:t>
            </a:r>
          </a:p>
          <a:p>
            <a:pPr>
              <a:lnSpc>
                <a:spcPct val="80000"/>
              </a:lnSpc>
              <a:buFontTx/>
              <a:buNone/>
            </a:pPr>
            <a:endParaRPr lang="nl-NL" sz="1400"/>
          </a:p>
          <a:p>
            <a:pPr>
              <a:lnSpc>
                <a:spcPct val="80000"/>
              </a:lnSpc>
              <a:buFontTx/>
              <a:buNone/>
            </a:pPr>
            <a:r>
              <a:rPr lang="nl-NL" sz="1400" b="1"/>
              <a:t>6. GEBED: </a:t>
            </a:r>
            <a:r>
              <a:rPr lang="nl-NL" sz="1400" b="1" u="sng"/>
              <a:t>houding die men aanneemt</a:t>
            </a:r>
            <a:endParaRPr lang="nl-NL" sz="1400" b="1"/>
          </a:p>
          <a:p>
            <a:pPr>
              <a:lnSpc>
                <a:spcPct val="80000"/>
              </a:lnSpc>
              <a:buFontTx/>
              <a:buNone/>
            </a:pPr>
            <a:r>
              <a:rPr lang="nl-NL" sz="1400"/>
              <a:t>	a) Mozes </a:t>
            </a:r>
            <a:r>
              <a:rPr lang="nl-NL" sz="1400" u="sng"/>
              <a:t>lag</a:t>
            </a:r>
            <a:r>
              <a:rPr lang="nl-NL" sz="1400"/>
              <a:t> 40 dagen en 40 nachten </a:t>
            </a:r>
            <a:r>
              <a:rPr lang="nl-NL" sz="1400" u="sng"/>
              <a:t>neergeworpen.</a:t>
            </a:r>
            <a:r>
              <a:rPr lang="nl-NL" sz="1400"/>
              <a:t> Hij zegt: "Ik </a:t>
            </a:r>
            <a:r>
              <a:rPr lang="nl-NL" sz="1400" u="sng"/>
              <a:t>wierp mij</a:t>
            </a:r>
            <a:r>
              <a:rPr lang="nl-NL" sz="1400"/>
              <a:t> dan voor de HERE </a:t>
            </a:r>
            <a:r>
              <a:rPr lang="nl-NL" sz="1400" u="sng"/>
              <a:t>neder</a:t>
            </a:r>
            <a:r>
              <a:rPr lang="nl-NL" sz="1400"/>
              <a:t> - - - ...“</a:t>
            </a:r>
          </a:p>
          <a:p>
            <a:pPr>
              <a:lnSpc>
                <a:spcPct val="80000"/>
              </a:lnSpc>
              <a:buFontTx/>
              <a:buNone/>
            </a:pPr>
            <a:r>
              <a:rPr lang="nl-NL" sz="1400"/>
              <a:t>	Deut 9:25,26 </a:t>
            </a:r>
          </a:p>
          <a:p>
            <a:pPr>
              <a:lnSpc>
                <a:spcPct val="80000"/>
              </a:lnSpc>
              <a:buFontTx/>
              <a:buNone/>
            </a:pPr>
            <a:r>
              <a:rPr lang="nl-NL" sz="1400"/>
              <a:t>	b) "Zodra ik buiten de stad gekomen ben zal ik </a:t>
            </a:r>
            <a:r>
              <a:rPr lang="nl-NL" sz="1400" u="sng"/>
              <a:t>mijn handen uitbreiden tot </a:t>
            </a:r>
            <a:r>
              <a:rPr lang="nl-NL" sz="1400"/>
              <a:t>de HERE..." [NBV = mijn handen opheffen tot de Heer] Ex. 9:28,29 </a:t>
            </a:r>
          </a:p>
          <a:p>
            <a:pPr>
              <a:lnSpc>
                <a:spcPct val="80000"/>
              </a:lnSpc>
              <a:buFontTx/>
              <a:buNone/>
            </a:pPr>
            <a:r>
              <a:rPr lang="nl-NL" sz="1400"/>
              <a:t>	c) "Laat mijn </a:t>
            </a:r>
            <a:r>
              <a:rPr lang="nl-NL" sz="1400" u="sng"/>
              <a:t>gebed</a:t>
            </a:r>
            <a:r>
              <a:rPr lang="nl-NL" sz="1400"/>
              <a:t> als reukoffer voor 0Uw aangezicht staan, het </a:t>
            </a:r>
            <a:r>
              <a:rPr lang="nl-NL" sz="1400" u="sng"/>
              <a:t>opheffen van mijn handen</a:t>
            </a:r>
            <a:r>
              <a:rPr lang="nl-NL" sz="1400"/>
              <a:t> als een avondoffer."	Ps 141:2 </a:t>
            </a:r>
          </a:p>
          <a:p>
            <a:pPr>
              <a:lnSpc>
                <a:spcPct val="80000"/>
              </a:lnSpc>
              <a:buFontTx/>
              <a:buNone/>
            </a:pPr>
            <a:r>
              <a:rPr lang="nl-NL" sz="1400"/>
              <a:t>	d) "Ik </a:t>
            </a:r>
            <a:r>
              <a:rPr lang="nl-NL" sz="1400" u="sng"/>
              <a:t>strek mijn handen naar U uit,</a:t>
            </a:r>
            <a:r>
              <a:rPr lang="nl-NL" sz="1400"/>
              <a:t> mijn ziel smacht naar U als een dorstig land.“ ps 143:6 </a:t>
            </a:r>
          </a:p>
          <a:p>
            <a:pPr>
              <a:lnSpc>
                <a:spcPct val="80000"/>
              </a:lnSpc>
              <a:buFontTx/>
              <a:buNone/>
            </a:pPr>
            <a:r>
              <a:rPr lang="nl-NL" sz="1400"/>
              <a:t>	e) "... drie maal daags </a:t>
            </a:r>
            <a:r>
              <a:rPr lang="nl-NL" sz="1400" u="sng"/>
              <a:t>boog hij zich neder op zijn knieën</a:t>
            </a:r>
            <a:r>
              <a:rPr lang="nl-NL" sz="1400"/>
              <a:t> en bad en loofde zijn God, juist zoals hij dat tevoren placht te doen."	Dan.6:11,12 </a:t>
            </a:r>
          </a:p>
          <a:p>
            <a:pPr>
              <a:lnSpc>
                <a:spcPct val="80000"/>
              </a:lnSpc>
              <a:buFontTx/>
              <a:buNone/>
            </a:pPr>
            <a:r>
              <a:rPr lang="nl-NL" sz="1400"/>
              <a:t>	f) "... hij [koning Salomo tijdens de inwijding van de tempel] ging daarop staan [gestoelte], </a:t>
            </a:r>
            <a:r>
              <a:rPr lang="nl-NL" sz="1400" u="sng"/>
              <a:t>knielde ten aanschouwen</a:t>
            </a:r>
            <a:r>
              <a:rPr lang="nl-NL" sz="1400"/>
              <a:t> van de gehele gemeente van Israël, </a:t>
            </a:r>
            <a:r>
              <a:rPr lang="nl-NL" sz="1400" u="sng"/>
              <a:t>breidde zijn handen uit</a:t>
            </a:r>
            <a:r>
              <a:rPr lang="nl-NL" sz="1400"/>
              <a:t> naar de hemel, 14 en zei: 'HERE God van Israël, er is in de hemel en op de aarde geen God als Gij....“ II Kron 6:13vv</a:t>
            </a:r>
          </a:p>
          <a:p>
            <a:pPr>
              <a:lnSpc>
                <a:spcPct val="80000"/>
              </a:lnSpc>
              <a:buFontTx/>
              <a:buNone/>
            </a:pPr>
            <a:r>
              <a:rPr lang="nl-NL" sz="1400"/>
              <a:t>	[ vergelijk 1 Kon 8:12-14 en 22-23a1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0" y="0"/>
            <a:ext cx="9144000" cy="6858000"/>
          </a:xfrm>
          <a:prstGeom prst="rect">
            <a:avLst/>
          </a:prstGeom>
          <a:solidFill>
            <a:srgbClr val="FFF6A5"/>
          </a:solidFill>
          <a:ln w="9525">
            <a:solidFill>
              <a:schemeClr val="tx1"/>
            </a:solidFill>
            <a:miter lim="800000"/>
            <a:headEnd/>
            <a:tailEnd/>
          </a:ln>
          <a:effectLst/>
        </p:spPr>
        <p:txBody>
          <a:bodyPr wrap="none" anchor="ctr"/>
          <a:lstStyle/>
          <a:p>
            <a:endParaRPr lang="nl-NL"/>
          </a:p>
        </p:txBody>
      </p:sp>
      <p:sp>
        <p:nvSpPr>
          <p:cNvPr id="39938" name="Rectangle 2"/>
          <p:cNvSpPr>
            <a:spLocks noGrp="1" noChangeArrowheads="1"/>
          </p:cNvSpPr>
          <p:nvPr>
            <p:ph type="title"/>
          </p:nvPr>
        </p:nvSpPr>
        <p:spPr/>
        <p:txBody>
          <a:bodyPr/>
          <a:lstStyle/>
          <a:p>
            <a:r>
              <a:rPr lang="nl-NL" sz="2800" b="1"/>
              <a:t>Wat zegt het OUDE TESTAMENT over GEBED?</a:t>
            </a:r>
          </a:p>
        </p:txBody>
      </p:sp>
      <p:sp>
        <p:nvSpPr>
          <p:cNvPr id="39939" name="Rectangle 3"/>
          <p:cNvSpPr>
            <a:spLocks noGrp="1" noChangeArrowheads="1"/>
          </p:cNvSpPr>
          <p:nvPr>
            <p:ph type="body" idx="1"/>
          </p:nvPr>
        </p:nvSpPr>
        <p:spPr/>
        <p:txBody>
          <a:bodyPr/>
          <a:lstStyle/>
          <a:p>
            <a:pPr>
              <a:lnSpc>
                <a:spcPct val="80000"/>
              </a:lnSpc>
              <a:buFontTx/>
              <a:buNone/>
            </a:pPr>
            <a:r>
              <a:rPr lang="nl-NL" sz="1600" b="1"/>
              <a:t>7. GEBED: </a:t>
            </a:r>
            <a:r>
              <a:rPr lang="nl-NL" sz="1600" b="1" u="sng"/>
              <a:t>beloften gestand doen [toewijden]</a:t>
            </a:r>
            <a:endParaRPr lang="nl-NL" sz="1600" b="1"/>
          </a:p>
          <a:p>
            <a:pPr>
              <a:lnSpc>
                <a:spcPct val="80000"/>
              </a:lnSpc>
              <a:buFontTx/>
              <a:buNone/>
            </a:pPr>
            <a:r>
              <a:rPr lang="nl-NL" sz="1600"/>
              <a:t>	a) "Psalmzingt de HERE, Die op Sion woont </a:t>
            </a:r>
            <a:r>
              <a:rPr lang="nl-NL" sz="1600" u="sng"/>
              <a:t>verkondigt onder de volken</a:t>
            </a:r>
            <a:r>
              <a:rPr lang="nl-NL" sz="1600"/>
              <a:t> Zijn daden. Wees mij genadig, HERE, .... opdat </a:t>
            </a:r>
            <a:r>
              <a:rPr lang="nl-NL" sz="1600" u="sng"/>
              <a:t>ik verhale al Uw roemrijke daden</a:t>
            </a:r>
            <a:r>
              <a:rPr lang="nl-NL" sz="1600"/>
              <a:t> in de poorten der dochter van Sion </a:t>
            </a:r>
            <a:r>
              <a:rPr lang="nl-NL" sz="1600" u="sng"/>
              <a:t>juiche over Uw heil."</a:t>
            </a:r>
            <a:r>
              <a:rPr lang="nl-NL" sz="1600"/>
              <a:t>	Ps. 9:12 - 15</a:t>
            </a:r>
          </a:p>
          <a:p>
            <a:pPr>
              <a:lnSpc>
                <a:spcPct val="80000"/>
              </a:lnSpc>
              <a:buFontTx/>
              <a:buNone/>
            </a:pPr>
            <a:r>
              <a:rPr lang="nl-NL" sz="1600"/>
              <a:t>b) "Ik zal in </a:t>
            </a:r>
            <a:r>
              <a:rPr lang="nl-NL" sz="1600" u="sng"/>
              <a:t>het huis des HEREN verblijven</a:t>
            </a:r>
            <a:r>
              <a:rPr lang="nl-NL" sz="1600"/>
              <a:t> tot in lengte van dagen."Ps 23:6</a:t>
            </a:r>
          </a:p>
          <a:p>
            <a:pPr>
              <a:lnSpc>
                <a:spcPct val="80000"/>
              </a:lnSpc>
              <a:buFontTx/>
              <a:buNone/>
            </a:pPr>
            <a:r>
              <a:rPr lang="nl-NL" sz="1600"/>
              <a:t>c) "0 God, Gij hebt mij onderwezen van mijn jeugd aan, </a:t>
            </a:r>
            <a:r>
              <a:rPr lang="nl-NL" sz="1600" u="sng"/>
              <a:t>tot nu toe verkon­dig ik Uw wonderen;</a:t>
            </a:r>
            <a:r>
              <a:rPr lang="nl-NL" sz="1600"/>
              <a:t> wil mij dan ook tot mijn ouderdom en grijsheid, o God, niet verlaten, totdat </a:t>
            </a:r>
            <a:r>
              <a:rPr lang="nl-NL" sz="1600" u="sng"/>
              <a:t>ik aan dit geslacht uw arm verkondigt</a:t>
            </a:r>
            <a:r>
              <a:rPr lang="nl-NL" sz="1600"/>
              <a:t> aan ieder die komt, </a:t>
            </a:r>
            <a:r>
              <a:rPr lang="nl-NL" sz="1600" u="sng"/>
              <a:t>Uw sterkte."</a:t>
            </a:r>
            <a:r>
              <a:rPr lang="nl-NL" sz="1600"/>
              <a:t>	Ps 71:17,18</a:t>
            </a:r>
          </a:p>
          <a:p>
            <a:pPr>
              <a:lnSpc>
                <a:spcPct val="80000"/>
              </a:lnSpc>
              <a:buFontTx/>
              <a:buNone/>
            </a:pPr>
            <a:r>
              <a:rPr lang="nl-NL" sz="1600"/>
              <a:t>d) "Dan wil ik Uw naam </a:t>
            </a:r>
            <a:r>
              <a:rPr lang="nl-NL" sz="1600" u="sng"/>
              <a:t>voor immer psalmzingen</a:t>
            </a:r>
            <a:r>
              <a:rPr lang="nl-NL" sz="1600"/>
              <a:t> terwijl ik </a:t>
            </a:r>
            <a:r>
              <a:rPr lang="nl-NL" sz="1600" u="sng"/>
              <a:t>dag aan dag mijn geloften betaal."</a:t>
            </a:r>
            <a:r>
              <a:rPr lang="nl-NL" sz="1600"/>
              <a:t>	Ps 61:9</a:t>
            </a:r>
          </a:p>
          <a:p>
            <a:pPr>
              <a:lnSpc>
                <a:spcPct val="80000"/>
              </a:lnSpc>
              <a:buFontTx/>
              <a:buNone/>
            </a:pPr>
            <a:r>
              <a:rPr lang="nl-NL" sz="1600"/>
              <a:t>e) Een brief aan de ballingen in Babylon, van Jeremia. </a:t>
            </a:r>
            <a:r>
              <a:rPr lang="nl-NL" sz="1600" u="sng"/>
              <a:t>"Zoekt de vrede</a:t>
            </a:r>
            <a:r>
              <a:rPr lang="nl-NL" sz="1600"/>
              <a:t> voor de stad waarheen Ik u in ballingschap heb doen weggaan, en </a:t>
            </a:r>
            <a:r>
              <a:rPr lang="nl-NL" sz="1600" u="sng"/>
              <a:t>bidt voor haar tot de HERE,</a:t>
            </a:r>
            <a:r>
              <a:rPr lang="nl-NL" sz="1600"/>
              <a:t> want </a:t>
            </a:r>
            <a:r>
              <a:rPr lang="nl-NL" sz="1600" u="sng"/>
              <a:t>in haar vrede zal uw vrede gelegen zijn."</a:t>
            </a:r>
            <a:r>
              <a:rPr lang="nl-NL" sz="1600"/>
              <a:t>	Jer. 29:7</a:t>
            </a:r>
          </a:p>
          <a:p>
            <a:pPr>
              <a:lnSpc>
                <a:spcPct val="80000"/>
              </a:lnSpc>
              <a:buFontTx/>
              <a:buNone/>
            </a:pPr>
            <a:endParaRPr lang="nl-NL" sz="1600"/>
          </a:p>
          <a:p>
            <a:pPr>
              <a:lnSpc>
                <a:spcPct val="80000"/>
              </a:lnSpc>
              <a:buFontTx/>
              <a:buNone/>
            </a:pPr>
            <a:r>
              <a:rPr lang="nl-NL" sz="1600"/>
              <a:t>	Alvorens tot enige conclusie te komen lijkt het verantwoord en goed om eerst naar het Nieuwe Testament te kijken om te ontdekken wat daar geschreven staat over BIDDEN en GEBED.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synagoge"/>
          <p:cNvPicPr preferRelativeResize="0">
            <a:picLocks noChangeArrowheads="1"/>
          </p:cNvPicPr>
          <p:nvPr>
            <p:ph sz="half" idx="2"/>
          </p:nvPr>
        </p:nvPicPr>
        <p:blipFill>
          <a:blip r:embed="rId2" cstate="print">
            <a:lum bright="30000" contrast="-50000"/>
          </a:blip>
          <a:srcRect/>
          <a:stretch>
            <a:fillRect/>
          </a:stretch>
        </p:blipFill>
        <p:spPr>
          <a:xfrm>
            <a:off x="0" y="0"/>
            <a:ext cx="9144000" cy="6858000"/>
          </a:xfrm>
          <a:noFill/>
          <a:ln/>
        </p:spPr>
      </p:pic>
      <p:sp>
        <p:nvSpPr>
          <p:cNvPr id="40962" name="Rectangle 2"/>
          <p:cNvSpPr>
            <a:spLocks noGrp="1" noChangeArrowheads="1"/>
          </p:cNvSpPr>
          <p:nvPr>
            <p:ph type="title"/>
          </p:nvPr>
        </p:nvSpPr>
        <p:spPr/>
        <p:txBody>
          <a:bodyPr/>
          <a:lstStyle/>
          <a:p>
            <a:r>
              <a:rPr lang="nl-NL" sz="2800">
                <a:latin typeface="Times New Roman" pitchFamily="18" charset="0"/>
              </a:rPr>
              <a:t>III-A</a:t>
            </a:r>
            <a:r>
              <a:rPr lang="nl-NL" sz="2800"/>
              <a:t> </a:t>
            </a:r>
            <a:r>
              <a:rPr lang="nl-NL" sz="2800" b="1"/>
              <a:t>BIDDEN IN HET NIEUWE TESTAMENT</a:t>
            </a:r>
            <a:endParaRPr lang="nl-NL" sz="4000" b="1"/>
          </a:p>
        </p:txBody>
      </p:sp>
      <p:sp>
        <p:nvSpPr>
          <p:cNvPr id="40963" name="Rectangle 3"/>
          <p:cNvSpPr>
            <a:spLocks noGrp="1" noChangeArrowheads="1"/>
          </p:cNvSpPr>
          <p:nvPr>
            <p:ph type="body" sz="half" idx="1"/>
          </p:nvPr>
        </p:nvSpPr>
        <p:spPr>
          <a:xfrm>
            <a:off x="457200" y="1600200"/>
            <a:ext cx="7715250" cy="4637088"/>
          </a:xfrm>
        </p:spPr>
        <p:txBody>
          <a:bodyPr/>
          <a:lstStyle/>
          <a:p>
            <a:pPr>
              <a:lnSpc>
                <a:spcPct val="80000"/>
              </a:lnSpc>
              <a:buFontTx/>
              <a:buNone/>
            </a:pPr>
            <a:r>
              <a:rPr lang="nl-NL" sz="1800"/>
              <a:t>Keren wij nu tot het Nieuwe Testament om te onderzoeken in hoeverre het N.T. aansluit op wat er ontdekt is in het O.T. over BIDDEN en GEBED. Wellicht kan men zich afvragen: heeft het N.T. nog iets aan dit onderwerp toe te voegen? De eerste vraag luidt dan ook: "Wat houdt BIDDEN in volgens de Nieuw Testamentische geschriften?</a:t>
            </a:r>
          </a:p>
          <a:p>
            <a:pPr>
              <a:lnSpc>
                <a:spcPct val="80000"/>
              </a:lnSpc>
            </a:pPr>
            <a:endParaRPr lang="nl-NL" sz="1800"/>
          </a:p>
          <a:p>
            <a:pPr>
              <a:lnSpc>
                <a:spcPct val="80000"/>
              </a:lnSpc>
              <a:buFontTx/>
              <a:buNone/>
            </a:pPr>
            <a:r>
              <a:rPr lang="nl-NL" sz="1800" b="1"/>
              <a:t>1) BIDDEN: </a:t>
            </a:r>
            <a:r>
              <a:rPr lang="nl-NL" sz="1800" b="1" u="sng"/>
              <a:t>voor de ander en anderen.</a:t>
            </a:r>
            <a:endParaRPr lang="nl-NL" sz="1800" b="1"/>
          </a:p>
          <a:p>
            <a:pPr>
              <a:lnSpc>
                <a:spcPct val="80000"/>
              </a:lnSpc>
              <a:buFontTx/>
              <a:buNone/>
            </a:pPr>
            <a:r>
              <a:rPr lang="nl-NL" sz="1800"/>
              <a:t>	a) "Ik bid </a:t>
            </a:r>
            <a:r>
              <a:rPr lang="nl-NL" sz="1800" u="sng"/>
              <a:t>voor hen;</a:t>
            </a:r>
            <a:r>
              <a:rPr lang="nl-NL" sz="1800"/>
              <a:t> niet voor de wereld bid Ik U, maar </a:t>
            </a:r>
            <a:r>
              <a:rPr lang="nl-NL" sz="1800" u="sng"/>
              <a:t>voor hen, die Gij Mij gegeven hebt,</a:t>
            </a:r>
            <a:r>
              <a:rPr lang="nl-NL" sz="1800"/>
              <a:t> want zij zijn van U.“ Jezus bidt voor zijn apostelen] Joh. 17:9 </a:t>
            </a:r>
          </a:p>
          <a:p>
            <a:pPr>
              <a:lnSpc>
                <a:spcPct val="80000"/>
              </a:lnSpc>
              <a:buFontTx/>
              <a:buNone/>
            </a:pPr>
            <a:r>
              <a:rPr lang="nl-NL" sz="1800"/>
              <a:t>	b) "Ik bid niet alleen voor dezen, maar ook </a:t>
            </a:r>
            <a:r>
              <a:rPr lang="nl-NL" sz="1800" u="sng"/>
              <a:t>voor hen, die door hun woord in mij geloven</a:t>
            </a:r>
            <a:r>
              <a:rPr lang="nl-NL" sz="1800"/>
              <a:t> .... "	Joh. 17:20 </a:t>
            </a:r>
          </a:p>
          <a:p>
            <a:pPr>
              <a:lnSpc>
                <a:spcPct val="80000"/>
              </a:lnSpc>
              <a:buFontTx/>
              <a:buNone/>
            </a:pPr>
            <a:r>
              <a:rPr lang="nl-NL" sz="1800"/>
              <a:t>	c) "Wij danken God, de Vader van onze Here Jezus (Christus), te allen tijde bij ons </a:t>
            </a:r>
            <a:r>
              <a:rPr lang="nl-NL" sz="1800" u="sng"/>
              <a:t>bidden voor u."</a:t>
            </a:r>
            <a:r>
              <a:rPr lang="nl-NL" sz="1800"/>
              <a:t>	Col. 1:3</a:t>
            </a:r>
          </a:p>
          <a:p>
            <a:pPr>
              <a:lnSpc>
                <a:spcPct val="80000"/>
              </a:lnSpc>
              <a:buFontTx/>
              <a:buNone/>
            </a:pPr>
            <a:r>
              <a:rPr lang="nl-NL" sz="1800"/>
              <a:t>	d) "Broeders, bidt (ook) </a:t>
            </a:r>
            <a:r>
              <a:rPr lang="nl-NL" sz="1800" u="sng"/>
              <a:t>voor ons."</a:t>
            </a:r>
            <a:r>
              <a:rPr lang="nl-NL" sz="1800"/>
              <a:t>	1 Thess 5:25</a:t>
            </a:r>
          </a:p>
          <a:p>
            <a:pPr>
              <a:lnSpc>
                <a:spcPct val="80000"/>
              </a:lnSpc>
              <a:buFontTx/>
              <a:buNone/>
            </a:pPr>
            <a:r>
              <a:rPr lang="nl-NL" sz="1800"/>
              <a:t>	[ Zie ook: Rom.1:9; Col. 4:3; Jak. 5:16; IJoh.5:16 ]</a:t>
            </a:r>
          </a:p>
          <a:p>
            <a:pPr>
              <a:lnSpc>
                <a:spcPct val="80000"/>
              </a:lnSpc>
            </a:pPr>
            <a:endParaRPr lang="nl-NL"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synagoge"/>
          <p:cNvPicPr preferRelativeResize="0">
            <a:picLocks noChangeArrowheads="1"/>
          </p:cNvPicPr>
          <p:nvPr>
            <p:ph sz="half" idx="2"/>
          </p:nvPr>
        </p:nvPicPr>
        <p:blipFill>
          <a:blip r:embed="rId2" cstate="print">
            <a:lum bright="30000" contrast="-50000"/>
          </a:blip>
          <a:srcRect/>
          <a:stretch>
            <a:fillRect/>
          </a:stretch>
        </p:blipFill>
        <p:spPr>
          <a:xfrm>
            <a:off x="0" y="0"/>
            <a:ext cx="9144000" cy="6858000"/>
          </a:xfrm>
          <a:noFill/>
          <a:ln/>
        </p:spPr>
      </p:pic>
      <p:sp>
        <p:nvSpPr>
          <p:cNvPr id="41989" name="Rectangle 5"/>
          <p:cNvSpPr>
            <a:spLocks noGrp="1" noChangeArrowheads="1"/>
          </p:cNvSpPr>
          <p:nvPr>
            <p:ph type="title"/>
          </p:nvPr>
        </p:nvSpPr>
        <p:spPr/>
        <p:txBody>
          <a:bodyPr/>
          <a:lstStyle/>
          <a:p>
            <a:r>
              <a:rPr lang="nl-NL" sz="3200" b="1"/>
              <a:t>BIDDEN IN HET NIEUWE TESTAMENT</a:t>
            </a:r>
          </a:p>
        </p:txBody>
      </p:sp>
      <p:sp>
        <p:nvSpPr>
          <p:cNvPr id="41987" name="Rectangle 3"/>
          <p:cNvSpPr>
            <a:spLocks noGrp="1" noChangeArrowheads="1"/>
          </p:cNvSpPr>
          <p:nvPr>
            <p:ph type="body" sz="half" idx="1"/>
          </p:nvPr>
        </p:nvSpPr>
        <p:spPr>
          <a:xfrm>
            <a:off x="457200" y="1600200"/>
            <a:ext cx="7786688" cy="4708525"/>
          </a:xfrm>
        </p:spPr>
        <p:txBody>
          <a:bodyPr/>
          <a:lstStyle/>
          <a:p>
            <a:pPr>
              <a:lnSpc>
                <a:spcPct val="80000"/>
              </a:lnSpc>
              <a:buFontTx/>
              <a:buNone/>
            </a:pPr>
            <a:r>
              <a:rPr lang="nl-NL" sz="1400" b="1"/>
              <a:t>2) BIDDEN: </a:t>
            </a:r>
            <a:r>
              <a:rPr lang="nl-NL" sz="1400" b="1" u="sng"/>
              <a:t>neerknielen, handen uitbreiden.</a:t>
            </a:r>
            <a:endParaRPr lang="nl-NL" sz="1400" b="1"/>
          </a:p>
          <a:p>
            <a:pPr>
              <a:lnSpc>
                <a:spcPct val="80000"/>
              </a:lnSpc>
              <a:buFontTx/>
              <a:buNone/>
            </a:pPr>
            <a:r>
              <a:rPr lang="nl-NL" sz="1400"/>
              <a:t>	a) "En toen hij dit gezegd had </a:t>
            </a:r>
            <a:r>
              <a:rPr lang="nl-NL" sz="1400" u="sng"/>
              <a:t>boog hij de knieen</a:t>
            </a:r>
            <a:r>
              <a:rPr lang="nl-NL" sz="1400"/>
              <a:t> en heeft hij met hen allen gebeden." [ De apostel Paulus bidt voor al de oudsten van Efeze en Milete] H.20:36 en 21: 5 </a:t>
            </a:r>
          </a:p>
          <a:p>
            <a:pPr>
              <a:lnSpc>
                <a:spcPct val="80000"/>
              </a:lnSpc>
              <a:buFontTx/>
              <a:buNone/>
            </a:pPr>
            <a:r>
              <a:rPr lang="nl-NL" sz="1400"/>
              <a:t>	b) "Hij [Jezus] </a:t>
            </a:r>
            <a:r>
              <a:rPr lang="nl-NL" sz="1400" u="sng"/>
              <a:t>stond op van het gebed</a:t>
            </a:r>
            <a:r>
              <a:rPr lang="nl-NL" sz="1400"/>
              <a:t> enging tot Zijn discipelen en Hij vond hen slapende van droefheid." [ zie Mat 26:39; ook onder 'toewijden'] Luc. 22:45</a:t>
            </a:r>
          </a:p>
          <a:p>
            <a:pPr>
              <a:lnSpc>
                <a:spcPct val="80000"/>
              </a:lnSpc>
              <a:buFontTx/>
              <a:buNone/>
            </a:pPr>
            <a:r>
              <a:rPr lang="nl-NL" sz="1400"/>
              <a:t>	 c) "Dit sprak Jezus en Hij </a:t>
            </a:r>
            <a:r>
              <a:rPr lang="nl-NL" sz="1400" u="sng"/>
              <a:t>hief zijn ogen ten hemel</a:t>
            </a:r>
            <a:r>
              <a:rPr lang="nl-NL" sz="1400"/>
              <a:t> en zei: 'Vader, de ure is gekomen;'... "	Joh. 17:1 </a:t>
            </a:r>
          </a:p>
          <a:p>
            <a:pPr>
              <a:lnSpc>
                <a:spcPct val="80000"/>
              </a:lnSpc>
              <a:buFontTx/>
              <a:buNone/>
            </a:pPr>
            <a:r>
              <a:rPr lang="nl-NL" sz="1400"/>
              <a:t>	d) "Ik [Paulus] wil dan, dat de mannen op iedere plaats bidden </a:t>
            </a:r>
            <a:r>
              <a:rPr lang="nl-NL" sz="1400" u="sng"/>
              <a:t>met opheffing van heilige handen,</a:t>
            </a:r>
            <a:r>
              <a:rPr lang="nl-NL" sz="1400"/>
              <a:t> zonder toorn of twist.“ 1 Tim.2:8</a:t>
            </a:r>
          </a:p>
          <a:p>
            <a:pPr>
              <a:lnSpc>
                <a:spcPct val="80000"/>
              </a:lnSpc>
              <a:buFontTx/>
              <a:buNone/>
            </a:pPr>
            <a:endParaRPr lang="nl-NL" sz="1400"/>
          </a:p>
          <a:p>
            <a:pPr>
              <a:lnSpc>
                <a:spcPct val="80000"/>
              </a:lnSpc>
              <a:buFontTx/>
              <a:buNone/>
            </a:pPr>
            <a:r>
              <a:rPr lang="nl-NL" sz="1400" b="1"/>
              <a:t>3) BIDDEN: </a:t>
            </a:r>
            <a:r>
              <a:rPr lang="nl-NL" sz="1400" b="1" u="sng"/>
              <a:t>niet tijdgebonden; voortdurend</a:t>
            </a:r>
            <a:endParaRPr lang="nl-NL" sz="1400" b="1"/>
          </a:p>
          <a:p>
            <a:pPr>
              <a:lnSpc>
                <a:spcPct val="80000"/>
              </a:lnSpc>
              <a:buFontTx/>
              <a:buNone/>
            </a:pPr>
            <a:r>
              <a:rPr lang="nl-NL" sz="1400"/>
              <a:t>	a) Anna, een weduwe van plm. 84 jaar: "... zij diende God </a:t>
            </a:r>
            <a:r>
              <a:rPr lang="nl-NL" sz="1400" u="sng"/>
              <a:t>onafgebroken in de tempel, met vasten en bidden, nacht en dag."</a:t>
            </a:r>
            <a:r>
              <a:rPr lang="nl-NL" sz="1400"/>
              <a:t>	Luc.2:37</a:t>
            </a:r>
          </a:p>
          <a:p>
            <a:pPr>
              <a:lnSpc>
                <a:spcPct val="80000"/>
              </a:lnSpc>
              <a:buFontTx/>
              <a:buNone/>
            </a:pPr>
            <a:r>
              <a:rPr lang="nl-NL" sz="1400"/>
              <a:t>	 b) "Hij [Jezus] sprak een gelijkenis tot hen met het oog daarop dat zij </a:t>
            </a:r>
            <a:r>
              <a:rPr lang="nl-NL" sz="1400" u="sng"/>
              <a:t>altijd moesten bidden</a:t>
            </a:r>
            <a:r>
              <a:rPr lang="nl-NL" sz="1400"/>
              <a:t> en </a:t>
            </a:r>
            <a:r>
              <a:rPr lang="nl-NL" sz="1400" u="sng"/>
              <a:t>niet verslappen."</a:t>
            </a:r>
            <a:r>
              <a:rPr lang="nl-NL" sz="1400"/>
              <a:t>	Luc.18:1 </a:t>
            </a:r>
          </a:p>
          <a:p>
            <a:pPr>
              <a:lnSpc>
                <a:spcPct val="80000"/>
              </a:lnSpc>
              <a:buFontTx/>
              <a:buNone/>
            </a:pPr>
            <a:r>
              <a:rPr lang="nl-NL" sz="1400"/>
              <a:t>	c) Cornelius </a:t>
            </a:r>
            <a:r>
              <a:rPr lang="nl-NL" sz="1400" u="sng"/>
              <a:t>bad geregeld</a:t>
            </a:r>
            <a:r>
              <a:rPr lang="nl-NL" sz="1400"/>
              <a:t> tot God en </a:t>
            </a:r>
            <a:r>
              <a:rPr lang="nl-NL" sz="1400" u="sng"/>
              <a:t>wederom</a:t>
            </a:r>
            <a:r>
              <a:rPr lang="nl-NL" sz="1400"/>
              <a:t> op het negende uur thuis in gebed.	Hand10:2,30 </a:t>
            </a:r>
          </a:p>
          <a:p>
            <a:pPr>
              <a:lnSpc>
                <a:spcPct val="80000"/>
              </a:lnSpc>
              <a:buFontTx/>
              <a:buNone/>
            </a:pPr>
            <a:r>
              <a:rPr lang="nl-NL" sz="1400"/>
              <a:t>	d) "Daarom kan Hij [ Christus] ook volkomen behouden wie door Hem tot God gaan, daar Hij </a:t>
            </a:r>
            <a:r>
              <a:rPr lang="nl-NL" sz="1400" u="sng"/>
              <a:t>altijd leeft om voor hen te pleiten.</a:t>
            </a:r>
            <a:r>
              <a:rPr lang="nl-NL" sz="1400"/>
              <a:t> [ = biddend]	Hebr.7:25 \</a:t>
            </a:r>
          </a:p>
          <a:p>
            <a:pPr>
              <a:lnSpc>
                <a:spcPct val="80000"/>
              </a:lnSpc>
              <a:buFontTx/>
              <a:buNone/>
            </a:pPr>
            <a:r>
              <a:rPr lang="nl-NL" sz="1400"/>
              <a:t>	e) Zie ook: 11 Kor.12:8-10; Col.1:19; 1 Thess.3:10; 5:16-18; IIThesl:11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a:effectLst/>
        </p:spPr>
        <p:txBody>
          <a:bodyPr wrap="none" anchor="ctr"/>
          <a:lstStyle/>
          <a:p>
            <a:endParaRPr lang="nl-NL"/>
          </a:p>
        </p:txBody>
      </p:sp>
      <p:sp>
        <p:nvSpPr>
          <p:cNvPr id="43010" name="Rectangle 2"/>
          <p:cNvSpPr>
            <a:spLocks noGrp="1" noChangeArrowheads="1"/>
          </p:cNvSpPr>
          <p:nvPr>
            <p:ph type="title"/>
          </p:nvPr>
        </p:nvSpPr>
        <p:spPr/>
        <p:txBody>
          <a:bodyPr/>
          <a:lstStyle/>
          <a:p>
            <a:r>
              <a:rPr lang="nl-NL" sz="3200" b="1"/>
              <a:t>BIDDEN IN HET NIEUWE TESTAMENT</a:t>
            </a:r>
          </a:p>
        </p:txBody>
      </p:sp>
      <p:sp>
        <p:nvSpPr>
          <p:cNvPr id="43011" name="Rectangle 3"/>
          <p:cNvSpPr>
            <a:spLocks noGrp="1" noChangeArrowheads="1"/>
          </p:cNvSpPr>
          <p:nvPr>
            <p:ph type="body" idx="1"/>
          </p:nvPr>
        </p:nvSpPr>
        <p:spPr/>
        <p:txBody>
          <a:bodyPr/>
          <a:lstStyle/>
          <a:p>
            <a:pPr>
              <a:lnSpc>
                <a:spcPct val="80000"/>
              </a:lnSpc>
              <a:buFontTx/>
              <a:buNone/>
            </a:pPr>
            <a:r>
              <a:rPr lang="nl-NL" sz="1600" b="1"/>
              <a:t>4) BIDDEN : </a:t>
            </a:r>
            <a:r>
              <a:rPr lang="nl-NL" sz="1600" b="1" u="sng"/>
              <a:t>smeken tot God, wenen</a:t>
            </a:r>
            <a:endParaRPr lang="nl-NL" sz="1600" b="1"/>
          </a:p>
          <a:p>
            <a:pPr>
              <a:lnSpc>
                <a:spcPct val="80000"/>
              </a:lnSpc>
              <a:buFontTx/>
              <a:buNone/>
            </a:pPr>
            <a:r>
              <a:rPr lang="nl-NL" sz="1600"/>
              <a:t>	a) "... en zij [de mensen uit Gennesareth] </a:t>
            </a:r>
            <a:r>
              <a:rPr lang="nl-NL" sz="1600" u="sng"/>
              <a:t>smeekten Hem</a:t>
            </a:r>
            <a:r>
              <a:rPr lang="nl-NL" sz="1600"/>
              <a:t> dat zij alleen maar de kwast van Zijn kleed mochten aanraken. En allen die Hem aanraakten werden behouden.“ Mat 14:36</a:t>
            </a:r>
          </a:p>
          <a:p>
            <a:pPr>
              <a:lnSpc>
                <a:spcPct val="80000"/>
              </a:lnSpc>
              <a:buFontTx/>
              <a:buNone/>
            </a:pPr>
            <a:r>
              <a:rPr lang="nl-NL" sz="1600"/>
              <a:t>	b) "En een melaatse kwam tot Hem, die voor Hem op de knieën viel, en </a:t>
            </a:r>
            <a:r>
              <a:rPr lang="nl-NL" sz="1600" u="sng"/>
              <a:t>smekend tot Hem zei:</a:t>
            </a:r>
            <a:r>
              <a:rPr lang="nl-NL" sz="1600"/>
              <a:t> 'Indien Gij wilt, kunt Gij mij reinigen'."	Marc.1:40</a:t>
            </a:r>
          </a:p>
          <a:p>
            <a:pPr>
              <a:lnSpc>
                <a:spcPct val="80000"/>
              </a:lnSpc>
              <a:buFontTx/>
              <a:buNone/>
            </a:pPr>
            <a:r>
              <a:rPr lang="nl-NL" sz="1600"/>
              <a:t>	c) "Er kwam een van de oversten van de synagoge, Jairus genaamd, en toen deze Hem zag, </a:t>
            </a:r>
            <a:r>
              <a:rPr lang="nl-NL" sz="1600" u="sng"/>
              <a:t>wierp hij zich neder</a:t>
            </a:r>
            <a:r>
              <a:rPr lang="nl-NL" sz="1600"/>
              <a:t> voor Zijn voeten en hij </a:t>
            </a:r>
            <a:r>
              <a:rPr lang="nl-NL" sz="1600" u="sng"/>
              <a:t>smeekte Hem</a:t>
            </a:r>
            <a:r>
              <a:rPr lang="nl-NL" sz="1600"/>
              <a:t> dringend, zeggende: 'Mijn dochtertje ligt op haar uiterste; kom en leg haar de handen op, dan zal zij behouden worden en in leven blijven'. "	Marc.5:22,23</a:t>
            </a:r>
          </a:p>
          <a:p>
            <a:pPr>
              <a:lnSpc>
                <a:spcPct val="80000"/>
              </a:lnSpc>
              <a:buFontTx/>
              <a:buNone/>
            </a:pPr>
            <a:r>
              <a:rPr lang="nl-NL" sz="1600"/>
              <a:t>	d) "En bidt daarbij met aanhoudend bidden </a:t>
            </a:r>
            <a:r>
              <a:rPr lang="nl-NL" sz="1600" u="sng"/>
              <a:t>en smeken</a:t>
            </a:r>
            <a:r>
              <a:rPr lang="nl-NL" sz="1600"/>
              <a:t> </a:t>
            </a:r>
            <a:r>
              <a:rPr lang="nl-NL" sz="1600" u="sng"/>
              <a:t>bij elke gelegenheid </a:t>
            </a:r>
            <a:r>
              <a:rPr lang="nl-NL" sz="1600"/>
              <a:t>in de Geest.“ EL 6:18 	[Zie ook Luc. 5:12, e.a.]</a:t>
            </a:r>
          </a:p>
          <a:p>
            <a:pPr>
              <a:lnSpc>
                <a:spcPct val="80000"/>
              </a:lnSpc>
              <a:buFontTx/>
              <a:buNone/>
            </a:pPr>
            <a:endParaRPr lang="nl-NL" sz="1600"/>
          </a:p>
          <a:p>
            <a:pPr>
              <a:lnSpc>
                <a:spcPct val="80000"/>
              </a:lnSpc>
              <a:buFontTx/>
              <a:buNone/>
            </a:pPr>
            <a:r>
              <a:rPr lang="nl-NL" sz="1600" b="1"/>
              <a:t>5) BIDDEN : </a:t>
            </a:r>
            <a:r>
              <a:rPr lang="nl-NL" sz="1600" b="1" u="sng"/>
              <a:t>belijdenis, bekering en vergeving.</a:t>
            </a:r>
            <a:endParaRPr lang="nl-NL" sz="1600" b="1"/>
          </a:p>
          <a:p>
            <a:pPr>
              <a:lnSpc>
                <a:spcPct val="80000"/>
              </a:lnSpc>
              <a:buFontTx/>
              <a:buNone/>
            </a:pPr>
            <a:r>
              <a:rPr lang="nl-NL" sz="1600"/>
              <a:t>	a) "... en vergeeft ons onze schulden gelijk ook wij </a:t>
            </a:r>
            <a:r>
              <a:rPr lang="nl-NL" sz="1600" u="sng"/>
              <a:t>vergeven</a:t>
            </a:r>
            <a:r>
              <a:rPr lang="nl-NL" sz="1600"/>
              <a:t> [hebben] onze schuldenaren."	Mat. 6:12 </a:t>
            </a:r>
          </a:p>
          <a:p>
            <a:pPr>
              <a:lnSpc>
                <a:spcPct val="80000"/>
              </a:lnSpc>
              <a:buFontTx/>
              <a:buNone/>
            </a:pPr>
            <a:r>
              <a:rPr lang="nl-NL" sz="1600"/>
              <a:t>	b) "En wanneer gij staat te </a:t>
            </a:r>
            <a:r>
              <a:rPr lang="nl-NL" sz="1600" u="sng"/>
              <a:t>bidden,vergeeft wat gij tegen iemand mocht hebben </a:t>
            </a:r>
            <a:r>
              <a:rPr lang="nl-NL" sz="1600"/>
              <a:t>opdat uw Vader in de hemelen uw overtredingen </a:t>
            </a:r>
            <a:r>
              <a:rPr lang="nl-NL" sz="1600" u="sng"/>
              <a:t>vergeve."</a:t>
            </a:r>
            <a:r>
              <a:rPr lang="nl-NL" sz="1600"/>
              <a:t>	Marc. 11:25</a:t>
            </a:r>
          </a:p>
          <a:p>
            <a:pPr>
              <a:lnSpc>
                <a:spcPct val="80000"/>
              </a:lnSpc>
              <a:buFontTx/>
              <a:buNone/>
            </a:pPr>
            <a:r>
              <a:rPr lang="nl-NL" sz="1600"/>
              <a:t>	c) "Vader, </a:t>
            </a:r>
            <a:r>
              <a:rPr lang="nl-NL" sz="1600" u="sng"/>
              <a:t>vergeef het hun,</a:t>
            </a:r>
            <a:r>
              <a:rPr lang="nl-NL" sz="1600"/>
              <a:t> want zij weten niet wat zij doen."	Luc.23:34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jesus_ministry"/>
          <p:cNvPicPr preferRelativeResize="0">
            <a:picLocks noChangeArrowheads="1"/>
          </p:cNvPicPr>
          <p:nvPr>
            <p:ph sz="half" idx="2"/>
          </p:nvPr>
        </p:nvPicPr>
        <p:blipFill>
          <a:blip r:embed="rId2" cstate="print">
            <a:lum bright="70000" contrast="-70000"/>
          </a:blip>
          <a:srcRect/>
          <a:stretch>
            <a:fillRect/>
          </a:stretch>
        </p:blipFill>
        <p:spPr>
          <a:xfrm>
            <a:off x="0" y="0"/>
            <a:ext cx="9144000" cy="6858000"/>
          </a:xfrm>
          <a:noFill/>
          <a:ln/>
        </p:spPr>
      </p:pic>
      <p:sp>
        <p:nvSpPr>
          <p:cNvPr id="44034" name="Rectangle 2"/>
          <p:cNvSpPr>
            <a:spLocks noGrp="1" noChangeArrowheads="1"/>
          </p:cNvSpPr>
          <p:nvPr>
            <p:ph type="title"/>
          </p:nvPr>
        </p:nvSpPr>
        <p:spPr/>
        <p:txBody>
          <a:bodyPr/>
          <a:lstStyle/>
          <a:p>
            <a:r>
              <a:rPr lang="nl-NL" sz="3200" b="1"/>
              <a:t>BIDDEN IN HET NIEUWE TESTAMENT</a:t>
            </a:r>
          </a:p>
        </p:txBody>
      </p:sp>
      <p:sp>
        <p:nvSpPr>
          <p:cNvPr id="44035" name="Rectangle 3"/>
          <p:cNvSpPr>
            <a:spLocks noGrp="1" noChangeArrowheads="1"/>
          </p:cNvSpPr>
          <p:nvPr>
            <p:ph type="body" sz="half" idx="1"/>
          </p:nvPr>
        </p:nvSpPr>
        <p:spPr>
          <a:xfrm>
            <a:off x="457200" y="1600200"/>
            <a:ext cx="8002588" cy="4781550"/>
          </a:xfrm>
        </p:spPr>
        <p:txBody>
          <a:bodyPr/>
          <a:lstStyle/>
          <a:p>
            <a:pPr>
              <a:lnSpc>
                <a:spcPct val="80000"/>
              </a:lnSpc>
              <a:buFontTx/>
              <a:buNone/>
            </a:pPr>
            <a:r>
              <a:rPr lang="nl-NL" sz="1600" b="1"/>
              <a:t>6) BIDDEN : </a:t>
            </a:r>
            <a:r>
              <a:rPr lang="nl-NL" sz="1600" b="1" u="sng"/>
              <a:t>toewijden.</a:t>
            </a:r>
            <a:endParaRPr lang="nl-NL" sz="1600" b="1"/>
          </a:p>
          <a:p>
            <a:pPr>
              <a:lnSpc>
                <a:spcPct val="80000"/>
              </a:lnSpc>
              <a:buFontTx/>
              <a:buNone/>
            </a:pPr>
            <a:r>
              <a:rPr lang="nl-NL" sz="1600"/>
              <a:t>	a) "Hij ging een weinig verder en wierp Zich met het aangezicht ter aarde en bad, zeggende: 'Mijn Vader, indien het mogelijk is, laat deze beker aan Mij voorbijgaan; </a:t>
            </a:r>
            <a:r>
              <a:rPr lang="nl-NL" sz="1600" u="sng"/>
              <a:t>doch niet gelijk Ik wil, maar gelijk Gij wilt.'</a:t>
            </a:r>
            <a:r>
              <a:rPr lang="nl-NL" sz="1600"/>
              <a:t> "	Mat.26:39,42</a:t>
            </a:r>
          </a:p>
          <a:p>
            <a:pPr>
              <a:lnSpc>
                <a:spcPct val="80000"/>
              </a:lnSpc>
              <a:buFontTx/>
              <a:buNone/>
            </a:pPr>
            <a:r>
              <a:rPr lang="nl-NL" sz="1600"/>
              <a:t>	 b) "En Hij heeft tot mij gezegd: 'Mijn genade is u genoeg, want de kracht openbaart zich eerst ten volle in zwakheid.' </a:t>
            </a:r>
            <a:r>
              <a:rPr lang="nl-NL" sz="1600" u="sng"/>
              <a:t>Zeer gaarne zal ik dus in zwakheden nog meer roemen,</a:t>
            </a:r>
            <a:r>
              <a:rPr lang="nl-NL" sz="1600"/>
              <a:t> opdat de </a:t>
            </a:r>
            <a:r>
              <a:rPr lang="nl-NL" sz="1600" u="sng"/>
              <a:t>kracht van Christus</a:t>
            </a:r>
            <a:r>
              <a:rPr lang="nl-NL" sz="1600"/>
              <a:t> over mij kome. Daarom heb ik een welbehagen in zwakheden, smaadheden, noden, vervolgingen, benauwenissen ter wille van Christus, want als ik </a:t>
            </a:r>
            <a:r>
              <a:rPr lang="nl-NL" sz="1600" u="sng"/>
              <a:t>zwak ben</a:t>
            </a:r>
            <a:r>
              <a:rPr lang="nl-NL" sz="1600"/>
              <a:t> dan ben ik </a:t>
            </a:r>
            <a:r>
              <a:rPr lang="nl-NL" sz="1600" u="sng"/>
              <a:t>machtig'. </a:t>
            </a:r>
            <a:r>
              <a:rPr lang="nl-NL" sz="1600"/>
              <a:t>"IIKor12:9v </a:t>
            </a:r>
          </a:p>
          <a:p>
            <a:pPr>
              <a:lnSpc>
                <a:spcPct val="80000"/>
              </a:lnSpc>
              <a:buFontTx/>
              <a:buNone/>
            </a:pPr>
            <a:r>
              <a:rPr lang="nl-NL" sz="1600"/>
              <a:t>	c) Zie ook Col. 1:9; 1 Thess.3:10; 5:16-18; 11 Thess 1:11 e.a.</a:t>
            </a:r>
          </a:p>
          <a:p>
            <a:pPr>
              <a:lnSpc>
                <a:spcPct val="80000"/>
              </a:lnSpc>
              <a:buFontTx/>
              <a:buNone/>
            </a:pPr>
            <a:endParaRPr lang="nl-NL" sz="1600"/>
          </a:p>
          <a:p>
            <a:pPr>
              <a:lnSpc>
                <a:spcPct val="80000"/>
              </a:lnSpc>
              <a:buFontTx/>
              <a:buNone/>
            </a:pPr>
            <a:r>
              <a:rPr lang="nl-NL" sz="1600" b="1"/>
              <a:t>7) BIDDEN : </a:t>
            </a:r>
            <a:r>
              <a:rPr lang="nl-NL" sz="1600" b="1" u="sng"/>
              <a:t>danken</a:t>
            </a:r>
            <a:endParaRPr lang="nl-NL" sz="1600" b="1"/>
          </a:p>
          <a:p>
            <a:pPr>
              <a:lnSpc>
                <a:spcPct val="80000"/>
              </a:lnSpc>
              <a:buFontTx/>
              <a:buNone/>
            </a:pPr>
            <a:r>
              <a:rPr lang="nl-NL" sz="1600"/>
              <a:t>	a) "Weest in geen ding bezorgd, maar laten bij alles uw wensen door gebed en smeking </a:t>
            </a:r>
            <a:r>
              <a:rPr lang="nl-NL" sz="1600" u="sng"/>
              <a:t>met dankzegging bekend</a:t>
            </a:r>
            <a:r>
              <a:rPr lang="nl-NL" sz="1600"/>
              <a:t> worden bij God."	Fil. 4:6</a:t>
            </a:r>
          </a:p>
          <a:p>
            <a:pPr>
              <a:lnSpc>
                <a:spcPct val="80000"/>
              </a:lnSpc>
              <a:buFontTx/>
              <a:buNone/>
            </a:pPr>
            <a:r>
              <a:rPr lang="nl-NL" sz="1600"/>
              <a:t>	b) "Wij </a:t>
            </a:r>
            <a:r>
              <a:rPr lang="nl-NL" sz="1600" u="sng"/>
              <a:t>danken God,</a:t>
            </a:r>
            <a:r>
              <a:rPr lang="nl-NL" sz="1600"/>
              <a:t> de Vader van onze Here Jezus [Christus] te allen tijde bij ons bidden voor u."	Col.1:3</a:t>
            </a:r>
          </a:p>
          <a:p>
            <a:pPr>
              <a:lnSpc>
                <a:spcPct val="80000"/>
              </a:lnSpc>
              <a:buFontTx/>
              <a:buNone/>
            </a:pPr>
            <a:r>
              <a:rPr lang="nl-NL" sz="1600"/>
              <a:t>	c) Jezus </a:t>
            </a:r>
            <a:r>
              <a:rPr lang="nl-NL" sz="1600" u="sng"/>
              <a:t>dankte</a:t>
            </a:r>
            <a:r>
              <a:rPr lang="nl-NL" sz="1600"/>
              <a:t> zijn hemelse Vader vele malen. Zie o.a. Luc.10:25;Johl1:41</a:t>
            </a:r>
          </a:p>
          <a:p>
            <a:pPr>
              <a:lnSpc>
                <a:spcPct val="80000"/>
              </a:lnSpc>
              <a:buFontTx/>
              <a:buNone/>
            </a:pPr>
            <a:r>
              <a:rPr lang="nl-NL" sz="1600"/>
              <a:t>	"Te dien tijde hief Jezus aan en zei: 'Ik </a:t>
            </a:r>
            <a:r>
              <a:rPr lang="nl-NL" sz="1600" u="sng"/>
              <a:t>dank U,</a:t>
            </a:r>
            <a:r>
              <a:rPr lang="nl-NL" sz="1600"/>
              <a:t> Vader, Heer des hemels en der aarde...' "	Mat.11:25</a:t>
            </a:r>
            <a:r>
              <a:rPr lang="nl-NL" sz="1400"/>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jesus_ministry"/>
          <p:cNvPicPr preferRelativeResize="0">
            <a:picLocks noChangeArrowheads="1"/>
          </p:cNvPicPr>
          <p:nvPr>
            <p:ph sz="half" idx="2"/>
          </p:nvPr>
        </p:nvPicPr>
        <p:blipFill>
          <a:blip r:embed="rId2" cstate="print">
            <a:lum bright="70000" contrast="-70000"/>
          </a:blip>
          <a:srcRect/>
          <a:stretch>
            <a:fillRect/>
          </a:stretch>
        </p:blipFill>
        <p:spPr>
          <a:xfrm>
            <a:off x="0" y="0"/>
            <a:ext cx="9144000" cy="6858000"/>
          </a:xfrm>
          <a:noFill/>
          <a:ln/>
        </p:spPr>
      </p:pic>
      <p:sp>
        <p:nvSpPr>
          <p:cNvPr id="45058" name="Rectangle 2"/>
          <p:cNvSpPr>
            <a:spLocks noGrp="1" noChangeArrowheads="1"/>
          </p:cNvSpPr>
          <p:nvPr>
            <p:ph type="title"/>
          </p:nvPr>
        </p:nvSpPr>
        <p:spPr/>
        <p:txBody>
          <a:bodyPr/>
          <a:lstStyle/>
          <a:p>
            <a:r>
              <a:rPr lang="nl-NL" sz="3200" b="1"/>
              <a:t>BIDDEN IN HET NIEUWE TESTAMENT</a:t>
            </a:r>
          </a:p>
        </p:txBody>
      </p:sp>
      <p:sp>
        <p:nvSpPr>
          <p:cNvPr id="45059" name="Rectangle 3"/>
          <p:cNvSpPr>
            <a:spLocks noGrp="1" noChangeArrowheads="1"/>
          </p:cNvSpPr>
          <p:nvPr>
            <p:ph type="body" sz="half" idx="1"/>
          </p:nvPr>
        </p:nvSpPr>
        <p:spPr>
          <a:xfrm>
            <a:off x="457200" y="1600200"/>
            <a:ext cx="8075613" cy="5068888"/>
          </a:xfrm>
        </p:spPr>
        <p:txBody>
          <a:bodyPr/>
          <a:lstStyle/>
          <a:p>
            <a:pPr>
              <a:lnSpc>
                <a:spcPct val="80000"/>
              </a:lnSpc>
              <a:buFontTx/>
              <a:buNone/>
            </a:pPr>
            <a:r>
              <a:rPr lang="nl-NL" sz="1600" b="1"/>
              <a:t>8) BIDDEN : </a:t>
            </a:r>
            <a:r>
              <a:rPr lang="nl-NL" sz="1600" b="1" u="sng"/>
              <a:t>in de naam van Jezus.</a:t>
            </a:r>
            <a:endParaRPr lang="nl-NL" sz="1600" b="1"/>
          </a:p>
          <a:p>
            <a:pPr>
              <a:lnSpc>
                <a:spcPct val="80000"/>
              </a:lnSpc>
              <a:buFontTx/>
              <a:buNone/>
            </a:pPr>
            <a:r>
              <a:rPr lang="nl-NL" sz="1600"/>
              <a:t>	a) "En te dien dage zult gij niets vragen. Voorwaar, voorwaar, Ik zeg u, als gij de Vader om iets bidt, zal Hij het u geven in Mijn naam. Tot nog toe hebt gij </a:t>
            </a:r>
            <a:r>
              <a:rPr lang="nl-NL" sz="1600" u="sng"/>
              <a:t>niet</a:t>
            </a:r>
            <a:r>
              <a:rPr lang="nl-NL" sz="1600"/>
              <a:t> om iets </a:t>
            </a:r>
            <a:r>
              <a:rPr lang="nl-NL" sz="1600" u="sng"/>
              <a:t>gebeden in Mijn naam;</a:t>
            </a:r>
            <a:r>
              <a:rPr lang="nl-NL" sz="1600"/>
              <a:t> bidt en gij zult ontvangen opdat uw blijdschap vervuld zij."	Joh. 16:23-24</a:t>
            </a:r>
          </a:p>
          <a:p>
            <a:pPr>
              <a:lnSpc>
                <a:spcPct val="80000"/>
              </a:lnSpc>
              <a:buFontTx/>
              <a:buNone/>
            </a:pPr>
            <a:r>
              <a:rPr lang="nl-NL" sz="1600"/>
              <a:t>	b) "Te dien dage zult gij </a:t>
            </a:r>
            <a:r>
              <a:rPr lang="nl-NL" sz="1600" u="sng"/>
              <a:t>in Mijn naam bidden...."</a:t>
            </a:r>
            <a:r>
              <a:rPr lang="nl-NL" sz="1600"/>
              <a:t>	Joh. 16:26 </a:t>
            </a:r>
          </a:p>
          <a:p>
            <a:pPr>
              <a:lnSpc>
                <a:spcPct val="80000"/>
              </a:lnSpc>
              <a:buFontTx/>
              <a:buNone/>
            </a:pPr>
            <a:r>
              <a:rPr lang="nl-NL" sz="1600"/>
              <a:t>	c) </a:t>
            </a:r>
            <a:r>
              <a:rPr lang="nl-NL" sz="1600" u="sng"/>
              <a:t>"In de naam van Christus vragen wij</a:t>
            </a:r>
            <a:r>
              <a:rPr lang="nl-NL" sz="1600"/>
              <a:t> u: 'laat u met God verzoenen', " IIKor5:20</a:t>
            </a:r>
          </a:p>
          <a:p>
            <a:pPr>
              <a:lnSpc>
                <a:spcPct val="80000"/>
              </a:lnSpc>
              <a:buFontTx/>
              <a:buNone/>
            </a:pPr>
            <a:endParaRPr lang="nl-NL" sz="1600"/>
          </a:p>
          <a:p>
            <a:pPr>
              <a:lnSpc>
                <a:spcPct val="80000"/>
              </a:lnSpc>
              <a:buFontTx/>
              <a:buNone/>
            </a:pPr>
            <a:r>
              <a:rPr lang="nl-NL" sz="1600" b="1"/>
              <a:t>9) BIDDEN : </a:t>
            </a:r>
            <a:r>
              <a:rPr lang="nl-NL" sz="1600" b="1" u="sng"/>
              <a:t>naar Zijn wil</a:t>
            </a:r>
            <a:endParaRPr lang="nl-NL" sz="1600" b="1"/>
          </a:p>
          <a:p>
            <a:pPr>
              <a:lnSpc>
                <a:spcPct val="80000"/>
              </a:lnSpc>
              <a:buFontTx/>
              <a:buNone/>
            </a:pPr>
            <a:r>
              <a:rPr lang="nl-NL" sz="1600"/>
              <a:t>	a) "Uw koninkrijk kome; </a:t>
            </a:r>
            <a:r>
              <a:rPr lang="nl-NL" sz="1600" u="sng"/>
              <a:t>Uw wil geschiede,</a:t>
            </a:r>
            <a:r>
              <a:rPr lang="nl-NL" sz="1600"/>
              <a:t> gelijk in de hemel, zo ook op de aarde.“ Mat.6:10 </a:t>
            </a:r>
          </a:p>
          <a:p>
            <a:pPr>
              <a:lnSpc>
                <a:spcPct val="80000"/>
              </a:lnSpc>
              <a:buFontTx/>
              <a:buNone/>
            </a:pPr>
            <a:r>
              <a:rPr lang="nl-NL" sz="1600"/>
              <a:t>	b) "Vader, </a:t>
            </a:r>
            <a:r>
              <a:rPr lang="nl-NL" sz="1600" u="sng"/>
              <a:t>indien Gij wilt,</a:t>
            </a:r>
            <a:r>
              <a:rPr lang="nl-NL" sz="1600"/>
              <a:t> neem deze beker van Mij weg; doch niet Mijn wil maar </a:t>
            </a:r>
            <a:r>
              <a:rPr lang="nl-NL" sz="1600" u="sng"/>
              <a:t>de Uwe</a:t>
            </a:r>
            <a:r>
              <a:rPr lang="nl-NL" sz="1600"/>
              <a:t> geschiede! " Luc.22:42 </a:t>
            </a:r>
          </a:p>
          <a:p>
            <a:pPr>
              <a:lnSpc>
                <a:spcPct val="80000"/>
              </a:lnSpc>
              <a:buFontTx/>
              <a:buNone/>
            </a:pPr>
            <a:r>
              <a:rPr lang="nl-NL" sz="1600"/>
              <a:t>	c) "... </a:t>
            </a:r>
            <a:r>
              <a:rPr lang="nl-NL" sz="1600" u="sng"/>
              <a:t>naar de wil van God</a:t>
            </a:r>
            <a:r>
              <a:rPr lang="nl-NL" sz="1600"/>
              <a:t> pleit de heilige Geest voor de heiligen." Rom8:27 </a:t>
            </a:r>
          </a:p>
          <a:p>
            <a:pPr>
              <a:lnSpc>
                <a:spcPct val="80000"/>
              </a:lnSpc>
              <a:buFontTx/>
              <a:buNone/>
            </a:pPr>
            <a:r>
              <a:rPr lang="nl-NL" sz="1600"/>
              <a:t>	d) "Want Ik ben van de hemel neergedaald </a:t>
            </a:r>
            <a:r>
              <a:rPr lang="nl-NL" sz="1600" u="sng"/>
              <a:t>niet</a:t>
            </a:r>
            <a:r>
              <a:rPr lang="nl-NL" sz="1600"/>
              <a:t> om Mijn wil te doen, maar </a:t>
            </a:r>
            <a:r>
              <a:rPr lang="nl-NL" sz="1600" u="sng"/>
              <a:t>de wil van Hem die Mij gezonden heeft."</a:t>
            </a:r>
            <a:r>
              <a:rPr lang="nl-NL" sz="1600"/>
              <a:t>	Joh.6:38 </a:t>
            </a:r>
          </a:p>
          <a:p>
            <a:pPr>
              <a:lnSpc>
                <a:spcPct val="80000"/>
              </a:lnSpc>
              <a:buFontTx/>
              <a:buNone/>
            </a:pPr>
            <a:r>
              <a:rPr lang="nl-NL" sz="1600"/>
              <a:t>	e) "Dit is de vrijmoedigheid die wij tegenover Hem hebben, dat Hij, indien wij </a:t>
            </a:r>
            <a:r>
              <a:rPr lang="nl-NL" sz="1600" u="sng"/>
              <a:t>iets bidden naar Zijn wil,</a:t>
            </a:r>
            <a:r>
              <a:rPr lang="nl-NL" sz="1600"/>
              <a:t> ons verhoort. En indien wij weten dat Hij ons verhoort, wat wij ook bidden, weten wij dat wij de beden </a:t>
            </a:r>
            <a:r>
              <a:rPr lang="nl-NL" sz="1600" u="sng"/>
              <a:t>verkregen hebben</a:t>
            </a:r>
            <a:r>
              <a:rPr lang="nl-NL" sz="1600"/>
              <a:t> die wij van Hem gebeden hebben."	1Joh.5:14,15</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Picture 7" descr="uitstortingheiligegeest"/>
          <p:cNvPicPr>
            <a:picLocks noChangeAspect="1" noChangeArrowheads="1"/>
          </p:cNvPicPr>
          <p:nvPr>
            <p:ph sz="half" idx="2"/>
          </p:nvPr>
        </p:nvPicPr>
        <p:blipFill>
          <a:blip r:embed="rId2" cstate="print"/>
          <a:srcRect/>
          <a:stretch>
            <a:fillRect/>
          </a:stretch>
        </p:blipFill>
        <p:spPr>
          <a:xfrm>
            <a:off x="4935538" y="1600200"/>
            <a:ext cx="3463925" cy="4525963"/>
          </a:xfrm>
          <a:noFill/>
          <a:ln/>
        </p:spPr>
      </p:pic>
      <p:sp>
        <p:nvSpPr>
          <p:cNvPr id="46082" name="Rectangle 2"/>
          <p:cNvSpPr>
            <a:spLocks noGrp="1" noChangeArrowheads="1"/>
          </p:cNvSpPr>
          <p:nvPr>
            <p:ph type="title"/>
          </p:nvPr>
        </p:nvSpPr>
        <p:spPr/>
        <p:txBody>
          <a:bodyPr/>
          <a:lstStyle/>
          <a:p>
            <a:r>
              <a:rPr lang="nl-NL" sz="3200">
                <a:latin typeface="Times New Roman" pitchFamily="18" charset="0"/>
              </a:rPr>
              <a:t>III-D</a:t>
            </a:r>
            <a:r>
              <a:rPr lang="nl-NL" sz="3200"/>
              <a:t> </a:t>
            </a:r>
            <a:r>
              <a:rPr lang="nl-NL" sz="3200" b="1"/>
              <a:t>GEBED in het NIEUWE TESTAMENT</a:t>
            </a:r>
            <a:r>
              <a:rPr lang="nl-NL" sz="4000"/>
              <a:t> </a:t>
            </a:r>
          </a:p>
        </p:txBody>
      </p:sp>
      <p:sp>
        <p:nvSpPr>
          <p:cNvPr id="46083" name="Rectangle 3"/>
          <p:cNvSpPr>
            <a:spLocks noGrp="1" noChangeArrowheads="1"/>
          </p:cNvSpPr>
          <p:nvPr>
            <p:ph type="body" sz="half" idx="1"/>
          </p:nvPr>
        </p:nvSpPr>
        <p:spPr>
          <a:xfrm>
            <a:off x="539750" y="1196975"/>
            <a:ext cx="4038600" cy="4525963"/>
          </a:xfrm>
        </p:spPr>
        <p:txBody>
          <a:bodyPr/>
          <a:lstStyle/>
          <a:p>
            <a:pPr>
              <a:lnSpc>
                <a:spcPct val="80000"/>
              </a:lnSpc>
              <a:buFontTx/>
              <a:buNone/>
            </a:pPr>
            <a:endParaRPr lang="nl-NL" sz="800"/>
          </a:p>
          <a:p>
            <a:pPr>
              <a:lnSpc>
                <a:spcPct val="80000"/>
              </a:lnSpc>
              <a:buFontTx/>
              <a:buNone/>
            </a:pPr>
            <a:r>
              <a:rPr lang="nl-NL" sz="1400" b="1"/>
              <a:t>1) GEBED : </a:t>
            </a:r>
            <a:r>
              <a:rPr lang="nl-NL" sz="1400" b="1" u="sng"/>
              <a:t>gebeden voor anderen.</a:t>
            </a:r>
            <a:endParaRPr lang="nl-NL" sz="1400" b="1"/>
          </a:p>
          <a:p>
            <a:pPr>
              <a:lnSpc>
                <a:spcPct val="80000"/>
              </a:lnSpc>
              <a:buFontTx/>
              <a:buNone/>
            </a:pPr>
            <a:r>
              <a:rPr lang="nl-NL" sz="1400"/>
              <a:t>	a) "Volhardt in het gebed, weest daarbij waakzaam en dankt en </a:t>
            </a:r>
            <a:r>
              <a:rPr lang="nl-NL" sz="1400" u="sng"/>
              <a:t>bidt tevens voor</a:t>
            </a:r>
            <a:r>
              <a:rPr lang="nl-NL" sz="1400"/>
              <a:t> </a:t>
            </a:r>
            <a:r>
              <a:rPr lang="nl-NL" sz="1400" u="sng"/>
              <a:t>ons dat God</a:t>
            </a:r>
            <a:r>
              <a:rPr lang="nl-NL" sz="1400"/>
              <a:t> een deur voor ons opene om te spreken van het geheimenis van Christus."	Col. 4:2.</a:t>
            </a:r>
          </a:p>
          <a:p>
            <a:pPr>
              <a:lnSpc>
                <a:spcPct val="80000"/>
              </a:lnSpc>
              <a:buFontTx/>
              <a:buNone/>
            </a:pPr>
            <a:r>
              <a:rPr lang="nl-NL" sz="1400"/>
              <a:t>	b) "Wij danken God altijd om u allen, wanneer </a:t>
            </a:r>
            <a:r>
              <a:rPr lang="nl-NL" sz="1400" u="sng"/>
              <a:t>wij u gedenken bij onze gebeden,</a:t>
            </a:r>
            <a:r>
              <a:rPr lang="nl-NL" sz="1400"/>
              <a:t> onophoudelijk gedachtig aan het werk van uw geloof, de inspanningen van uw liefde 	1 Thes 1:2</a:t>
            </a:r>
          </a:p>
          <a:p>
            <a:pPr>
              <a:lnSpc>
                <a:spcPct val="80000"/>
              </a:lnSpc>
              <a:buFontTx/>
              <a:buNone/>
            </a:pPr>
            <a:r>
              <a:rPr lang="nl-NL" sz="1400"/>
              <a:t>	c) "Ik vermaan u dan allereerst smekingen, </a:t>
            </a:r>
            <a:r>
              <a:rPr lang="nl-NL" sz="1400" u="sng"/>
              <a:t>gebeden. voorbeden</a:t>
            </a:r>
            <a:r>
              <a:rPr lang="nl-NL" sz="1400"/>
              <a:t> en dankzegging en te doen voor alle mensen, voor koningen en alle hooggeplaatsten, opdat wij een stil en rustig leven mogen leiden in alle godsvrucht en waardigheid." ITim.2:1­</a:t>
            </a:r>
          </a:p>
          <a:p>
            <a:pPr>
              <a:lnSpc>
                <a:spcPct val="80000"/>
              </a:lnSpc>
              <a:buFontTx/>
              <a:buNone/>
            </a:pPr>
            <a:endParaRPr lang="nl-NL" sz="1400"/>
          </a:p>
          <a:p>
            <a:pPr>
              <a:lnSpc>
                <a:spcPct val="80000"/>
              </a:lnSpc>
              <a:buFontTx/>
              <a:buNone/>
            </a:pPr>
            <a:r>
              <a:rPr lang="nl-NL" sz="1400" b="1"/>
              <a:t>2) GEBED : </a:t>
            </a:r>
            <a:r>
              <a:rPr lang="nl-NL" sz="1400" b="1" u="sng"/>
              <a:t>houdingen die men aanneemt.</a:t>
            </a:r>
            <a:endParaRPr lang="nl-NL" sz="1400" b="1"/>
          </a:p>
          <a:p>
            <a:pPr>
              <a:lnSpc>
                <a:spcPct val="80000"/>
              </a:lnSpc>
              <a:buFontTx/>
              <a:buNone/>
            </a:pPr>
            <a:r>
              <a:rPr lang="nl-NL" sz="1400"/>
              <a:t>	a) "En Hij </a:t>
            </a:r>
            <a:r>
              <a:rPr lang="nl-NL" sz="1400" u="sng"/>
              <a:t>stond op van het gebed</a:t>
            </a:r>
            <a:r>
              <a:rPr lang="nl-NL" sz="1400"/>
              <a:t> en ging tot Zijn discipelen en vond hen slapend van droefheid ... Staat op [van het slapen] , bidt dat gij niet in verzoeking komt."	Luc. 22:45</a:t>
            </a:r>
          </a:p>
          <a:p>
            <a:pPr>
              <a:lnSpc>
                <a:spcPct val="80000"/>
              </a:lnSpc>
              <a:buFontTx/>
              <a:buNone/>
            </a:pPr>
            <a:r>
              <a:rPr lang="nl-NL" sz="1400"/>
              <a:t>	b) "Hij [Paulus] </a:t>
            </a:r>
            <a:r>
              <a:rPr lang="nl-NL" sz="1400" u="sng"/>
              <a:t>boog de knieën</a:t>
            </a:r>
            <a:r>
              <a:rPr lang="nl-NL" sz="1400"/>
              <a:t> en heeft met hen allen gebeden."	Hand.20:36</a:t>
            </a:r>
          </a:p>
          <a:p>
            <a:pPr>
              <a:lnSpc>
                <a:spcPct val="80000"/>
              </a:lnSpc>
              <a:buFontTx/>
              <a:buNone/>
            </a:pPr>
            <a:r>
              <a:rPr lang="nl-NL" sz="1400"/>
              <a:t>	c) Met </a:t>
            </a:r>
            <a:r>
              <a:rPr lang="nl-NL" sz="1400" u="sng"/>
              <a:t>opheffing van handen.</a:t>
            </a:r>
            <a:r>
              <a:rPr lang="nl-NL" sz="1400"/>
              <a:t>	2Tim2:8</a:t>
            </a:r>
          </a:p>
          <a:p>
            <a:pPr>
              <a:lnSpc>
                <a:spcPct val="80000"/>
              </a:lnSpc>
              <a:buFontTx/>
              <a:buNone/>
            </a:pPr>
            <a:r>
              <a:rPr lang="nl-NL" sz="1400"/>
              <a:t>	d) De vier levende wezens </a:t>
            </a:r>
            <a:r>
              <a:rPr lang="nl-NL" sz="1400" u="sng"/>
              <a:t>wierpen zich voor het Lam neder</a:t>
            </a:r>
            <a:r>
              <a:rPr lang="nl-NL" sz="1400"/>
              <a:t> ....	Openb.5:8</a:t>
            </a:r>
          </a:p>
          <a:p>
            <a:pPr>
              <a:lnSpc>
                <a:spcPct val="80000"/>
              </a:lnSpc>
              <a:buFontTx/>
              <a:buNone/>
            </a:pPr>
            <a:endParaRPr lang="nl-NL" sz="1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nl-NL"/>
              <a:t>Gebed: wat is het gebed?</a:t>
            </a:r>
          </a:p>
        </p:txBody>
      </p:sp>
      <p:sp>
        <p:nvSpPr>
          <p:cNvPr id="6147" name="Rectangle 3"/>
          <p:cNvSpPr>
            <a:spLocks noGrp="1" noChangeArrowheads="1"/>
          </p:cNvSpPr>
          <p:nvPr>
            <p:ph type="body" sz="half" idx="1"/>
          </p:nvPr>
        </p:nvSpPr>
        <p:spPr>
          <a:xfrm>
            <a:off x="539750" y="1341438"/>
            <a:ext cx="4038600" cy="4525962"/>
          </a:xfrm>
        </p:spPr>
        <p:txBody>
          <a:bodyPr/>
          <a:lstStyle/>
          <a:p>
            <a:pPr>
              <a:lnSpc>
                <a:spcPct val="80000"/>
              </a:lnSpc>
              <a:buFontTx/>
              <a:buNone/>
            </a:pPr>
            <a:r>
              <a:rPr lang="nl-NL" sz="1600"/>
              <a:t>3) In het Westen: het Christendom. In het bijzonder in de Katholieke Kerk zijn er bepaalde kloosterorden die zich uitsluitend concentreren op het bidden. De hele dag worden gebeden opgezegd en gezongen in nonnenkloosters en in monniken kloosters. Bovendien beseffen veel mensen buiten deze kerk dat veel Rooms Katholieken de rozenkrans gebruiken om de "Onze Vaders" en de "Wees Gegroetjes" op te zeggen. </a:t>
            </a:r>
          </a:p>
          <a:p>
            <a:pPr>
              <a:lnSpc>
                <a:spcPct val="80000"/>
              </a:lnSpc>
              <a:buFontTx/>
              <a:buNone/>
            </a:pPr>
            <a:endParaRPr lang="nl-NL" sz="1600"/>
          </a:p>
          <a:p>
            <a:pPr>
              <a:lnSpc>
                <a:spcPct val="80000"/>
              </a:lnSpc>
              <a:buFontTx/>
              <a:buNone/>
            </a:pPr>
            <a:r>
              <a:rPr lang="nl-NL" sz="1600"/>
              <a:t>4) In een andere wereldgodsdienst in vooral Oosterse landen kan men wel 5 X daags vanaf de minaretten van de moskeeën de muezin de Islamieten horen oproepen tot het gebed. Aanhangers van deze godsdienst behoren in principe 5X daags de "Salat", het gebed, te doen. Zo'n Salat kan 15 tot 20 minuten duren en dan begrijpt men dat een Islamiet toch wel zo'n tussen 1 uur en een kwartier tot 1 uur en 40 minuten in gebed is.</a:t>
            </a:r>
          </a:p>
        </p:txBody>
      </p:sp>
      <p:pic>
        <p:nvPicPr>
          <p:cNvPr id="6149" name="Picture 5" descr="kloostergebed"/>
          <p:cNvPicPr>
            <a:picLocks noChangeAspect="1" noChangeArrowheads="1"/>
          </p:cNvPicPr>
          <p:nvPr>
            <p:ph sz="quarter" idx="2"/>
          </p:nvPr>
        </p:nvPicPr>
        <p:blipFill>
          <a:blip r:embed="rId2" cstate="print"/>
          <a:srcRect/>
          <a:stretch>
            <a:fillRect/>
          </a:stretch>
        </p:blipFill>
        <p:spPr>
          <a:xfrm>
            <a:off x="5983288" y="1600200"/>
            <a:ext cx="1366837" cy="2185988"/>
          </a:xfrm>
          <a:noFill/>
          <a:ln/>
        </p:spPr>
      </p:pic>
      <p:pic>
        <p:nvPicPr>
          <p:cNvPr id="6150" name="Picture 6" descr="mosque_nairobi"/>
          <p:cNvPicPr>
            <a:picLocks noChangeAspect="1" noChangeArrowheads="1"/>
          </p:cNvPicPr>
          <p:nvPr>
            <p:ph sz="quarter" idx="3"/>
          </p:nvPr>
        </p:nvPicPr>
        <p:blipFill>
          <a:blip r:embed="rId3" cstate="print"/>
          <a:srcRect/>
          <a:stretch>
            <a:fillRect/>
          </a:stretch>
        </p:blipFill>
        <p:spPr>
          <a:xfrm>
            <a:off x="5029200" y="3938588"/>
            <a:ext cx="3275013" cy="2187575"/>
          </a:xfrm>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ChangeArrowheads="1"/>
          </p:cNvSpPr>
          <p:nvPr/>
        </p:nvSpPr>
        <p:spPr bwMode="auto">
          <a:xfrm>
            <a:off x="0" y="0"/>
            <a:ext cx="9144000" cy="6858000"/>
          </a:xfrm>
          <a:prstGeom prst="rect">
            <a:avLst/>
          </a:prstGeom>
          <a:solidFill>
            <a:srgbClr val="CCFFCC"/>
          </a:solidFill>
          <a:ln w="9525">
            <a:solidFill>
              <a:schemeClr val="tx1"/>
            </a:solidFill>
            <a:miter lim="800000"/>
            <a:headEnd/>
            <a:tailEnd/>
          </a:ln>
          <a:effectLst/>
        </p:spPr>
        <p:txBody>
          <a:bodyPr wrap="none" anchor="ctr"/>
          <a:lstStyle/>
          <a:p>
            <a:endParaRPr lang="nl-NL"/>
          </a:p>
        </p:txBody>
      </p:sp>
      <p:sp>
        <p:nvSpPr>
          <p:cNvPr id="47106" name="Rectangle 2"/>
          <p:cNvSpPr>
            <a:spLocks noGrp="1" noChangeArrowheads="1"/>
          </p:cNvSpPr>
          <p:nvPr>
            <p:ph type="title"/>
          </p:nvPr>
        </p:nvSpPr>
        <p:spPr/>
        <p:txBody>
          <a:bodyPr/>
          <a:lstStyle/>
          <a:p>
            <a:r>
              <a:rPr lang="nl-NL" sz="3600" b="1"/>
              <a:t>GEBED in het NIEUWE TESTAMENT</a:t>
            </a:r>
          </a:p>
        </p:txBody>
      </p:sp>
      <p:sp>
        <p:nvSpPr>
          <p:cNvPr id="47107" name="Rectangle 3"/>
          <p:cNvSpPr>
            <a:spLocks noGrp="1" noChangeArrowheads="1"/>
          </p:cNvSpPr>
          <p:nvPr>
            <p:ph type="body" idx="1"/>
          </p:nvPr>
        </p:nvSpPr>
        <p:spPr/>
        <p:txBody>
          <a:bodyPr/>
          <a:lstStyle/>
          <a:p>
            <a:pPr>
              <a:lnSpc>
                <a:spcPct val="80000"/>
              </a:lnSpc>
              <a:buFontTx/>
              <a:buNone/>
            </a:pPr>
            <a:endParaRPr lang="nl-NL" sz="1600"/>
          </a:p>
          <a:p>
            <a:pPr>
              <a:lnSpc>
                <a:spcPct val="80000"/>
              </a:lnSpc>
              <a:buFontTx/>
              <a:buNone/>
            </a:pPr>
            <a:r>
              <a:rPr lang="nl-NL" sz="1600" b="1"/>
              <a:t>3) GEBED : </a:t>
            </a:r>
            <a:r>
              <a:rPr lang="nl-NL" sz="1600" b="1" u="sng"/>
              <a:t>niet aan tijdgebonden.</a:t>
            </a:r>
            <a:endParaRPr lang="nl-NL" sz="1600" b="1"/>
          </a:p>
          <a:p>
            <a:pPr>
              <a:lnSpc>
                <a:spcPct val="80000"/>
              </a:lnSpc>
              <a:buFontTx/>
              <a:buNone/>
            </a:pPr>
            <a:r>
              <a:rPr lang="nl-NL" sz="1600"/>
              <a:t>	a) "Het geschiedde in die dagen dat Hij [Jezus] naar het gebergte ging om te </a:t>
            </a:r>
            <a:r>
              <a:rPr lang="nl-NL" sz="1600" u="sng"/>
              <a:t>bidden</a:t>
            </a:r>
            <a:r>
              <a:rPr lang="nl-NL" sz="1600"/>
              <a:t> en Hij bracht </a:t>
            </a:r>
            <a:r>
              <a:rPr lang="nl-NL" sz="1600" u="sng"/>
              <a:t>de nacht in het gebed tot God door."</a:t>
            </a:r>
            <a:r>
              <a:rPr lang="nl-NL" sz="1600"/>
              <a:t> .	Luc. 6:12 </a:t>
            </a:r>
          </a:p>
          <a:p>
            <a:pPr>
              <a:lnSpc>
                <a:spcPct val="80000"/>
              </a:lnSpc>
              <a:buFontTx/>
              <a:buNone/>
            </a:pPr>
            <a:r>
              <a:rPr lang="nl-NL" sz="1600"/>
              <a:t>	b) "En zij [ de gedoopte mensen 1 </a:t>
            </a:r>
            <a:r>
              <a:rPr lang="nl-NL" sz="1600" u="sng"/>
              <a:t>bleven volharden</a:t>
            </a:r>
            <a:r>
              <a:rPr lang="nl-NL" sz="1600"/>
              <a:t> bij het onderwijs van de apostelen ... </a:t>
            </a:r>
            <a:r>
              <a:rPr lang="nl-NL" sz="1600" u="sng"/>
              <a:t>en de gebeden."</a:t>
            </a:r>
            <a:r>
              <a:rPr lang="nl-NL" sz="1600"/>
              <a:t> Hand 2:42 </a:t>
            </a:r>
          </a:p>
          <a:p>
            <a:pPr>
              <a:lnSpc>
                <a:spcPct val="80000"/>
              </a:lnSpc>
              <a:buFontTx/>
              <a:buNone/>
            </a:pPr>
            <a:r>
              <a:rPr lang="nl-NL" sz="1600"/>
              <a:t>	c) " ... </a:t>
            </a:r>
            <a:r>
              <a:rPr lang="nl-NL" sz="1600" u="sng"/>
              <a:t>volhardend in het gebed."</a:t>
            </a:r>
            <a:r>
              <a:rPr lang="nl-NL" sz="1600"/>
              <a:t> Rom 12:12 </a:t>
            </a:r>
          </a:p>
          <a:p>
            <a:pPr>
              <a:lnSpc>
                <a:spcPct val="80000"/>
              </a:lnSpc>
              <a:buFontTx/>
              <a:buNone/>
            </a:pPr>
            <a:r>
              <a:rPr lang="nl-NL" sz="1600"/>
              <a:t>	d) voor C zie ook: Rom. 15:30; Fil.1:3-5; Col. 4:2.</a:t>
            </a:r>
          </a:p>
          <a:p>
            <a:pPr>
              <a:lnSpc>
                <a:spcPct val="80000"/>
              </a:lnSpc>
              <a:buFontTx/>
              <a:buNone/>
            </a:pPr>
            <a:endParaRPr lang="nl-NL" sz="1600"/>
          </a:p>
          <a:p>
            <a:pPr>
              <a:lnSpc>
                <a:spcPct val="80000"/>
              </a:lnSpc>
              <a:buFontTx/>
              <a:buNone/>
            </a:pPr>
            <a:r>
              <a:rPr lang="nl-NL" sz="1600" b="1"/>
              <a:t>4) GEBED : </a:t>
            </a:r>
            <a:r>
              <a:rPr lang="nl-NL" sz="1600" b="1" u="sng"/>
              <a:t>smeking, geween, roepen tot God.</a:t>
            </a:r>
            <a:endParaRPr lang="nl-NL" sz="1600" b="1"/>
          </a:p>
          <a:p>
            <a:pPr>
              <a:lnSpc>
                <a:spcPct val="80000"/>
              </a:lnSpc>
              <a:buFontTx/>
              <a:buNone/>
            </a:pPr>
            <a:r>
              <a:rPr lang="nl-NL" sz="1600"/>
              <a:t>	a) "Ik vermaan u dan allereerst </a:t>
            </a:r>
            <a:r>
              <a:rPr lang="nl-NL" sz="1600" u="sng"/>
              <a:t>smekingen. gebeden. voorbeden</a:t>
            </a:r>
            <a:r>
              <a:rPr lang="nl-NL" sz="1600"/>
              <a:t> en dankzegging te doen .... "2Tim. 2: 1 </a:t>
            </a:r>
          </a:p>
          <a:p>
            <a:pPr>
              <a:lnSpc>
                <a:spcPct val="80000"/>
              </a:lnSpc>
              <a:buFontTx/>
              <a:buNone/>
            </a:pPr>
            <a:r>
              <a:rPr lang="nl-NL" sz="1600"/>
              <a:t>	b) "Tijdens Zijn dagen in het vlees heeft Hij [ Christus] </a:t>
            </a:r>
            <a:r>
              <a:rPr lang="nl-NL" sz="1600" u="sng"/>
              <a:t>gebeden en smekingen onder sterk geroep en tranen</a:t>
            </a:r>
            <a:r>
              <a:rPr lang="nl-NL" sz="1600"/>
              <a:t> geofferd aan Hem die Hem uit de dood kon redden, en Hij is verhoord uit Zijn angst. .. "	Hebr. 5:7</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nl-NL" sz="3600" b="1"/>
              <a:t>GEBED in het NIEUWE TESTAMENT</a:t>
            </a:r>
          </a:p>
        </p:txBody>
      </p:sp>
      <p:sp>
        <p:nvSpPr>
          <p:cNvPr id="48131" name="Rectangle 3"/>
          <p:cNvSpPr>
            <a:spLocks noGrp="1" noChangeArrowheads="1"/>
          </p:cNvSpPr>
          <p:nvPr>
            <p:ph type="body" sz="half" idx="1"/>
          </p:nvPr>
        </p:nvSpPr>
        <p:spPr>
          <a:xfrm>
            <a:off x="457200" y="1268413"/>
            <a:ext cx="5554663" cy="5040312"/>
          </a:xfrm>
        </p:spPr>
        <p:txBody>
          <a:bodyPr/>
          <a:lstStyle/>
          <a:p>
            <a:pPr>
              <a:lnSpc>
                <a:spcPct val="80000"/>
              </a:lnSpc>
              <a:buFontTx/>
              <a:buNone/>
            </a:pPr>
            <a:r>
              <a:rPr lang="nl-NL" sz="1600" b="1"/>
              <a:t>5) GEBED : </a:t>
            </a:r>
            <a:r>
              <a:rPr lang="nl-NL" sz="1600" b="1" u="sng"/>
              <a:t>berouw, belijdenis, verootmoediging,</a:t>
            </a:r>
            <a:endParaRPr lang="nl-NL" sz="1600" b="1"/>
          </a:p>
          <a:p>
            <a:pPr>
              <a:lnSpc>
                <a:spcPct val="80000"/>
              </a:lnSpc>
              <a:buFontTx/>
              <a:buNone/>
            </a:pPr>
            <a:r>
              <a:rPr lang="nl-NL" sz="1600"/>
              <a:t>	a) "Het einde van alle dingen is nabij gekomen. Komt dus </a:t>
            </a:r>
            <a:r>
              <a:rPr lang="nl-NL" sz="1600" u="sng"/>
              <a:t>tot bezinning en</a:t>
            </a:r>
            <a:r>
              <a:rPr lang="nl-NL" sz="1600"/>
              <a:t> </a:t>
            </a:r>
            <a:r>
              <a:rPr lang="nl-NL" sz="1600" u="sng"/>
              <a:t>wordt nuchter, opdat gij kunt bidden."</a:t>
            </a:r>
            <a:r>
              <a:rPr lang="nl-NL" sz="1600"/>
              <a:t> [ De O.V. zegt als volgt: "wordt </a:t>
            </a:r>
            <a:r>
              <a:rPr lang="nl-NL" sz="1600" u="sng"/>
              <a:t>nuchter en waakt in de gebeden."</a:t>
            </a:r>
            <a:r>
              <a:rPr lang="nl-NL" sz="1600"/>
              <a:t>	1 Petr.4:7</a:t>
            </a:r>
          </a:p>
          <a:p>
            <a:pPr>
              <a:lnSpc>
                <a:spcPct val="80000"/>
              </a:lnSpc>
              <a:buFontTx/>
              <a:buNone/>
            </a:pPr>
            <a:endParaRPr lang="nl-NL" sz="1600"/>
          </a:p>
          <a:p>
            <a:pPr>
              <a:lnSpc>
                <a:spcPct val="80000"/>
              </a:lnSpc>
              <a:buFontTx/>
              <a:buNone/>
            </a:pPr>
            <a:r>
              <a:rPr lang="nl-NL" sz="1600" b="1"/>
              <a:t>6) GEBED : </a:t>
            </a:r>
            <a:r>
              <a:rPr lang="nl-NL" sz="1600" b="1" u="sng"/>
              <a:t>danken en lofprijzen.</a:t>
            </a:r>
            <a:endParaRPr lang="nl-NL" sz="1600" b="1"/>
          </a:p>
          <a:p>
            <a:pPr>
              <a:lnSpc>
                <a:spcPct val="80000"/>
              </a:lnSpc>
              <a:buFontTx/>
              <a:buNone/>
            </a:pPr>
            <a:r>
              <a:rPr lang="nl-NL" sz="1600"/>
              <a:t>	a) "Daarna nam Hij [Jezus] de zeven broden en de vissen, </a:t>
            </a:r>
            <a:r>
              <a:rPr lang="nl-NL" sz="1600" u="sng"/>
              <a:t>dankte en brak ze, </a:t>
            </a:r>
            <a:r>
              <a:rPr lang="nl-NL" sz="1600"/>
              <a:t>en Hij gaf ze aan Zijn discipelen...."	Mat 15:36 </a:t>
            </a:r>
          </a:p>
          <a:p>
            <a:pPr>
              <a:lnSpc>
                <a:spcPct val="80000"/>
              </a:lnSpc>
              <a:buFontTx/>
              <a:buNone/>
            </a:pPr>
            <a:r>
              <a:rPr lang="nl-NL" sz="1600"/>
              <a:t>	b) "Terzelfder tijd verblijdde Hij [Jezus] zich door de heilige Geest en zei: </a:t>
            </a:r>
            <a:r>
              <a:rPr lang="nl-NL" sz="1600" u="sng"/>
              <a:t>'Ik dank U, Vader,</a:t>
            </a:r>
            <a:r>
              <a:rPr lang="nl-NL" sz="1600"/>
              <a:t> Heer van de hemel en van de aarde...."	Luc. 10:21 </a:t>
            </a:r>
          </a:p>
          <a:p>
            <a:pPr>
              <a:lnSpc>
                <a:spcPct val="80000"/>
              </a:lnSpc>
              <a:buFontTx/>
              <a:buNone/>
            </a:pPr>
            <a:r>
              <a:rPr lang="nl-NL" sz="1600"/>
              <a:t>	c) De lofzang van Zacharias na de wonderbaarlijke geboorte van zijn zoon. </a:t>
            </a:r>
            <a:r>
              <a:rPr lang="nl-NL" sz="1600" u="sng"/>
              <a:t>"Geloofd</a:t>
            </a:r>
            <a:r>
              <a:rPr lang="nl-NL" sz="1600"/>
              <a:t> [ Grieks: Eulogeetos kurios ho Theos; d.w.z. "goede woorden zij gesproken aan de Heer, de God ....(van Israël) 1 zij de Here, de God van Israël, want Hij heeft omgezien naar Zijn volk en heeft het verlossing gebracht,..." Luc. 1:68 </a:t>
            </a:r>
          </a:p>
          <a:p>
            <a:pPr>
              <a:lnSpc>
                <a:spcPct val="80000"/>
              </a:lnSpc>
              <a:buFontTx/>
              <a:buNone/>
            </a:pPr>
            <a:r>
              <a:rPr lang="nl-NL" sz="1600"/>
              <a:t>	d) "Met haar [ de tong] </a:t>
            </a:r>
            <a:r>
              <a:rPr lang="nl-NL" sz="1600" u="sng"/>
              <a:t>loven</a:t>
            </a:r>
            <a:r>
              <a:rPr lang="nl-NL" sz="1600"/>
              <a:t> wij de Here en Vader...." Jac. 3:9 </a:t>
            </a:r>
          </a:p>
          <a:p>
            <a:pPr>
              <a:lnSpc>
                <a:spcPct val="80000"/>
              </a:lnSpc>
              <a:buFontTx/>
              <a:buNone/>
            </a:pPr>
            <a:r>
              <a:rPr lang="nl-NL" sz="1600"/>
              <a:t>	e) "En een stem ging uit van de troon, zeggende: </a:t>
            </a:r>
            <a:r>
              <a:rPr lang="nl-NL" sz="1600" u="sng"/>
              <a:t>'Looft onze God, </a:t>
            </a:r>
            <a:r>
              <a:rPr lang="nl-NL" sz="1600"/>
              <a:t>al Zijn knechten, die Hem vreest, gij kleinen en gij groten.' "	. Open.19:5</a:t>
            </a:r>
          </a:p>
        </p:txBody>
      </p:sp>
      <p:pic>
        <p:nvPicPr>
          <p:cNvPr id="48133" name="Picture 5" descr="grotekerk_breda"/>
          <p:cNvPicPr>
            <a:picLocks noChangeAspect="1" noChangeArrowheads="1"/>
          </p:cNvPicPr>
          <p:nvPr>
            <p:ph sz="half" idx="2"/>
          </p:nvPr>
        </p:nvPicPr>
        <p:blipFill>
          <a:blip r:embed="rId2" cstate="print"/>
          <a:srcRect/>
          <a:stretch>
            <a:fillRect/>
          </a:stretch>
        </p:blipFill>
        <p:spPr>
          <a:xfrm>
            <a:off x="6227763" y="1557338"/>
            <a:ext cx="2403475" cy="4525962"/>
          </a:xfrm>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7" name="Rectangle 11"/>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a:effectLst/>
        </p:spPr>
        <p:txBody>
          <a:bodyPr wrap="none" anchor="ctr"/>
          <a:lstStyle/>
          <a:p>
            <a:endParaRPr lang="nl-NL"/>
          </a:p>
        </p:txBody>
      </p:sp>
      <p:pic>
        <p:nvPicPr>
          <p:cNvPr id="50184" name="Picture 8"/>
          <p:cNvPicPr>
            <a:picLocks noChangeAspect="1" noChangeArrowheads="1"/>
          </p:cNvPicPr>
          <p:nvPr>
            <p:ph idx="1"/>
          </p:nvPr>
        </p:nvPicPr>
        <p:blipFill>
          <a:blip r:embed="rId2" cstate="print"/>
          <a:srcRect/>
          <a:stretch>
            <a:fillRect/>
          </a:stretch>
        </p:blipFill>
        <p:spPr>
          <a:xfrm>
            <a:off x="468313" y="-819150"/>
            <a:ext cx="8064500" cy="7821613"/>
          </a:xfrm>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nl-NL" sz="3600" b="1"/>
              <a:t>GEBED in het NIEUWE TESTAMENT</a:t>
            </a:r>
          </a:p>
        </p:txBody>
      </p:sp>
      <p:sp>
        <p:nvSpPr>
          <p:cNvPr id="55299" name="Rectangle 3"/>
          <p:cNvSpPr>
            <a:spLocks noGrp="1" noChangeArrowheads="1"/>
          </p:cNvSpPr>
          <p:nvPr>
            <p:ph type="body" idx="1"/>
          </p:nvPr>
        </p:nvSpPr>
        <p:spPr/>
        <p:txBody>
          <a:bodyPr/>
          <a:lstStyle/>
          <a:p>
            <a:pPr>
              <a:buFontTx/>
              <a:buNone/>
            </a:pPr>
            <a:r>
              <a:rPr lang="nl-NL" sz="2800"/>
              <a:t>Een conclusie zal mogen luiden: </a:t>
            </a:r>
            <a:r>
              <a:rPr lang="nl-NL" sz="2800" b="1" u="sng"/>
              <a:t>GEBED/BIDDEN IS </a:t>
            </a:r>
            <a:r>
              <a:rPr lang="nl-NL" sz="2800" u="sng"/>
              <a:t>IN WEZEN EEN HARTEZAAK</a:t>
            </a:r>
          </a:p>
          <a:p>
            <a:pPr>
              <a:buFontTx/>
              <a:buNone/>
            </a:pPr>
            <a:endParaRPr lang="nl-NL" sz="2800"/>
          </a:p>
          <a:p>
            <a:pPr>
              <a:buFontTx/>
              <a:buNone/>
            </a:pPr>
            <a:r>
              <a:rPr lang="nl-NL" sz="2800"/>
              <a:t>Inderdaad, de hoop maakt niet beschaamd,- " omdat de liefde van God in de harten van de gelovigen is uitgestort door de heilige Geest, die aan ons gegeven is, net zo zeker als Jezus, de Christus, toen wij nog zwak waren, te zijner tijd voor goddelozen is gestorven".	Rom. 5:5,6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a:effectLst/>
        </p:spPr>
        <p:txBody>
          <a:bodyPr wrap="none" anchor="ctr"/>
          <a:lstStyle/>
          <a:p>
            <a:endParaRPr lang="nl-NL"/>
          </a:p>
        </p:txBody>
      </p:sp>
      <p:sp>
        <p:nvSpPr>
          <p:cNvPr id="56322" name="Rectangle 2"/>
          <p:cNvSpPr>
            <a:spLocks noGrp="1" noChangeArrowheads="1"/>
          </p:cNvSpPr>
          <p:nvPr>
            <p:ph type="title"/>
          </p:nvPr>
        </p:nvSpPr>
        <p:spPr/>
        <p:txBody>
          <a:bodyPr/>
          <a:lstStyle/>
          <a:p>
            <a:r>
              <a:rPr lang="nl-NL" sz="2400">
                <a:latin typeface="Times New Roman" pitchFamily="18" charset="0"/>
              </a:rPr>
              <a:t>IV.</a:t>
            </a:r>
            <a:r>
              <a:rPr lang="nl-NL" sz="2400"/>
              <a:t> </a:t>
            </a:r>
            <a:r>
              <a:rPr lang="nl-NL" sz="2000" b="1"/>
              <a:t>GEBED en BIDDEN IN CHRISTELIJKE LITERATUUR</a:t>
            </a:r>
            <a:r>
              <a:rPr lang="nl-NL" sz="3600" b="1"/>
              <a:t>.</a:t>
            </a:r>
          </a:p>
        </p:txBody>
      </p:sp>
      <p:sp>
        <p:nvSpPr>
          <p:cNvPr id="56323" name="Rectangle 3"/>
          <p:cNvSpPr>
            <a:spLocks noGrp="1" noChangeArrowheads="1"/>
          </p:cNvSpPr>
          <p:nvPr>
            <p:ph type="body" idx="1"/>
          </p:nvPr>
        </p:nvSpPr>
        <p:spPr/>
        <p:txBody>
          <a:bodyPr/>
          <a:lstStyle/>
          <a:p>
            <a:pPr>
              <a:buFontTx/>
              <a:buNone/>
            </a:pPr>
            <a:endParaRPr lang="nl-NL"/>
          </a:p>
          <a:p>
            <a:pPr>
              <a:buFontTx/>
              <a:buNone/>
            </a:pPr>
            <a:r>
              <a:rPr lang="nl-NL"/>
              <a:t>	(a) Professor 0. Hallesby, </a:t>
            </a:r>
            <a:r>
              <a:rPr lang="nl-NL" u="sng"/>
              <a:t>Het Gebed</a:t>
            </a:r>
            <a:endParaRPr lang="nl-NL"/>
          </a:p>
          <a:p>
            <a:pPr>
              <a:buFontTx/>
              <a:buNone/>
            </a:pPr>
            <a:r>
              <a:rPr lang="nl-NL"/>
              <a:t>	(b) E.G. White, </a:t>
            </a:r>
            <a:r>
              <a:rPr lang="nl-NL" u="sng"/>
              <a:t>Schreden naar Christus</a:t>
            </a:r>
            <a:endParaRPr lang="nl-NL"/>
          </a:p>
          <a:p>
            <a:pPr>
              <a:buFontTx/>
              <a:buNone/>
            </a:pPr>
            <a:r>
              <a:rPr lang="nl-NL"/>
              <a:t>	(c)Una Sancta Cursus, </a:t>
            </a:r>
            <a:r>
              <a:rPr lang="nl-NL" u="sng"/>
              <a:t>Het Gebed.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descr="berg_in_kenia"/>
          <p:cNvPicPr>
            <a:picLocks noChangeArrowheads="1"/>
          </p:cNvPicPr>
          <p:nvPr>
            <p:ph sz="half" idx="2"/>
          </p:nvPr>
        </p:nvPicPr>
        <p:blipFill>
          <a:blip r:embed="rId2" cstate="print"/>
          <a:srcRect/>
          <a:stretch>
            <a:fillRect/>
          </a:stretch>
        </p:blipFill>
        <p:spPr>
          <a:xfrm>
            <a:off x="0" y="0"/>
            <a:ext cx="9144000" cy="6858000"/>
          </a:xfrm>
          <a:noFill/>
          <a:ln/>
        </p:spPr>
      </p:pic>
      <p:sp>
        <p:nvSpPr>
          <p:cNvPr id="57346" name="Rectangle 2"/>
          <p:cNvSpPr>
            <a:spLocks noGrp="1" noChangeArrowheads="1"/>
          </p:cNvSpPr>
          <p:nvPr>
            <p:ph type="title"/>
          </p:nvPr>
        </p:nvSpPr>
        <p:spPr/>
        <p:txBody>
          <a:bodyPr/>
          <a:lstStyle/>
          <a:p>
            <a:r>
              <a:rPr lang="nl-NL" sz="2400" b="1"/>
              <a:t>GEBED en BIDDEN IN CHRISTELIJKE LITERATUUR</a:t>
            </a:r>
          </a:p>
        </p:txBody>
      </p:sp>
      <p:sp>
        <p:nvSpPr>
          <p:cNvPr id="57347" name="Rectangle 3"/>
          <p:cNvSpPr>
            <a:spLocks noGrp="1" noChangeArrowheads="1"/>
          </p:cNvSpPr>
          <p:nvPr>
            <p:ph type="body" sz="half" idx="1"/>
          </p:nvPr>
        </p:nvSpPr>
        <p:spPr>
          <a:xfrm>
            <a:off x="457200" y="1600200"/>
            <a:ext cx="7931150" cy="4565650"/>
          </a:xfrm>
        </p:spPr>
        <p:txBody>
          <a:bodyPr/>
          <a:lstStyle/>
          <a:p>
            <a:pPr>
              <a:lnSpc>
                <a:spcPct val="80000"/>
              </a:lnSpc>
              <a:buFontTx/>
              <a:buNone/>
            </a:pPr>
            <a:r>
              <a:rPr lang="nl-NL" sz="2400" b="1">
                <a:solidFill>
                  <a:schemeClr val="bg1"/>
                </a:solidFill>
              </a:rPr>
              <a:t>1. </a:t>
            </a:r>
            <a:r>
              <a:rPr lang="nl-NL" sz="2400" b="1" u="sng">
                <a:solidFill>
                  <a:schemeClr val="bg1"/>
                </a:solidFill>
              </a:rPr>
              <a:t>DEFINITIE.</a:t>
            </a:r>
            <a:endParaRPr lang="nl-NL" sz="2400" b="1">
              <a:solidFill>
                <a:schemeClr val="bg1"/>
              </a:solidFill>
            </a:endParaRPr>
          </a:p>
          <a:p>
            <a:pPr>
              <a:lnSpc>
                <a:spcPct val="80000"/>
              </a:lnSpc>
              <a:buFontTx/>
              <a:buNone/>
            </a:pPr>
            <a:r>
              <a:rPr lang="nl-NL" sz="2400">
                <a:solidFill>
                  <a:schemeClr val="bg1"/>
                </a:solidFill>
              </a:rPr>
              <a:t>Hallesby geeft tamelijk veel definities in zijn boek van wat gebed zoal inhoudt. Hier een kleine selectie die veelzeggend blijkt:</a:t>
            </a:r>
          </a:p>
          <a:p>
            <a:pPr>
              <a:lnSpc>
                <a:spcPct val="80000"/>
              </a:lnSpc>
              <a:buFontTx/>
              <a:buNone/>
            </a:pPr>
            <a:endParaRPr lang="nl-NL" sz="2400">
              <a:solidFill>
                <a:schemeClr val="bg1"/>
              </a:solidFill>
            </a:endParaRPr>
          </a:p>
          <a:p>
            <a:pPr>
              <a:lnSpc>
                <a:spcPct val="80000"/>
              </a:lnSpc>
              <a:buFontTx/>
              <a:buNone/>
            </a:pPr>
            <a:r>
              <a:rPr lang="nl-NL" sz="2400">
                <a:solidFill>
                  <a:schemeClr val="bg1"/>
                </a:solidFill>
              </a:rPr>
              <a:t>	a.1) "Bidden is : </a:t>
            </a:r>
            <a:r>
              <a:rPr lang="nl-NL" sz="2400" u="sng">
                <a:solidFill>
                  <a:schemeClr val="bg1"/>
                </a:solidFill>
              </a:rPr>
              <a:t>Jezus toelaten tot ons hart...</a:t>
            </a:r>
            <a:r>
              <a:rPr lang="nl-NL" sz="2400">
                <a:solidFill>
                  <a:schemeClr val="bg1"/>
                </a:solidFill>
              </a:rPr>
              <a:t> “ pag. 9 </a:t>
            </a:r>
          </a:p>
          <a:p>
            <a:pPr>
              <a:lnSpc>
                <a:spcPct val="80000"/>
              </a:lnSpc>
              <a:buFontTx/>
              <a:buNone/>
            </a:pPr>
            <a:r>
              <a:rPr lang="nl-NL" sz="2400">
                <a:solidFill>
                  <a:schemeClr val="bg1"/>
                </a:solidFill>
              </a:rPr>
              <a:t>	a.2) "Al van overoude tijden af is het gebed de </a:t>
            </a:r>
            <a:r>
              <a:rPr lang="nl-NL" sz="2400" u="sng">
                <a:solidFill>
                  <a:schemeClr val="bg1"/>
                </a:solidFill>
              </a:rPr>
              <a:t>ademtocht der ziel </a:t>
            </a:r>
            <a:r>
              <a:rPr lang="nl-NL" sz="2400">
                <a:solidFill>
                  <a:schemeClr val="bg1"/>
                </a:solidFill>
              </a:rPr>
              <a:t>genoemd."	pag. 9 a.3) "Bidden is : </a:t>
            </a:r>
            <a:r>
              <a:rPr lang="nl-NL" sz="2400" u="sng">
                <a:solidFill>
                  <a:schemeClr val="bg1"/>
                </a:solidFill>
              </a:rPr>
              <a:t>Jezus toestaan</a:t>
            </a:r>
            <a:r>
              <a:rPr lang="nl-NL" sz="2400">
                <a:solidFill>
                  <a:schemeClr val="bg1"/>
                </a:solidFill>
              </a:rPr>
              <a:t> gebruik te maken van </a:t>
            </a:r>
            <a:r>
              <a:rPr lang="nl-NL" sz="2400" u="sng">
                <a:solidFill>
                  <a:schemeClr val="bg1"/>
                </a:solidFill>
              </a:rPr>
              <a:t>Zijn macht</a:t>
            </a:r>
            <a:r>
              <a:rPr lang="nl-NL" sz="2400">
                <a:solidFill>
                  <a:schemeClr val="bg1"/>
                </a:solidFill>
              </a:rPr>
              <a:t> om al onze zorg weg te nemen. Bidden is : Hem </a:t>
            </a:r>
            <a:r>
              <a:rPr lang="nl-NL" sz="2400" u="sng">
                <a:solidFill>
                  <a:schemeClr val="bg1"/>
                </a:solidFill>
              </a:rPr>
              <a:t>Zijn Naam doen verheerlijken te midden</a:t>
            </a:r>
            <a:r>
              <a:rPr lang="nl-NL" sz="2400">
                <a:solidFill>
                  <a:schemeClr val="bg1"/>
                </a:solidFill>
              </a:rPr>
              <a:t> van al onze noden.“ pag.11</a:t>
            </a:r>
          </a:p>
          <a:p>
            <a:pPr>
              <a:lnSpc>
                <a:spcPct val="80000"/>
              </a:lnSpc>
              <a:buFontTx/>
              <a:buNone/>
            </a:pPr>
            <a:r>
              <a:rPr lang="nl-NL" sz="2400">
                <a:solidFill>
                  <a:schemeClr val="bg1"/>
                </a:solidFill>
              </a:rPr>
              <a:t>	a.4) "Bidden is, evenals geloven, niet anders dan </a:t>
            </a:r>
            <a:r>
              <a:rPr lang="nl-NL" sz="2400" u="sng">
                <a:solidFill>
                  <a:schemeClr val="bg1"/>
                </a:solidFill>
              </a:rPr>
              <a:t>het oog opheffen tot de Heiland.“ </a:t>
            </a:r>
            <a:r>
              <a:rPr lang="nl-NL" sz="2400">
                <a:solidFill>
                  <a:schemeClr val="bg1"/>
                </a:solidFill>
              </a:rPr>
              <a:t>pag.13</a:t>
            </a:r>
          </a:p>
          <a:p>
            <a:pPr>
              <a:lnSpc>
                <a:spcPct val="80000"/>
              </a:lnSpc>
              <a:buFontTx/>
              <a:buNone/>
            </a:pPr>
            <a:r>
              <a:rPr lang="nl-NL" sz="2400">
                <a:solidFill>
                  <a:schemeClr val="bg1"/>
                </a:solidFill>
              </a:rPr>
              <a:t>	a.5) "Bidden is : </a:t>
            </a:r>
            <a:r>
              <a:rPr lang="nl-NL" sz="2400" u="sng">
                <a:solidFill>
                  <a:schemeClr val="bg1"/>
                </a:solidFill>
              </a:rPr>
              <a:t>onze harten openstellen voor Jezus."</a:t>
            </a:r>
            <a:r>
              <a:rPr lang="nl-NL" sz="2400">
                <a:solidFill>
                  <a:schemeClr val="bg1"/>
                </a:solidFill>
              </a:rPr>
              <a:t>	pag. 36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rrowheads="1"/>
          </p:cNvPicPr>
          <p:nvPr>
            <p:ph sz="half" idx="2"/>
          </p:nvPr>
        </p:nvPicPr>
        <p:blipFill>
          <a:blip r:embed="rId2" cstate="print"/>
          <a:srcRect/>
          <a:stretch>
            <a:fillRect/>
          </a:stretch>
        </p:blipFill>
        <p:spPr>
          <a:xfrm>
            <a:off x="0" y="0"/>
            <a:ext cx="9324975" cy="6858000"/>
          </a:xfrm>
          <a:noFill/>
          <a:ln/>
        </p:spPr>
      </p:pic>
      <p:sp>
        <p:nvSpPr>
          <p:cNvPr id="103426" name="Rectangle 2"/>
          <p:cNvSpPr>
            <a:spLocks noGrp="1" noChangeArrowheads="1"/>
          </p:cNvSpPr>
          <p:nvPr>
            <p:ph type="title"/>
          </p:nvPr>
        </p:nvSpPr>
        <p:spPr/>
        <p:txBody>
          <a:bodyPr/>
          <a:lstStyle/>
          <a:p>
            <a:r>
              <a:rPr lang="nl-NL" sz="2400" b="1">
                <a:solidFill>
                  <a:schemeClr val="bg1"/>
                </a:solidFill>
              </a:rPr>
              <a:t>GEBED en BIDDEN IN CHRISTELIJKE LITERATUUR</a:t>
            </a:r>
          </a:p>
        </p:txBody>
      </p:sp>
      <p:sp>
        <p:nvSpPr>
          <p:cNvPr id="103427" name="Rectangle 3"/>
          <p:cNvSpPr>
            <a:spLocks noGrp="1" noChangeArrowheads="1"/>
          </p:cNvSpPr>
          <p:nvPr>
            <p:ph type="body" sz="half" idx="1"/>
          </p:nvPr>
        </p:nvSpPr>
        <p:spPr>
          <a:xfrm>
            <a:off x="457200" y="1600200"/>
            <a:ext cx="8075613" cy="4852988"/>
          </a:xfrm>
        </p:spPr>
        <p:txBody>
          <a:bodyPr/>
          <a:lstStyle/>
          <a:p>
            <a:pPr>
              <a:lnSpc>
                <a:spcPct val="90000"/>
              </a:lnSpc>
              <a:buFontTx/>
              <a:buNone/>
            </a:pPr>
            <a:r>
              <a:rPr lang="nl-NL" sz="2400">
                <a:solidFill>
                  <a:schemeClr val="bg1"/>
                </a:solidFill>
              </a:rPr>
              <a:t>In het boek, getiteld </a:t>
            </a:r>
            <a:r>
              <a:rPr lang="nl-NL" sz="2400" u="sng">
                <a:solidFill>
                  <a:schemeClr val="bg1"/>
                </a:solidFill>
              </a:rPr>
              <a:t>Schreden naar Christus,</a:t>
            </a:r>
            <a:r>
              <a:rPr lang="nl-NL" sz="2400">
                <a:solidFill>
                  <a:schemeClr val="bg1"/>
                </a:solidFill>
              </a:rPr>
              <a:t> kan men deze definities aantreffen: </a:t>
            </a:r>
          </a:p>
          <a:p>
            <a:pPr>
              <a:lnSpc>
                <a:spcPct val="90000"/>
              </a:lnSpc>
              <a:buFontTx/>
              <a:buNone/>
            </a:pPr>
            <a:r>
              <a:rPr lang="nl-NL" sz="2400">
                <a:solidFill>
                  <a:schemeClr val="bg1"/>
                </a:solidFill>
              </a:rPr>
              <a:t/>
            </a:r>
            <a:br>
              <a:rPr lang="nl-NL" sz="2400">
                <a:solidFill>
                  <a:schemeClr val="bg1"/>
                </a:solidFill>
              </a:rPr>
            </a:br>
            <a:r>
              <a:rPr lang="nl-NL" sz="2400">
                <a:solidFill>
                  <a:schemeClr val="bg1"/>
                </a:solidFill>
              </a:rPr>
              <a:t>b.1) "Bidden is </a:t>
            </a:r>
            <a:r>
              <a:rPr lang="nl-NL" sz="2400" u="sng">
                <a:solidFill>
                  <a:schemeClr val="bg1"/>
                </a:solidFill>
              </a:rPr>
              <a:t>het ontsluiten van het hart voor God</a:t>
            </a:r>
            <a:r>
              <a:rPr lang="nl-NL" sz="2400">
                <a:solidFill>
                  <a:schemeClr val="bg1"/>
                </a:solidFill>
              </a:rPr>
              <a:t> als voor een vriend." pag.91 </a:t>
            </a:r>
          </a:p>
          <a:p>
            <a:pPr>
              <a:lnSpc>
                <a:spcPct val="90000"/>
              </a:lnSpc>
              <a:buFontTx/>
              <a:buNone/>
            </a:pPr>
            <a:r>
              <a:rPr lang="nl-NL" sz="2400">
                <a:solidFill>
                  <a:schemeClr val="bg1"/>
                </a:solidFill>
              </a:rPr>
              <a:t>	b.2) Gebed is : </a:t>
            </a:r>
            <a:r>
              <a:rPr lang="nl-NL" sz="2400" u="sng">
                <a:solidFill>
                  <a:schemeClr val="bg1"/>
                </a:solidFill>
              </a:rPr>
              <a:t>"de sleutel in de hand van het geloof waarmee</a:t>
            </a:r>
            <a:r>
              <a:rPr lang="nl-NL" sz="2400">
                <a:solidFill>
                  <a:schemeClr val="bg1"/>
                </a:solidFill>
              </a:rPr>
              <a:t> de schatkamers van de hemel ontsloten worden waarin oneindige schatten van de Almachtige verborgen zijn.	pag.93 </a:t>
            </a:r>
          </a:p>
          <a:p>
            <a:pPr>
              <a:lnSpc>
                <a:spcPct val="90000"/>
              </a:lnSpc>
              <a:buFontTx/>
              <a:buNone/>
            </a:pPr>
            <a:r>
              <a:rPr lang="nl-NL" sz="2400">
                <a:solidFill>
                  <a:schemeClr val="bg1"/>
                </a:solidFill>
              </a:rPr>
              <a:t>	b.3) [Zorg bovenal] " ... dat het verborgen gebed niet wordt verzuimd;want dat </a:t>
            </a:r>
            <a:r>
              <a:rPr lang="nl-NL" sz="2400" u="sng">
                <a:solidFill>
                  <a:schemeClr val="bg1"/>
                </a:solidFill>
              </a:rPr>
              <a:t>is het leven van de ziel."</a:t>
            </a:r>
            <a:r>
              <a:rPr lang="nl-NL" sz="2400">
                <a:solidFill>
                  <a:schemeClr val="bg1"/>
                </a:solidFill>
              </a:rPr>
              <a:t>	pag.96</a:t>
            </a:r>
          </a:p>
          <a:p>
            <a:pPr>
              <a:lnSpc>
                <a:spcPct val="90000"/>
              </a:lnSpc>
              <a:buFontTx/>
              <a:buNone/>
            </a:pPr>
            <a:r>
              <a:rPr lang="nl-NL" sz="2400">
                <a:solidFill>
                  <a:schemeClr val="bg1"/>
                </a:solidFill>
              </a:rPr>
              <a:t>	b.4) "Gebed </a:t>
            </a:r>
            <a:r>
              <a:rPr lang="nl-NL" sz="2400" u="sng">
                <a:solidFill>
                  <a:schemeClr val="bg1"/>
                </a:solidFill>
              </a:rPr>
              <a:t>voert ons tot Hem op."</a:t>
            </a:r>
            <a:r>
              <a:rPr lang="nl-NL" sz="2400">
                <a:solidFill>
                  <a:schemeClr val="bg1"/>
                </a:solidFill>
              </a:rPr>
              <a:t>	pag.91</a:t>
            </a:r>
          </a:p>
          <a:p>
            <a:pPr>
              <a:lnSpc>
                <a:spcPct val="90000"/>
              </a:lnSpc>
            </a:pPr>
            <a:endParaRPr lang="nl-NL" sz="240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nl-NL" sz="2400" b="1"/>
              <a:t>GEBED en BIDDEN IN CHRISTELIJKE LITERATUUR</a:t>
            </a:r>
          </a:p>
        </p:txBody>
      </p:sp>
      <p:sp>
        <p:nvSpPr>
          <p:cNvPr id="58371" name="Rectangle 3"/>
          <p:cNvSpPr>
            <a:spLocks noGrp="1" noChangeArrowheads="1"/>
          </p:cNvSpPr>
          <p:nvPr>
            <p:ph type="body" sz="half" idx="1"/>
          </p:nvPr>
        </p:nvSpPr>
        <p:spPr/>
        <p:txBody>
          <a:bodyPr/>
          <a:lstStyle/>
          <a:p>
            <a:pPr>
              <a:lnSpc>
                <a:spcPct val="80000"/>
              </a:lnSpc>
              <a:buFontTx/>
              <a:buNone/>
            </a:pPr>
            <a:r>
              <a:rPr lang="nl-NL" sz="2000"/>
              <a:t>	In de godsdienstige onderwijs cursus Una Sancta leest men bijv.</a:t>
            </a:r>
          </a:p>
          <a:p>
            <a:pPr>
              <a:lnSpc>
                <a:spcPct val="80000"/>
              </a:lnSpc>
              <a:buFontTx/>
              <a:buNone/>
            </a:pPr>
            <a:r>
              <a:rPr lang="nl-NL" sz="2000"/>
              <a:t>	c.1) Gebed is ... "De </a:t>
            </a:r>
            <a:r>
              <a:rPr lang="nl-NL" sz="2000" u="sng"/>
              <a:t>liefdevolle ontmoeting met God</a:t>
            </a:r>
            <a:r>
              <a:rPr lang="nl-NL" sz="2000"/>
              <a:t> waarbij men Hem aanspreekt.“ pag.241</a:t>
            </a:r>
          </a:p>
          <a:p>
            <a:pPr>
              <a:lnSpc>
                <a:spcPct val="80000"/>
              </a:lnSpc>
              <a:buFontTx/>
              <a:buNone/>
            </a:pPr>
            <a:r>
              <a:rPr lang="nl-NL" sz="2000"/>
              <a:t>	c.2)	Bidden is: "een van de verhevenste dingen die een mens kan verrichten. Het is namelijk niet anders dan </a:t>
            </a:r>
            <a:r>
              <a:rPr lang="nl-NL" sz="2000" u="sng"/>
              <a:t>in liefde en vertrouwen spreken met</a:t>
            </a:r>
            <a:r>
              <a:rPr lang="nl-NL" sz="2000"/>
              <a:t> </a:t>
            </a:r>
            <a:r>
              <a:rPr lang="nl-NL" sz="2000" u="sng"/>
              <a:t>God,</a:t>
            </a:r>
            <a:r>
              <a:rPr lang="nl-NL" sz="2000"/>
              <a:t> een </a:t>
            </a:r>
            <a:r>
              <a:rPr lang="nl-NL" sz="2000" u="sng"/>
              <a:t>tegemoet treden in geloof naar God die ons wacht."</a:t>
            </a:r>
            <a:r>
              <a:rPr lang="nl-NL" sz="2000"/>
              <a:t>	pag.242</a:t>
            </a:r>
          </a:p>
          <a:p>
            <a:pPr>
              <a:lnSpc>
                <a:spcPct val="80000"/>
              </a:lnSpc>
              <a:buFontTx/>
              <a:buNone/>
            </a:pPr>
            <a:r>
              <a:rPr lang="nl-NL" sz="2000"/>
              <a:t>	c.3)	" ... het gebed [is] een </a:t>
            </a:r>
            <a:r>
              <a:rPr lang="nl-NL" sz="2000" u="sng"/>
              <a:t>ontmoeting in geloof en het geloof blijft een geheim</a:t>
            </a:r>
            <a:r>
              <a:rPr lang="nl-NL" sz="2000"/>
              <a:t> [ een mysterie 1 , </a:t>
            </a:r>
            <a:r>
              <a:rPr lang="nl-NL" sz="2000" u="sng"/>
              <a:t>blijft vertrouwen</a:t>
            </a:r>
            <a:r>
              <a:rPr lang="nl-NL" sz="2000"/>
              <a:t>  pag.241</a:t>
            </a:r>
          </a:p>
          <a:p>
            <a:pPr>
              <a:lnSpc>
                <a:spcPct val="80000"/>
              </a:lnSpc>
              <a:buFontTx/>
              <a:buNone/>
            </a:pPr>
            <a:endParaRPr lang="nl-NL" sz="2000"/>
          </a:p>
          <a:p>
            <a:pPr>
              <a:lnSpc>
                <a:spcPct val="80000"/>
              </a:lnSpc>
              <a:buFontTx/>
              <a:buNone/>
            </a:pPr>
            <a:r>
              <a:rPr lang="nl-NL" sz="800"/>
              <a:t>	</a:t>
            </a:r>
          </a:p>
        </p:txBody>
      </p:sp>
      <p:pic>
        <p:nvPicPr>
          <p:cNvPr id="58372" name="Picture 4" descr="berg_in_kenia"/>
          <p:cNvPicPr>
            <a:picLocks noChangeAspect="1" noChangeArrowheads="1"/>
          </p:cNvPicPr>
          <p:nvPr>
            <p:ph sz="half" idx="2"/>
          </p:nvPr>
        </p:nvPicPr>
        <p:blipFill>
          <a:blip r:embed="rId2" cstate="print"/>
          <a:srcRect/>
          <a:stretch>
            <a:fillRect/>
          </a:stretch>
        </p:blipFill>
        <p:spPr>
          <a:xfrm>
            <a:off x="5087938" y="1600200"/>
            <a:ext cx="3157537" cy="4525963"/>
          </a:xfrm>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bergrede"/>
          <p:cNvPicPr>
            <a:picLocks noChangeArrowheads="1"/>
          </p:cNvPicPr>
          <p:nvPr>
            <p:ph sz="half" idx="2"/>
          </p:nvPr>
        </p:nvPicPr>
        <p:blipFill>
          <a:blip r:embed="rId2" cstate="print"/>
          <a:srcRect/>
          <a:stretch>
            <a:fillRect/>
          </a:stretch>
        </p:blipFill>
        <p:spPr>
          <a:xfrm>
            <a:off x="0" y="0"/>
            <a:ext cx="9144000" cy="6858000"/>
          </a:xfrm>
          <a:noFill/>
          <a:ln/>
        </p:spPr>
      </p:pic>
      <p:sp>
        <p:nvSpPr>
          <p:cNvPr id="59394" name="Rectangle 2"/>
          <p:cNvSpPr>
            <a:spLocks noGrp="1" noChangeArrowheads="1"/>
          </p:cNvSpPr>
          <p:nvPr>
            <p:ph type="title"/>
          </p:nvPr>
        </p:nvSpPr>
        <p:spPr/>
        <p:txBody>
          <a:bodyPr/>
          <a:lstStyle/>
          <a:p>
            <a:r>
              <a:rPr lang="nl-NL" sz="2400" b="1"/>
              <a:t>GEBED en BIDDEN IN CHRISTELIJKE LITERATUUR</a:t>
            </a:r>
          </a:p>
        </p:txBody>
      </p:sp>
      <p:sp>
        <p:nvSpPr>
          <p:cNvPr id="59395" name="Rectangle 3"/>
          <p:cNvSpPr>
            <a:spLocks noGrp="1" noChangeArrowheads="1"/>
          </p:cNvSpPr>
          <p:nvPr>
            <p:ph type="body" sz="half" idx="1"/>
          </p:nvPr>
        </p:nvSpPr>
        <p:spPr>
          <a:xfrm>
            <a:off x="457200" y="1600200"/>
            <a:ext cx="7931150" cy="4708525"/>
          </a:xfrm>
        </p:spPr>
        <p:txBody>
          <a:bodyPr/>
          <a:lstStyle/>
          <a:p>
            <a:pPr>
              <a:lnSpc>
                <a:spcPct val="80000"/>
              </a:lnSpc>
              <a:buFontTx/>
              <a:buNone/>
            </a:pPr>
            <a:r>
              <a:rPr lang="nl-NL" sz="2000" b="1">
                <a:solidFill>
                  <a:schemeClr val="bg1"/>
                </a:solidFill>
              </a:rPr>
              <a:t>2. </a:t>
            </a:r>
            <a:r>
              <a:rPr lang="nl-NL" sz="2000" b="1" u="sng">
                <a:solidFill>
                  <a:schemeClr val="bg1"/>
                </a:solidFill>
              </a:rPr>
              <a:t>EEN HARTEZAAK</a:t>
            </a:r>
          </a:p>
          <a:p>
            <a:pPr>
              <a:lnSpc>
                <a:spcPct val="80000"/>
              </a:lnSpc>
              <a:buFontTx/>
              <a:buNone/>
            </a:pPr>
            <a:r>
              <a:rPr lang="nl-NL" sz="2000">
                <a:solidFill>
                  <a:schemeClr val="bg1"/>
                </a:solidFill>
              </a:rPr>
              <a:t>In het boek </a:t>
            </a:r>
            <a:r>
              <a:rPr lang="nl-NL" sz="2000" u="sng">
                <a:solidFill>
                  <a:schemeClr val="bg1"/>
                </a:solidFill>
              </a:rPr>
              <a:t>Schreden naar Christus</a:t>
            </a:r>
            <a:r>
              <a:rPr lang="nl-NL" sz="2000">
                <a:solidFill>
                  <a:schemeClr val="bg1"/>
                </a:solidFill>
              </a:rPr>
              <a:t> leest men:</a:t>
            </a:r>
          </a:p>
          <a:p>
            <a:pPr>
              <a:lnSpc>
                <a:spcPct val="80000"/>
              </a:lnSpc>
              <a:buFontTx/>
              <a:buNone/>
            </a:pPr>
            <a:endParaRPr lang="nl-NL" sz="2000">
              <a:solidFill>
                <a:schemeClr val="bg1"/>
              </a:solidFill>
            </a:endParaRPr>
          </a:p>
          <a:p>
            <a:pPr>
              <a:lnSpc>
                <a:spcPct val="80000"/>
              </a:lnSpc>
              <a:buFontTx/>
              <a:buNone/>
            </a:pPr>
            <a:r>
              <a:rPr lang="nl-NL" sz="2000">
                <a:solidFill>
                  <a:schemeClr val="bg1"/>
                </a:solidFill>
              </a:rPr>
              <a:t>	"Hoe vreemd is het toch dat wij [= gelovigen in Christus Jezus] </a:t>
            </a:r>
            <a:r>
              <a:rPr lang="nl-NL" sz="2000" u="sng">
                <a:solidFill>
                  <a:schemeClr val="bg1"/>
                </a:solidFill>
              </a:rPr>
              <a:t>zo weinig bidden!</a:t>
            </a:r>
            <a:r>
              <a:rPr lang="nl-NL" sz="2000">
                <a:solidFill>
                  <a:schemeClr val="bg1"/>
                </a:solidFill>
              </a:rPr>
              <a:t> ... er wordt zoveel </a:t>
            </a:r>
            <a:r>
              <a:rPr lang="nl-NL" sz="2000" u="sng">
                <a:solidFill>
                  <a:schemeClr val="bg1"/>
                </a:solidFill>
              </a:rPr>
              <a:t>tegenzin gevonden</a:t>
            </a:r>
            <a:r>
              <a:rPr lang="nl-NL" sz="2000">
                <a:solidFill>
                  <a:schemeClr val="bg1"/>
                </a:solidFill>
              </a:rPr>
              <a:t> om Hem onze noden bekend te maken."	pag. 92 </a:t>
            </a:r>
          </a:p>
          <a:p>
            <a:pPr>
              <a:lnSpc>
                <a:spcPct val="80000"/>
              </a:lnSpc>
              <a:buFontTx/>
              <a:buNone/>
            </a:pPr>
            <a:r>
              <a:rPr lang="nl-NL" sz="2000">
                <a:solidFill>
                  <a:schemeClr val="bg1"/>
                </a:solidFill>
              </a:rPr>
              <a:t>	"Waarom hebben de zonen en dochters van God een </a:t>
            </a:r>
            <a:r>
              <a:rPr lang="nl-NL" sz="2000" u="sng">
                <a:solidFill>
                  <a:schemeClr val="bg1"/>
                </a:solidFill>
              </a:rPr>
              <a:t>tegenzin in het bidden,`</a:t>
            </a:r>
            <a:r>
              <a:rPr lang="nl-NL" sz="2000">
                <a:solidFill>
                  <a:schemeClr val="bg1"/>
                </a:solidFill>
              </a:rPr>
              <a:t>daar toch het gebed </a:t>
            </a:r>
            <a:r>
              <a:rPr lang="nl-NL" sz="2000" u="sng">
                <a:solidFill>
                  <a:schemeClr val="bg1"/>
                </a:solidFill>
              </a:rPr>
              <a:t>de sleutel in de hand van het geloof is,</a:t>
            </a:r>
            <a:r>
              <a:rPr lang="nl-NL" sz="2000">
                <a:solidFill>
                  <a:schemeClr val="bg1"/>
                </a:solidFill>
              </a:rPr>
              <a:t> ... “ pag.93</a:t>
            </a:r>
          </a:p>
          <a:p>
            <a:pPr>
              <a:lnSpc>
                <a:spcPct val="80000"/>
              </a:lnSpc>
              <a:buFontTx/>
              <a:buNone/>
            </a:pPr>
            <a:r>
              <a:rPr lang="nl-NL" sz="2000">
                <a:solidFill>
                  <a:schemeClr val="bg1"/>
                </a:solidFill>
              </a:rPr>
              <a:t>	Waar gaat het om in het gebed? Wat is de bron dat het bidden voedt en waaruit het gelovig gebed opwelt?</a:t>
            </a:r>
          </a:p>
          <a:p>
            <a:pPr>
              <a:lnSpc>
                <a:spcPct val="80000"/>
              </a:lnSpc>
              <a:buFontTx/>
              <a:buNone/>
            </a:pPr>
            <a:r>
              <a:rPr lang="nl-NL" sz="2000">
                <a:solidFill>
                  <a:schemeClr val="bg1"/>
                </a:solidFill>
              </a:rPr>
              <a:t>	Zoals reeds geconstateerd is uit zowel het Oude- als uit het Nieuwe Testament blijkt dat bidden een HARTEZAAK is.</a:t>
            </a:r>
          </a:p>
          <a:p>
            <a:pPr>
              <a:lnSpc>
                <a:spcPct val="80000"/>
              </a:lnSpc>
              <a:buFontTx/>
              <a:buNone/>
            </a:pPr>
            <a:r>
              <a:rPr lang="nl-NL" sz="2000">
                <a:solidFill>
                  <a:schemeClr val="bg1"/>
                </a:solidFill>
              </a:rPr>
              <a:t>	[Zie: 2Kon 20:2; Ps.51:12,19; Jer 29:12,13; Hebr 5:7; 1Petr 4:7; 2Tim 2:11</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nl-NL" sz="2400" b="1"/>
              <a:t>GEBED en BIDDEN IN CHRISTELIJKE LITERATUUR</a:t>
            </a:r>
          </a:p>
        </p:txBody>
      </p:sp>
      <p:sp>
        <p:nvSpPr>
          <p:cNvPr id="60419" name="Rectangle 3"/>
          <p:cNvSpPr>
            <a:spLocks noGrp="1" noChangeArrowheads="1"/>
          </p:cNvSpPr>
          <p:nvPr>
            <p:ph type="body" sz="half" idx="1"/>
          </p:nvPr>
        </p:nvSpPr>
        <p:spPr>
          <a:xfrm flipH="1">
            <a:off x="468313" y="1125538"/>
            <a:ext cx="8351837" cy="2260600"/>
          </a:xfrm>
        </p:spPr>
        <p:txBody>
          <a:bodyPr/>
          <a:lstStyle/>
          <a:p>
            <a:pPr>
              <a:lnSpc>
                <a:spcPct val="90000"/>
              </a:lnSpc>
              <a:buFontTx/>
              <a:buNone/>
            </a:pPr>
            <a:r>
              <a:rPr lang="nl-NL" sz="2000"/>
              <a:t>	Enkele citaten uit </a:t>
            </a:r>
            <a:r>
              <a:rPr lang="nl-NL" sz="2000" u="sng"/>
              <a:t>Het Gebed,</a:t>
            </a:r>
            <a:r>
              <a:rPr lang="nl-NL" sz="2000"/>
              <a:t> </a:t>
            </a:r>
            <a:r>
              <a:rPr lang="nl-NL" sz="2000" u="sng"/>
              <a:t>Schreden naar Christus,</a:t>
            </a:r>
            <a:r>
              <a:rPr lang="nl-NL" sz="2000"/>
              <a:t> en uit </a:t>
            </a:r>
            <a:r>
              <a:rPr lang="nl-NL" sz="2000" u="sng"/>
              <a:t>Una Sancta Cursus.</a:t>
            </a:r>
            <a:endParaRPr lang="nl-NL" sz="2000"/>
          </a:p>
          <a:p>
            <a:pPr>
              <a:lnSpc>
                <a:spcPct val="90000"/>
              </a:lnSpc>
              <a:buFontTx/>
              <a:buNone/>
            </a:pPr>
            <a:endParaRPr lang="nl-NL" sz="2000"/>
          </a:p>
          <a:p>
            <a:pPr>
              <a:lnSpc>
                <a:spcPct val="90000"/>
              </a:lnSpc>
              <a:buFontTx/>
              <a:buNone/>
            </a:pPr>
            <a:r>
              <a:rPr lang="nl-NL" sz="2000"/>
              <a:t>	a.1) "Al wat wij behoeven te doen is: ons </a:t>
            </a:r>
            <a:r>
              <a:rPr lang="nl-NL" sz="2000" u="sng"/>
              <a:t>hart openstellen voor Hem."</a:t>
            </a:r>
            <a:r>
              <a:rPr lang="nl-NL" sz="2000"/>
              <a:t>	pag.10</a:t>
            </a:r>
          </a:p>
          <a:p>
            <a:pPr>
              <a:lnSpc>
                <a:spcPct val="90000"/>
              </a:lnSpc>
              <a:buFontTx/>
              <a:buNone/>
            </a:pPr>
            <a:r>
              <a:rPr lang="nl-NL" sz="2000"/>
              <a:t>	a.2) "Bidden is </a:t>
            </a:r>
            <a:r>
              <a:rPr lang="nl-NL" sz="2000" u="sng"/>
              <a:t>een hartezaak;</a:t>
            </a:r>
            <a:r>
              <a:rPr lang="nl-NL" sz="2000"/>
              <a:t> een bepaalde houding van </a:t>
            </a:r>
            <a:r>
              <a:rPr lang="nl-NL" sz="2000" u="sng"/>
              <a:t>ons hart tegenover God;</a:t>
            </a:r>
            <a:r>
              <a:rPr lang="nl-NL" sz="2000"/>
              <a:t> een houding die Hij in de hemel onmiddellijk herkent als gebed, als een </a:t>
            </a:r>
            <a:r>
              <a:rPr lang="nl-NL" sz="2000" u="sng"/>
              <a:t>beroep doen op Zijn hart."</a:t>
            </a:r>
            <a:r>
              <a:rPr lang="nl-NL" sz="2000"/>
              <a:t>	pag.15</a:t>
            </a:r>
          </a:p>
          <a:p>
            <a:pPr>
              <a:lnSpc>
                <a:spcPct val="90000"/>
              </a:lnSpc>
              <a:buFontTx/>
              <a:buNone/>
            </a:pPr>
            <a:r>
              <a:rPr lang="nl-NL" sz="2000"/>
              <a:t>	a.3) ".... uw gebed is een gevolg van het feit dat </a:t>
            </a:r>
            <a:r>
              <a:rPr lang="nl-NL" sz="2000" u="sng"/>
              <a:t>Jezus aan de deur van uw hart klopte en toegang vroeg</a:t>
            </a:r>
            <a:r>
              <a:rPr lang="nl-NL" sz="2000"/>
              <a:t> tot uw nood."	pag.17</a:t>
            </a:r>
          </a:p>
          <a:p>
            <a:pPr>
              <a:lnSpc>
                <a:spcPct val="90000"/>
              </a:lnSpc>
              <a:buFontTx/>
              <a:buNone/>
            </a:pPr>
            <a:endParaRPr lang="nl-NL" sz="2000"/>
          </a:p>
        </p:txBody>
      </p:sp>
      <p:pic>
        <p:nvPicPr>
          <p:cNvPr id="60420" name="Picture 4" descr="bergrede"/>
          <p:cNvPicPr>
            <a:picLocks noChangeAspect="1" noChangeArrowheads="1"/>
          </p:cNvPicPr>
          <p:nvPr>
            <p:ph sz="half" idx="2"/>
          </p:nvPr>
        </p:nvPicPr>
        <p:blipFill>
          <a:blip r:embed="rId2" cstate="print"/>
          <a:srcRect/>
          <a:stretch>
            <a:fillRect/>
          </a:stretch>
        </p:blipFill>
        <p:spPr>
          <a:xfrm>
            <a:off x="1187450" y="4221163"/>
            <a:ext cx="6408738" cy="2444750"/>
          </a:xfrm>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nl-NL"/>
              <a:t>Gebed: wat is het gebed?</a:t>
            </a:r>
          </a:p>
        </p:txBody>
      </p:sp>
      <p:sp>
        <p:nvSpPr>
          <p:cNvPr id="7171" name="Rectangle 3"/>
          <p:cNvSpPr>
            <a:spLocks noGrp="1" noChangeArrowheads="1"/>
          </p:cNvSpPr>
          <p:nvPr>
            <p:ph type="body" sz="half" idx="1"/>
          </p:nvPr>
        </p:nvSpPr>
        <p:spPr/>
        <p:txBody>
          <a:bodyPr/>
          <a:lstStyle/>
          <a:p>
            <a:pPr>
              <a:buFontTx/>
              <a:buNone/>
            </a:pPr>
            <a:r>
              <a:rPr lang="nl-NL" sz="2800"/>
              <a:t>5) De oorspronkelijke godsdienst van Afrika is het Animisme. </a:t>
            </a:r>
          </a:p>
        </p:txBody>
      </p:sp>
      <p:pic>
        <p:nvPicPr>
          <p:cNvPr id="7175" name="Picture 7" descr="voodokids_africa"/>
          <p:cNvPicPr>
            <a:picLocks noChangeAspect="1" noChangeArrowheads="1"/>
          </p:cNvPicPr>
          <p:nvPr>
            <p:ph sz="half" idx="2"/>
          </p:nvPr>
        </p:nvPicPr>
        <p:blipFill>
          <a:blip r:embed="rId2" cstate="print"/>
          <a:srcRect/>
          <a:stretch>
            <a:fillRect/>
          </a:stretch>
        </p:blipFill>
        <p:spPr>
          <a:xfrm>
            <a:off x="4978400" y="1600200"/>
            <a:ext cx="3376613" cy="4525963"/>
          </a:xfrm>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p:spPr>
        <p:txBody>
          <a:bodyPr wrap="none" anchor="ctr"/>
          <a:lstStyle/>
          <a:p>
            <a:endParaRPr lang="nl-NL"/>
          </a:p>
        </p:txBody>
      </p:sp>
      <p:sp>
        <p:nvSpPr>
          <p:cNvPr id="104450" name="Rectangle 2"/>
          <p:cNvSpPr>
            <a:spLocks noGrp="1" noChangeArrowheads="1"/>
          </p:cNvSpPr>
          <p:nvPr>
            <p:ph type="title"/>
          </p:nvPr>
        </p:nvSpPr>
        <p:spPr/>
        <p:txBody>
          <a:bodyPr/>
          <a:lstStyle/>
          <a:p>
            <a:r>
              <a:rPr lang="nl-NL" sz="2400" b="1"/>
              <a:t>GEBED en BIDDEN IN CHRISTELIJKE LITERATUUR</a:t>
            </a:r>
          </a:p>
        </p:txBody>
      </p:sp>
      <p:sp>
        <p:nvSpPr>
          <p:cNvPr id="104451" name="Rectangle 3"/>
          <p:cNvSpPr>
            <a:spLocks noGrp="1" noChangeArrowheads="1"/>
          </p:cNvSpPr>
          <p:nvPr>
            <p:ph type="body" idx="1"/>
          </p:nvPr>
        </p:nvSpPr>
        <p:spPr/>
        <p:txBody>
          <a:bodyPr/>
          <a:lstStyle/>
          <a:p>
            <a:pPr>
              <a:lnSpc>
                <a:spcPct val="80000"/>
              </a:lnSpc>
              <a:buFontTx/>
              <a:buNone/>
            </a:pPr>
            <a:r>
              <a:rPr lang="nl-NL" sz="2000"/>
              <a:t>	b.1) "In kalmte, schoon in ernst, wordt </a:t>
            </a:r>
            <a:r>
              <a:rPr lang="nl-NL" sz="2000" u="sng"/>
              <a:t>naar God verlangd.</a:t>
            </a:r>
            <a:r>
              <a:rPr lang="nl-NL" sz="2000"/>
              <a:t> Zoet en duurzaam is de invloed die van Hem uitgaat, Die in het verborgene ziet, en Wiens oor open is voor </a:t>
            </a:r>
            <a:r>
              <a:rPr lang="nl-NL" sz="2000" u="sng"/>
              <a:t>het gebed dat uit het hart opwelt."</a:t>
            </a:r>
            <a:r>
              <a:rPr lang="nl-NL" sz="2000"/>
              <a:t>	SC.97</a:t>
            </a:r>
          </a:p>
          <a:p>
            <a:pPr>
              <a:lnSpc>
                <a:spcPct val="80000"/>
              </a:lnSpc>
              <a:buFontTx/>
              <a:buNone/>
            </a:pPr>
            <a:r>
              <a:rPr lang="nl-NL" sz="2000"/>
              <a:t>	b.2) "Niets kan ons verhinderen </a:t>
            </a:r>
            <a:r>
              <a:rPr lang="nl-NL" sz="2000" u="sng"/>
              <a:t>het hart in ernstig gebed voor Hem uit te</a:t>
            </a:r>
            <a:r>
              <a:rPr lang="nl-NL" sz="2000"/>
              <a:t> </a:t>
            </a:r>
            <a:r>
              <a:rPr lang="nl-NL" sz="2000" u="sng"/>
              <a:t>storten  </a:t>
            </a:r>
            <a:r>
              <a:rPr lang="nl-NL" sz="2000"/>
              <a:t>De deur </a:t>
            </a:r>
            <a:r>
              <a:rPr lang="nl-NL" sz="2000" u="sng"/>
              <a:t>van ons hart behoort steeds open te staan</a:t>
            </a:r>
            <a:r>
              <a:rPr lang="nl-NL" sz="2000"/>
              <a:t> en het verzoek herhaald te worden dat </a:t>
            </a:r>
            <a:r>
              <a:rPr lang="nl-NL" sz="2000" u="sng"/>
              <a:t>Jezus intrek moge nemen</a:t>
            </a:r>
            <a:r>
              <a:rPr lang="nl-NL" sz="2000"/>
              <a:t> en als een hemelse Gast bij ons woning make.“ pag.98</a:t>
            </a:r>
          </a:p>
          <a:p>
            <a:pPr>
              <a:lnSpc>
                <a:spcPct val="80000"/>
              </a:lnSpc>
              <a:buFontTx/>
              <a:buNone/>
            </a:pPr>
            <a:r>
              <a:rPr lang="nl-NL" sz="2000"/>
              <a:t>	b.3) </a:t>
            </a:r>
            <a:r>
              <a:rPr lang="nl-NL" sz="2000" u="sng"/>
              <a:t>"Het hart moet openstaan</a:t>
            </a:r>
            <a:r>
              <a:rPr lang="nl-NL" sz="2000"/>
              <a:t> voor de invloed van </a:t>
            </a:r>
            <a:r>
              <a:rPr lang="nl-NL" sz="2000" u="sng"/>
              <a:t>de Geest</a:t>
            </a:r>
            <a:r>
              <a:rPr lang="nl-NL" sz="2000"/>
              <a:t> anders kan </a:t>
            </a:r>
            <a:r>
              <a:rPr lang="nl-NL" sz="2000" u="sng"/>
              <a:t>Gods zegen</a:t>
            </a:r>
            <a:r>
              <a:rPr lang="nl-NL" sz="2000"/>
              <a:t> niet worden genoten."	pag.93</a:t>
            </a:r>
          </a:p>
          <a:p>
            <a:pPr>
              <a:lnSpc>
                <a:spcPct val="80000"/>
              </a:lnSpc>
              <a:buFontTx/>
              <a:buNone/>
            </a:pPr>
            <a:endParaRPr lang="nl-NL" sz="2000"/>
          </a:p>
          <a:p>
            <a:pPr>
              <a:lnSpc>
                <a:spcPct val="80000"/>
              </a:lnSpc>
              <a:buFontTx/>
              <a:buNone/>
            </a:pPr>
            <a:r>
              <a:rPr lang="nl-NL" sz="2000"/>
              <a:t>	c.1) "Dit aanspreken [ tot God 1 kan gebeuren met verstaanbare woorden of niet, maar het moet </a:t>
            </a:r>
            <a:r>
              <a:rPr lang="nl-NL" sz="2000" u="sng"/>
              <a:t>steeds gebeuren met het hart."</a:t>
            </a:r>
            <a:r>
              <a:rPr lang="nl-NL" sz="2000"/>
              <a:t>	p.241</a:t>
            </a:r>
          </a:p>
          <a:p>
            <a:pPr>
              <a:lnSpc>
                <a:spcPct val="80000"/>
              </a:lnSpc>
            </a:pPr>
            <a:endParaRPr lang="nl-NL" sz="20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trees"/>
          <p:cNvPicPr>
            <a:picLocks noChangeArrowheads="1"/>
          </p:cNvPicPr>
          <p:nvPr>
            <p:ph sz="half" idx="2"/>
          </p:nvPr>
        </p:nvPicPr>
        <p:blipFill>
          <a:blip r:embed="rId2" cstate="print"/>
          <a:srcRect/>
          <a:stretch>
            <a:fillRect/>
          </a:stretch>
        </p:blipFill>
        <p:spPr>
          <a:xfrm>
            <a:off x="0" y="0"/>
            <a:ext cx="9144000" cy="6858000"/>
          </a:xfrm>
          <a:noFill/>
          <a:ln/>
        </p:spPr>
      </p:pic>
      <p:sp>
        <p:nvSpPr>
          <p:cNvPr id="61442" name="Rectangle 2"/>
          <p:cNvSpPr>
            <a:spLocks noGrp="1" noChangeArrowheads="1"/>
          </p:cNvSpPr>
          <p:nvPr>
            <p:ph type="title"/>
          </p:nvPr>
        </p:nvSpPr>
        <p:spPr/>
        <p:txBody>
          <a:bodyPr/>
          <a:lstStyle/>
          <a:p>
            <a:r>
              <a:rPr lang="nl-NL" sz="2400" b="1">
                <a:solidFill>
                  <a:schemeClr val="bg1"/>
                </a:solidFill>
              </a:rPr>
              <a:t>GEBED en BIDDEN IN CHRISTELIJKE LITERATUUR</a:t>
            </a:r>
          </a:p>
        </p:txBody>
      </p:sp>
      <p:sp>
        <p:nvSpPr>
          <p:cNvPr id="61443" name="Rectangle 3"/>
          <p:cNvSpPr>
            <a:spLocks noGrp="1" noChangeArrowheads="1"/>
          </p:cNvSpPr>
          <p:nvPr>
            <p:ph type="body" sz="half" idx="1"/>
          </p:nvPr>
        </p:nvSpPr>
        <p:spPr>
          <a:xfrm>
            <a:off x="457200" y="1600200"/>
            <a:ext cx="8002588" cy="4708525"/>
          </a:xfrm>
        </p:spPr>
        <p:txBody>
          <a:bodyPr/>
          <a:lstStyle/>
          <a:p>
            <a:pPr>
              <a:buFontTx/>
              <a:buNone/>
            </a:pPr>
            <a:r>
              <a:rPr lang="nl-NL" sz="2800" b="1">
                <a:solidFill>
                  <a:schemeClr val="bg1"/>
                </a:solidFill>
              </a:rPr>
              <a:t>3. </a:t>
            </a:r>
            <a:r>
              <a:rPr lang="nl-NL" sz="2800" b="1" u="sng">
                <a:solidFill>
                  <a:schemeClr val="bg1"/>
                </a:solidFill>
              </a:rPr>
              <a:t>BIDDEN-GELOOF: RELATIE</a:t>
            </a:r>
          </a:p>
          <a:p>
            <a:pPr>
              <a:buFontTx/>
              <a:buNone/>
            </a:pPr>
            <a:endParaRPr lang="nl-NL" sz="2800">
              <a:solidFill>
                <a:schemeClr val="bg1"/>
              </a:solidFill>
            </a:endParaRPr>
          </a:p>
          <a:p>
            <a:pPr>
              <a:buFontTx/>
              <a:buNone/>
            </a:pPr>
            <a:r>
              <a:rPr lang="nl-NL" sz="2800">
                <a:solidFill>
                  <a:schemeClr val="bg1"/>
                </a:solidFill>
              </a:rPr>
              <a:t>	Opnieuw worden enige citaten uit de genoemde bronnen genomen ter onderbouwing van wat de Bijbel leert over het geloof dat een onmisbaar ingrediënt is om gebed een waar gebed te doen zijn.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nl-NL" sz="2400" b="1"/>
              <a:t>GEBED en BIDDEN IN CHRISTELIJKE LITERATUUR</a:t>
            </a:r>
          </a:p>
        </p:txBody>
      </p:sp>
      <p:sp>
        <p:nvSpPr>
          <p:cNvPr id="62467" name="Rectangle 3"/>
          <p:cNvSpPr>
            <a:spLocks noGrp="1" noChangeArrowheads="1"/>
          </p:cNvSpPr>
          <p:nvPr>
            <p:ph type="body" sz="half" idx="1"/>
          </p:nvPr>
        </p:nvSpPr>
        <p:spPr>
          <a:xfrm>
            <a:off x="468313" y="1052513"/>
            <a:ext cx="4038600" cy="4525962"/>
          </a:xfrm>
        </p:spPr>
        <p:txBody>
          <a:bodyPr/>
          <a:lstStyle/>
          <a:p>
            <a:pPr>
              <a:lnSpc>
                <a:spcPct val="80000"/>
              </a:lnSpc>
              <a:buFontTx/>
              <a:buNone/>
            </a:pPr>
            <a:r>
              <a:rPr lang="nl-NL" sz="1600" b="1"/>
              <a:t>	GEEN GEBED/BIDDEN ZONDER GELOOF</a:t>
            </a:r>
          </a:p>
          <a:p>
            <a:pPr>
              <a:lnSpc>
                <a:spcPct val="80000"/>
              </a:lnSpc>
              <a:buFontTx/>
              <a:buNone/>
            </a:pPr>
            <a:endParaRPr lang="nl-NL" sz="1600" b="1"/>
          </a:p>
          <a:p>
            <a:pPr>
              <a:lnSpc>
                <a:spcPct val="80000"/>
              </a:lnSpc>
              <a:buFontTx/>
              <a:buNone/>
            </a:pPr>
            <a:r>
              <a:rPr lang="nl-NL" sz="1600"/>
              <a:t>	a.1) </a:t>
            </a:r>
            <a:r>
              <a:rPr lang="nl-NL" sz="1600" u="sng"/>
              <a:t>"Zonder geloof</a:t>
            </a:r>
            <a:r>
              <a:rPr lang="nl-NL" sz="1600"/>
              <a:t> kan er van </a:t>
            </a:r>
            <a:r>
              <a:rPr lang="nl-NL" sz="1600" u="sng"/>
              <a:t>gebed neen sprake zijn</a:t>
            </a:r>
            <a:r>
              <a:rPr lang="nl-NL" sz="1600"/>
              <a:t> om het even hoe groot onze hulpeloosheid is. Afhankelijkheid </a:t>
            </a:r>
            <a:r>
              <a:rPr lang="nl-NL" sz="1600" u="sng"/>
              <a:t>verenigd met geloof brengt gebed </a:t>
            </a:r>
            <a:r>
              <a:rPr lang="nl-NL" sz="1600"/>
              <a:t>voort... " pag.28 </a:t>
            </a:r>
          </a:p>
          <a:p>
            <a:pPr>
              <a:lnSpc>
                <a:spcPct val="80000"/>
              </a:lnSpc>
              <a:buFontTx/>
              <a:buNone/>
            </a:pPr>
            <a:r>
              <a:rPr lang="nl-NL" sz="1600"/>
              <a:t>	a.2) "De kern van </a:t>
            </a:r>
            <a:r>
              <a:rPr lang="nl-NL" sz="1600" u="sng"/>
              <a:t>geloof is: tot Christus komen."</a:t>
            </a:r>
            <a:r>
              <a:rPr lang="nl-NL" sz="1600"/>
              <a:t> pag.30 </a:t>
            </a:r>
          </a:p>
          <a:p>
            <a:pPr>
              <a:lnSpc>
                <a:spcPct val="80000"/>
              </a:lnSpc>
              <a:buFontTx/>
              <a:buNone/>
            </a:pPr>
            <a:r>
              <a:rPr lang="nl-NL" sz="1600"/>
              <a:t>	a.3) "Het is gezegend te weten .... dat we </a:t>
            </a:r>
            <a:r>
              <a:rPr lang="nl-NL" sz="1600" u="sng"/>
              <a:t>geloof genoeg hebben</a:t>
            </a:r>
            <a:r>
              <a:rPr lang="nl-NL" sz="1600"/>
              <a:t> als wij onze noden maar tot Jezus brengen [=bidden; smeken] en bij Hem laten.“ pag.36 </a:t>
            </a:r>
          </a:p>
          <a:p>
            <a:pPr>
              <a:lnSpc>
                <a:spcPct val="80000"/>
              </a:lnSpc>
              <a:buFontTx/>
              <a:buNone/>
            </a:pPr>
            <a:endParaRPr lang="nl-NL" sz="1600"/>
          </a:p>
          <a:p>
            <a:pPr>
              <a:lnSpc>
                <a:spcPct val="80000"/>
              </a:lnSpc>
              <a:buFontTx/>
              <a:buNone/>
            </a:pPr>
            <a:r>
              <a:rPr lang="nl-NL" sz="1600"/>
              <a:t>	b.1) </a:t>
            </a:r>
            <a:r>
              <a:rPr lang="nl-NL" sz="1600" u="sng"/>
              <a:t>"Het geloof is</a:t>
            </a:r>
            <a:r>
              <a:rPr lang="nl-NL" sz="1600"/>
              <a:t> ... een voorwaarde voor een krachtig gebed [Hebr 11:6 en Marc.11:24 geciteerd]“  pag.94 </a:t>
            </a:r>
          </a:p>
          <a:p>
            <a:pPr>
              <a:lnSpc>
                <a:spcPct val="80000"/>
              </a:lnSpc>
              <a:buFontTx/>
              <a:buNone/>
            </a:pPr>
            <a:r>
              <a:rPr lang="nl-NL" sz="1600"/>
              <a:t>	b.2) "Wij moeten </a:t>
            </a:r>
            <a:r>
              <a:rPr lang="nl-NL" sz="1600" u="sng"/>
              <a:t>altijd bidden</a:t>
            </a:r>
            <a:r>
              <a:rPr lang="nl-NL" sz="1600"/>
              <a:t> on in </a:t>
            </a:r>
            <a:r>
              <a:rPr lang="nl-NL" sz="1600" u="sng"/>
              <a:t>het geloof</a:t>
            </a:r>
            <a:r>
              <a:rPr lang="nl-NL" sz="1600"/>
              <a:t> en de ervaringen te mogen groeien.“ pag.96 </a:t>
            </a:r>
          </a:p>
          <a:p>
            <a:pPr>
              <a:lnSpc>
                <a:spcPct val="80000"/>
              </a:lnSpc>
              <a:buFontTx/>
              <a:buNone/>
            </a:pPr>
            <a:endParaRPr lang="nl-NL" sz="1600"/>
          </a:p>
          <a:p>
            <a:pPr>
              <a:lnSpc>
                <a:spcPct val="80000"/>
              </a:lnSpc>
              <a:buFontTx/>
              <a:buNone/>
            </a:pPr>
            <a:r>
              <a:rPr lang="nl-NL" sz="1600"/>
              <a:t>	c.1) "Het gebed [is] een </a:t>
            </a:r>
            <a:r>
              <a:rPr lang="nl-NL" sz="1600" u="sng"/>
              <a:t>ontmoeting in geloof</a:t>
            </a:r>
            <a:r>
              <a:rPr lang="nl-NL" sz="1600"/>
              <a:t> en het </a:t>
            </a:r>
            <a:r>
              <a:rPr lang="nl-NL" sz="1600" u="sng"/>
              <a:t>geloof blijft een geheim, blijft vertrouwen</a:t>
            </a:r>
            <a:r>
              <a:rPr lang="nl-NL" sz="1600"/>
              <a:t> pag242</a:t>
            </a:r>
          </a:p>
        </p:txBody>
      </p:sp>
      <p:pic>
        <p:nvPicPr>
          <p:cNvPr id="62468" name="Picture 4" descr="trees"/>
          <p:cNvPicPr>
            <a:picLocks noChangeAspect="1" noChangeArrowheads="1"/>
          </p:cNvPicPr>
          <p:nvPr>
            <p:ph sz="half" idx="2"/>
          </p:nvPr>
        </p:nvPicPr>
        <p:blipFill>
          <a:blip r:embed="rId2" cstate="print"/>
          <a:srcRect/>
          <a:stretch>
            <a:fillRect/>
          </a:stretch>
        </p:blipFill>
        <p:spPr>
          <a:xfrm>
            <a:off x="4648200" y="2381250"/>
            <a:ext cx="4038600" cy="2963863"/>
          </a:xfrm>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nl-NL" sz="2400" b="1"/>
              <a:t>GEBED en BIDDEN IN CHRISTELIJKE LITERATUUR</a:t>
            </a:r>
          </a:p>
        </p:txBody>
      </p:sp>
      <p:sp>
        <p:nvSpPr>
          <p:cNvPr id="63491" name="Rectangle 3"/>
          <p:cNvSpPr>
            <a:spLocks noGrp="1" noChangeArrowheads="1"/>
          </p:cNvSpPr>
          <p:nvPr>
            <p:ph type="body" sz="half" idx="1"/>
          </p:nvPr>
        </p:nvSpPr>
        <p:spPr>
          <a:xfrm>
            <a:off x="468313" y="1052513"/>
            <a:ext cx="4038600" cy="4525962"/>
          </a:xfrm>
        </p:spPr>
        <p:txBody>
          <a:bodyPr/>
          <a:lstStyle/>
          <a:p>
            <a:pPr>
              <a:lnSpc>
                <a:spcPct val="80000"/>
              </a:lnSpc>
              <a:buFontTx/>
              <a:buNone/>
            </a:pPr>
            <a:r>
              <a:rPr lang="nl-NL" sz="1800" b="1"/>
              <a:t>4. </a:t>
            </a:r>
            <a:r>
              <a:rPr lang="nl-NL" sz="1800" b="1" u="sng"/>
              <a:t>DE GESTELDHEID VAN HET HART</a:t>
            </a:r>
            <a:r>
              <a:rPr lang="nl-NL" sz="1800"/>
              <a:t> 	</a:t>
            </a:r>
          </a:p>
          <a:p>
            <a:pPr>
              <a:lnSpc>
                <a:spcPct val="80000"/>
              </a:lnSpc>
              <a:buFontTx/>
              <a:buNone/>
            </a:pPr>
            <a:endParaRPr lang="nl-NL" sz="1800"/>
          </a:p>
          <a:p>
            <a:pPr>
              <a:lnSpc>
                <a:spcPct val="80000"/>
              </a:lnSpc>
              <a:buFontTx/>
              <a:buNone/>
            </a:pPr>
            <a:r>
              <a:rPr lang="nl-NL" sz="1800"/>
              <a:t>	a.1) "Uw </a:t>
            </a:r>
            <a:r>
              <a:rPr lang="nl-NL" sz="1800" u="sng"/>
              <a:t>hulpeloosheid</a:t>
            </a:r>
            <a:r>
              <a:rPr lang="nl-NL" sz="1800"/>
              <a:t> is het beste gebed. Het </a:t>
            </a:r>
            <a:r>
              <a:rPr lang="nl-NL" sz="1800" u="sng"/>
              <a:t>roept uit uw hart tot het hart van God</a:t>
            </a:r>
            <a:r>
              <a:rPr lang="nl-NL" sz="1800"/>
              <a:t> duidelijker dan al uw uitgesproken woorden.... Onze </a:t>
            </a:r>
            <a:r>
              <a:rPr lang="nl-NL" sz="1800" u="sng"/>
              <a:t>hulpeloosheid is</a:t>
            </a:r>
            <a:r>
              <a:rPr lang="nl-NL" sz="1800"/>
              <a:t> een voortdurend </a:t>
            </a:r>
            <a:r>
              <a:rPr lang="nl-NL" sz="1800" u="sng"/>
              <a:t>beroep op het hart van de hemelse Vader."</a:t>
            </a:r>
            <a:r>
              <a:rPr lang="nl-NL" sz="1800"/>
              <a:t>	p.16,17</a:t>
            </a:r>
          </a:p>
          <a:p>
            <a:pPr>
              <a:lnSpc>
                <a:spcPct val="80000"/>
              </a:lnSpc>
              <a:buFontTx/>
              <a:buNone/>
            </a:pPr>
            <a:endParaRPr lang="nl-NL" sz="1800"/>
          </a:p>
          <a:p>
            <a:pPr>
              <a:lnSpc>
                <a:spcPct val="80000"/>
              </a:lnSpc>
              <a:buFontTx/>
              <a:buNone/>
            </a:pPr>
            <a:r>
              <a:rPr lang="nl-NL" sz="1800"/>
              <a:t>	a.2) "Gebed bestaat dus eigenlijk daarin: God dag aan dag vertellen in welk opzicht wij ons </a:t>
            </a:r>
            <a:r>
              <a:rPr lang="nl-NL" sz="1800" u="sng"/>
              <a:t>hulpeloos en afhankelijk voelen</a:t>
            </a:r>
            <a:r>
              <a:rPr lang="nl-NL" sz="1800"/>
              <a:t> ... en wij inzien hoe </a:t>
            </a:r>
            <a:r>
              <a:rPr lang="nl-NL" sz="1800" u="sng"/>
              <a:t>onmachtig wij van nature zijn</a:t>
            </a:r>
            <a:r>
              <a:rPr lang="nl-NL" sz="1800"/>
              <a:t> om te geloven, lief te hebben, te hopen, te dienen, ons op te offeren, te lijden, de Bijbel te lezen, te bidden en te strijden tegen onze zondige neigingen."	p.25</a:t>
            </a:r>
          </a:p>
        </p:txBody>
      </p:sp>
      <p:pic>
        <p:nvPicPr>
          <p:cNvPr id="63492" name="Picture 4" descr="jesus_ministry"/>
          <p:cNvPicPr>
            <a:picLocks noChangeAspect="1" noChangeArrowheads="1"/>
          </p:cNvPicPr>
          <p:nvPr>
            <p:ph sz="half" idx="2"/>
          </p:nvPr>
        </p:nvPicPr>
        <p:blipFill>
          <a:blip r:embed="rId2" cstate="print"/>
          <a:srcRect/>
          <a:stretch>
            <a:fillRect/>
          </a:stretch>
        </p:blipFill>
        <p:spPr>
          <a:xfrm>
            <a:off x="4648200" y="2459038"/>
            <a:ext cx="4038600" cy="2808287"/>
          </a:xfrm>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nl-NL" sz="2400" b="1"/>
              <a:t>GEBED en BIDDEN IN CHRISTELIJKE LITERATUUR</a:t>
            </a:r>
          </a:p>
        </p:txBody>
      </p:sp>
      <p:sp>
        <p:nvSpPr>
          <p:cNvPr id="64515" name="Rectangle 3"/>
          <p:cNvSpPr>
            <a:spLocks noGrp="1" noChangeArrowheads="1"/>
          </p:cNvSpPr>
          <p:nvPr>
            <p:ph type="body" sz="half" idx="1"/>
          </p:nvPr>
        </p:nvSpPr>
        <p:spPr>
          <a:xfrm>
            <a:off x="468313" y="1196975"/>
            <a:ext cx="4038600" cy="4525963"/>
          </a:xfrm>
        </p:spPr>
        <p:txBody>
          <a:bodyPr/>
          <a:lstStyle/>
          <a:p>
            <a:pPr>
              <a:lnSpc>
                <a:spcPct val="80000"/>
              </a:lnSpc>
              <a:buFontTx/>
              <a:buNone/>
            </a:pPr>
            <a:r>
              <a:rPr lang="nl-NL" sz="1600"/>
              <a:t>	</a:t>
            </a:r>
          </a:p>
          <a:p>
            <a:pPr>
              <a:lnSpc>
                <a:spcPct val="80000"/>
              </a:lnSpc>
              <a:buFontTx/>
              <a:buNone/>
            </a:pPr>
            <a:r>
              <a:rPr lang="nl-NL" sz="1600"/>
              <a:t>	b.1) "Op zekere voorwaarden mogen wij verwachten dat God onze gebeden verhoren zal. In de eerste plaats moeten wij </a:t>
            </a:r>
            <a:r>
              <a:rPr lang="nl-NL" sz="1600" b="1" u="sng"/>
              <a:t>onze </a:t>
            </a:r>
            <a:r>
              <a:rPr lang="nl-NL" sz="1600" u="sng"/>
              <a:t>afhankelijkheid van Hem gevoelen."</a:t>
            </a:r>
            <a:r>
              <a:rPr lang="nl-NL" sz="1600"/>
              <a:t>	SC93</a:t>
            </a:r>
          </a:p>
          <a:p>
            <a:pPr>
              <a:lnSpc>
                <a:spcPct val="80000"/>
              </a:lnSpc>
              <a:buFontTx/>
              <a:buNone/>
            </a:pPr>
            <a:endParaRPr lang="nl-NL" sz="1600"/>
          </a:p>
          <a:p>
            <a:pPr>
              <a:lnSpc>
                <a:spcPct val="80000"/>
              </a:lnSpc>
              <a:buFontTx/>
              <a:buNone/>
            </a:pPr>
            <a:r>
              <a:rPr lang="nl-NL" sz="1600"/>
              <a:t>	b.2) "Maar als wij tot God gaan met een </a:t>
            </a:r>
            <a:r>
              <a:rPr lang="nl-NL" sz="1600" u="sng"/>
              <a:t>gevoel van hulpeloosheid en afhankelijkheid,</a:t>
            </a:r>
            <a:r>
              <a:rPr lang="nl-NL" sz="1600"/>
              <a:t> en Hem onze behoeften op een </a:t>
            </a:r>
            <a:r>
              <a:rPr lang="nl-NL" sz="1600" u="sng"/>
              <a:t>vertrouwelijke en ootmoedige</a:t>
            </a:r>
            <a:r>
              <a:rPr lang="nl-NL" sz="1600"/>
              <a:t> wijze bekend maken, dan zal Hij, Die de Oneindige in wijsheid is </a:t>
            </a:r>
            <a:r>
              <a:rPr lang="nl-NL" sz="1600" u="sng"/>
              <a:t>onze smeekstem verhoren door het licht in onze harten</a:t>
            </a:r>
            <a:r>
              <a:rPr lang="nl-NL" sz="1600"/>
              <a:t> te laten schijnen." SC 95</a:t>
            </a:r>
          </a:p>
          <a:p>
            <a:pPr>
              <a:lnSpc>
                <a:spcPct val="80000"/>
              </a:lnSpc>
              <a:buFontTx/>
              <a:buNone/>
            </a:pPr>
            <a:endParaRPr lang="nl-NL" sz="1600"/>
          </a:p>
          <a:p>
            <a:pPr>
              <a:lnSpc>
                <a:spcPct val="80000"/>
              </a:lnSpc>
              <a:buFontTx/>
              <a:buNone/>
            </a:pPr>
            <a:r>
              <a:rPr lang="nl-NL" sz="1600"/>
              <a:t>	c.1) Met betrekking tot het stille, inwendige gebed: "... men spreekt geen woorden, beweegt zelfs de lippen niet. De </a:t>
            </a:r>
            <a:r>
              <a:rPr lang="nl-NL" sz="1600" u="sng"/>
              <a:t>gedachten</a:t>
            </a:r>
            <a:r>
              <a:rPr lang="nl-NL" sz="1600"/>
              <a:t> </a:t>
            </a:r>
            <a:r>
              <a:rPr lang="nl-NL" sz="1600" u="sng"/>
              <a:t>en gevoelens richten zich naar God;</a:t>
            </a:r>
            <a:r>
              <a:rPr lang="nl-NL" sz="1600"/>
              <a:t> men </a:t>
            </a:r>
            <a:r>
              <a:rPr lang="nl-NL" sz="1600" u="sng"/>
              <a:t>dankt Hem,</a:t>
            </a:r>
            <a:r>
              <a:rPr lang="nl-NL" sz="1600"/>
              <a:t> </a:t>
            </a:r>
            <a:r>
              <a:rPr lang="nl-NL" sz="1600" u="sng"/>
              <a:t>zegent Hem, bewondert Hem en heeft Hem lief."</a:t>
            </a:r>
            <a:r>
              <a:rPr lang="nl-NL" sz="1600"/>
              <a:t>	USC242</a:t>
            </a:r>
          </a:p>
        </p:txBody>
      </p:sp>
      <p:pic>
        <p:nvPicPr>
          <p:cNvPr id="64516" name="Picture 4" descr="jesus_ministry"/>
          <p:cNvPicPr>
            <a:picLocks noChangeAspect="1" noChangeArrowheads="1"/>
          </p:cNvPicPr>
          <p:nvPr>
            <p:ph sz="half" idx="2"/>
          </p:nvPr>
        </p:nvPicPr>
        <p:blipFill>
          <a:blip r:embed="rId2" cstate="print"/>
          <a:srcRect/>
          <a:stretch>
            <a:fillRect/>
          </a:stretch>
        </p:blipFill>
        <p:spPr>
          <a:xfrm>
            <a:off x="4648200" y="2459038"/>
            <a:ext cx="4038600" cy="2808287"/>
          </a:xfrm>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ChangeArrowheads="1"/>
          </p:cNvSpPr>
          <p:nvPr/>
        </p:nvSpPr>
        <p:spPr bwMode="auto">
          <a:xfrm>
            <a:off x="0" y="0"/>
            <a:ext cx="9144000" cy="6858000"/>
          </a:xfrm>
          <a:prstGeom prst="rect">
            <a:avLst/>
          </a:prstGeom>
          <a:solidFill>
            <a:srgbClr val="FFF6A5"/>
          </a:solidFill>
          <a:ln w="9525">
            <a:solidFill>
              <a:schemeClr val="tx1"/>
            </a:solidFill>
            <a:miter lim="800000"/>
            <a:headEnd/>
            <a:tailEnd/>
          </a:ln>
          <a:effectLst/>
        </p:spPr>
        <p:txBody>
          <a:bodyPr wrap="none" anchor="ctr"/>
          <a:lstStyle/>
          <a:p>
            <a:endParaRPr lang="nl-NL"/>
          </a:p>
        </p:txBody>
      </p:sp>
      <p:sp>
        <p:nvSpPr>
          <p:cNvPr id="65538" name="Rectangle 2"/>
          <p:cNvSpPr>
            <a:spLocks noGrp="1" noChangeArrowheads="1"/>
          </p:cNvSpPr>
          <p:nvPr>
            <p:ph type="title"/>
          </p:nvPr>
        </p:nvSpPr>
        <p:spPr/>
        <p:txBody>
          <a:bodyPr/>
          <a:lstStyle/>
          <a:p>
            <a:r>
              <a:rPr lang="nl-NL" sz="2400" b="1"/>
              <a:t>GEBED en BIDDEN IN CHRISTELIJKE LITERATUUR</a:t>
            </a:r>
          </a:p>
        </p:txBody>
      </p:sp>
      <p:sp>
        <p:nvSpPr>
          <p:cNvPr id="65539" name="Rectangle 3"/>
          <p:cNvSpPr>
            <a:spLocks noGrp="1" noChangeArrowheads="1"/>
          </p:cNvSpPr>
          <p:nvPr>
            <p:ph type="body" idx="1"/>
          </p:nvPr>
        </p:nvSpPr>
        <p:spPr/>
        <p:txBody>
          <a:bodyPr/>
          <a:lstStyle/>
          <a:p>
            <a:pPr>
              <a:lnSpc>
                <a:spcPct val="80000"/>
              </a:lnSpc>
              <a:buFontTx/>
              <a:buNone/>
            </a:pPr>
            <a:r>
              <a:rPr lang="nl-NL" sz="2800" b="1"/>
              <a:t>5. </a:t>
            </a:r>
            <a:r>
              <a:rPr lang="nl-NL" sz="2800" b="1" u="sng"/>
              <a:t>DE WIJZE VAN HET GELOOF UITEN IN GEBED</a:t>
            </a:r>
          </a:p>
          <a:p>
            <a:pPr>
              <a:lnSpc>
                <a:spcPct val="80000"/>
              </a:lnSpc>
              <a:buFontTx/>
              <a:buNone/>
            </a:pPr>
            <a:endParaRPr lang="nl-NL" sz="2800" b="1"/>
          </a:p>
          <a:p>
            <a:pPr>
              <a:lnSpc>
                <a:spcPct val="80000"/>
              </a:lnSpc>
              <a:buFontTx/>
              <a:buNone/>
            </a:pPr>
            <a:r>
              <a:rPr lang="nl-NL" sz="2000"/>
              <a:t>	Als het kind van God zich volledig van Hem afhankelijk weet en dat het zich geheel hulpeloos voelt, maar wel in geloof vanuit het hart tot God genaakt in Chris­tus, op welke wijze uit zich deze houding in het BIDDEN/GEBED?</a:t>
            </a:r>
          </a:p>
          <a:p>
            <a:pPr>
              <a:lnSpc>
                <a:spcPct val="80000"/>
              </a:lnSpc>
              <a:buFontTx/>
              <a:buNone/>
            </a:pPr>
            <a:endParaRPr lang="nl-NL" sz="2000"/>
          </a:p>
          <a:p>
            <a:pPr>
              <a:lnSpc>
                <a:spcPct val="80000"/>
              </a:lnSpc>
              <a:buFontTx/>
              <a:buNone/>
            </a:pPr>
            <a:r>
              <a:rPr lang="nl-NL" sz="2000"/>
              <a:t>	a.1) "Al wat wij behoeven te doen is: </a:t>
            </a:r>
            <a:r>
              <a:rPr lang="nl-NL" sz="2000" u="sng"/>
              <a:t>ons hart openstellen</a:t>
            </a:r>
            <a:r>
              <a:rPr lang="nl-NL" sz="2000"/>
              <a:t> voor Hem.“  pag.10</a:t>
            </a:r>
          </a:p>
          <a:p>
            <a:pPr>
              <a:lnSpc>
                <a:spcPct val="80000"/>
              </a:lnSpc>
              <a:buFontTx/>
              <a:buNone/>
            </a:pPr>
            <a:r>
              <a:rPr lang="nl-NL" sz="2000"/>
              <a:t>	a.2) "Uw hulpeloosheid.... </a:t>
            </a:r>
            <a:r>
              <a:rPr lang="nl-NL" sz="2000" u="sng"/>
              <a:t>roept uit uw hart</a:t>
            </a:r>
            <a:r>
              <a:rPr lang="nl-NL" sz="2000"/>
              <a:t> tot het </a:t>
            </a:r>
            <a:r>
              <a:rPr lang="nl-NL" sz="2000" u="sng"/>
              <a:t>hart van God</a:t>
            </a:r>
            <a:r>
              <a:rPr lang="nl-NL" sz="2000"/>
              <a:t> duidelijker dan al uw uitgesproken woorden.“ p.16,17 ,</a:t>
            </a:r>
          </a:p>
          <a:p>
            <a:pPr>
              <a:lnSpc>
                <a:spcPct val="80000"/>
              </a:lnSpc>
              <a:buFontTx/>
              <a:buNone/>
            </a:pPr>
            <a:r>
              <a:rPr lang="nl-NL" sz="2000"/>
              <a:t>	a.3) "Uw hulpeloosheid </a:t>
            </a:r>
            <a:r>
              <a:rPr lang="nl-NL" sz="2000" u="sng"/>
              <a:t>opent juist de deur en geeft Hem toegang</a:t>
            </a:r>
            <a:r>
              <a:rPr lang="nl-NL" sz="2000"/>
              <a:t> tot </a:t>
            </a:r>
            <a:br>
              <a:rPr lang="nl-NL" sz="2000"/>
            </a:br>
            <a:r>
              <a:rPr lang="nl-NL" sz="2000"/>
              <a:t>al wat u bezwaart."	pag.20</a:t>
            </a:r>
          </a:p>
          <a:p>
            <a:pPr>
              <a:lnSpc>
                <a:spcPct val="80000"/>
              </a:lnSpc>
              <a:buFontTx/>
              <a:buNone/>
            </a:pPr>
            <a:r>
              <a:rPr lang="nl-NL" sz="2000"/>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ChangeArrowheads="1"/>
          </p:cNvSpPr>
          <p:nvPr/>
        </p:nvSpPr>
        <p:spPr bwMode="auto">
          <a:xfrm>
            <a:off x="0" y="0"/>
            <a:ext cx="9144000" cy="6858000"/>
          </a:xfrm>
          <a:prstGeom prst="rect">
            <a:avLst/>
          </a:prstGeom>
          <a:solidFill>
            <a:srgbClr val="FFCC99"/>
          </a:solidFill>
          <a:ln w="9525">
            <a:solidFill>
              <a:schemeClr val="tx1"/>
            </a:solidFill>
            <a:miter lim="800000"/>
            <a:headEnd/>
            <a:tailEnd/>
          </a:ln>
          <a:effectLst/>
        </p:spPr>
        <p:txBody>
          <a:bodyPr wrap="none" anchor="ctr"/>
          <a:lstStyle/>
          <a:p>
            <a:endParaRPr lang="nl-NL"/>
          </a:p>
        </p:txBody>
      </p:sp>
      <p:sp>
        <p:nvSpPr>
          <p:cNvPr id="105474" name="Rectangle 2"/>
          <p:cNvSpPr>
            <a:spLocks noGrp="1" noChangeArrowheads="1"/>
          </p:cNvSpPr>
          <p:nvPr>
            <p:ph type="title"/>
          </p:nvPr>
        </p:nvSpPr>
        <p:spPr/>
        <p:txBody>
          <a:bodyPr/>
          <a:lstStyle/>
          <a:p>
            <a:r>
              <a:rPr lang="nl-NL" sz="2400" b="1"/>
              <a:t>GEBED en BIDDEN IN CHRISTELIJKE LITERATUUR</a:t>
            </a:r>
          </a:p>
        </p:txBody>
      </p:sp>
      <p:sp>
        <p:nvSpPr>
          <p:cNvPr id="105475" name="Rectangle 3"/>
          <p:cNvSpPr>
            <a:spLocks noGrp="1" noChangeArrowheads="1"/>
          </p:cNvSpPr>
          <p:nvPr>
            <p:ph type="body" idx="1"/>
          </p:nvPr>
        </p:nvSpPr>
        <p:spPr/>
        <p:txBody>
          <a:bodyPr/>
          <a:lstStyle/>
          <a:p>
            <a:pPr>
              <a:lnSpc>
                <a:spcPct val="80000"/>
              </a:lnSpc>
              <a:buFontTx/>
              <a:buNone/>
            </a:pPr>
            <a:r>
              <a:rPr lang="nl-NL" sz="2400"/>
              <a:t>	a.4) "Het gebed heeft een functie, en dat is "Ja" te antwoorden als Hij [Jezus] klopt [aan de deur van ons hart]</a:t>
            </a:r>
            <a:r>
              <a:rPr lang="nl-NL" sz="2400" u="sng"/>
              <a:t>ons hart te openen,</a:t>
            </a:r>
            <a:r>
              <a:rPr lang="nl-NL" sz="2400"/>
              <a:t> om alles te </a:t>
            </a:r>
            <a:r>
              <a:rPr lang="nl-NL" sz="2400" u="sng"/>
              <a:t>ontvangen wat Jezus</a:t>
            </a:r>
            <a:r>
              <a:rPr lang="nl-NL" sz="2400"/>
              <a:t> geneigd is ons te geven; om </a:t>
            </a:r>
            <a:r>
              <a:rPr lang="nl-NL" sz="2400" u="sng"/>
              <a:t>alles ter zijde te stellen </a:t>
            </a:r>
            <a:r>
              <a:rPr lang="nl-NL" sz="2400"/>
              <a:t>wat ons zou afleiden en verhinderen... “ pag.71 </a:t>
            </a:r>
          </a:p>
          <a:p>
            <a:pPr>
              <a:lnSpc>
                <a:spcPct val="80000"/>
              </a:lnSpc>
              <a:buFontTx/>
              <a:buNone/>
            </a:pPr>
            <a:endParaRPr lang="nl-NL" sz="2400"/>
          </a:p>
          <a:p>
            <a:pPr>
              <a:lnSpc>
                <a:spcPct val="80000"/>
              </a:lnSpc>
              <a:buFontTx/>
              <a:buNone/>
            </a:pPr>
            <a:r>
              <a:rPr lang="nl-NL" sz="2400"/>
              <a:t>	a.5) "Al wat zij [de mensen in Jezus' tijd] deden was: </a:t>
            </a:r>
            <a:r>
              <a:rPr lang="nl-NL" sz="2400" u="sng"/>
              <a:t>tot Jezus komen en hun zorgen bij Hem uitspreken </a:t>
            </a:r>
            <a:r>
              <a:rPr lang="nl-NL" sz="2400"/>
              <a:t>'Ik geloof Here, kom mijn ongeloof te hulp."pag 30</a:t>
            </a:r>
          </a:p>
          <a:p>
            <a:pPr>
              <a:lnSpc>
                <a:spcPct val="80000"/>
              </a:lnSpc>
              <a:buFontTx/>
              <a:buNone/>
            </a:pPr>
            <a:endParaRPr lang="nl-NL" sz="2400"/>
          </a:p>
          <a:p>
            <a:pPr>
              <a:lnSpc>
                <a:spcPct val="80000"/>
              </a:lnSpc>
              <a:buFontTx/>
              <a:buNone/>
            </a:pPr>
            <a:r>
              <a:rPr lang="nl-NL" sz="2400"/>
              <a:t>	a.6) "... enkel en alleen aan Jezus </a:t>
            </a:r>
            <a:r>
              <a:rPr lang="nl-NL" sz="2400" u="sng"/>
              <a:t>hebben te zeggen hoe zwak ons geloof is. </a:t>
            </a:r>
            <a:r>
              <a:rPr lang="nl-NL" sz="2400"/>
              <a:t>Dan hebben wij Jezus </a:t>
            </a:r>
            <a:r>
              <a:rPr lang="nl-NL" sz="2400" u="sng"/>
              <a:t>toegang tot ons hart</a:t>
            </a:r>
            <a:r>
              <a:rPr lang="nl-NL" sz="2400"/>
              <a:t> gegeven."	pag.36</a:t>
            </a:r>
          </a:p>
          <a:p>
            <a:pPr>
              <a:lnSpc>
                <a:spcPct val="80000"/>
              </a:lnSpc>
              <a:buFontTx/>
              <a:buNone/>
            </a:pPr>
            <a:endParaRPr lang="nl-NL" sz="2400"/>
          </a:p>
          <a:p>
            <a:pPr>
              <a:lnSpc>
                <a:spcPct val="80000"/>
              </a:lnSpc>
              <a:buFontTx/>
              <a:buNone/>
            </a:pPr>
            <a:endParaRPr lang="nl-NL" sz="2400"/>
          </a:p>
          <a:p>
            <a:pPr>
              <a:lnSpc>
                <a:spcPct val="80000"/>
              </a:lnSpc>
            </a:pPr>
            <a:endParaRPr lang="nl-NL" sz="24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a:effectLst/>
        </p:spPr>
        <p:txBody>
          <a:bodyPr wrap="none" anchor="ctr"/>
          <a:lstStyle/>
          <a:p>
            <a:pPr algn="ctr"/>
            <a:endParaRPr lang="nl-NL"/>
          </a:p>
        </p:txBody>
      </p:sp>
      <p:sp>
        <p:nvSpPr>
          <p:cNvPr id="106498" name="Rectangle 2"/>
          <p:cNvSpPr>
            <a:spLocks noGrp="1" noChangeArrowheads="1"/>
          </p:cNvSpPr>
          <p:nvPr>
            <p:ph type="title"/>
          </p:nvPr>
        </p:nvSpPr>
        <p:spPr/>
        <p:txBody>
          <a:bodyPr/>
          <a:lstStyle/>
          <a:p>
            <a:r>
              <a:rPr lang="nl-NL" sz="2400" b="1"/>
              <a:t>GEBED en BIDDEN IN CHRISTELIJKE LITERATUUR</a:t>
            </a:r>
          </a:p>
        </p:txBody>
      </p:sp>
      <p:sp>
        <p:nvSpPr>
          <p:cNvPr id="106499" name="Rectangle 3"/>
          <p:cNvSpPr>
            <a:spLocks noGrp="1" noChangeArrowheads="1"/>
          </p:cNvSpPr>
          <p:nvPr>
            <p:ph type="body" idx="1"/>
          </p:nvPr>
        </p:nvSpPr>
        <p:spPr/>
        <p:txBody>
          <a:bodyPr/>
          <a:lstStyle/>
          <a:p>
            <a:pPr>
              <a:lnSpc>
                <a:spcPct val="80000"/>
              </a:lnSpc>
              <a:buFontTx/>
              <a:buNone/>
            </a:pPr>
            <a:r>
              <a:rPr lang="nl-NL" sz="2000"/>
              <a:t>	b.1) "Om dit [ omgang met onze hemelse Vader] te kunnen hebben, moeten wij </a:t>
            </a:r>
            <a:r>
              <a:rPr lang="nl-NL" sz="2000" u="sng"/>
              <a:t>iets van onze dagelijkse wandel te vertellen hebben."</a:t>
            </a:r>
            <a:r>
              <a:rPr lang="nl-NL" sz="2000"/>
              <a:t>	SC91</a:t>
            </a:r>
          </a:p>
          <a:p>
            <a:pPr>
              <a:lnSpc>
                <a:spcPct val="80000"/>
              </a:lnSpc>
              <a:buFontTx/>
              <a:buNone/>
            </a:pPr>
            <a:r>
              <a:rPr lang="nl-NL" sz="2000"/>
              <a:t>	b.2) </a:t>
            </a:r>
            <a:r>
              <a:rPr lang="nl-NL" sz="2000" u="sng"/>
              <a:t>"Maak uw behoeften, uw vreugde, uw verdriet, uw vrees en uw zorgen God</a:t>
            </a:r>
            <a:r>
              <a:rPr lang="nl-NL" sz="2000"/>
              <a:t> </a:t>
            </a:r>
            <a:r>
              <a:rPr lang="nl-NL" sz="2000" u="sng"/>
              <a:t>bekend.</a:t>
            </a:r>
            <a:r>
              <a:rPr lang="nl-NL" sz="2000"/>
              <a:t> U kunt Hem overladen noch vermoeien Zijn liefderijk hart wordt wordt </a:t>
            </a:r>
            <a:r>
              <a:rPr lang="nl-NL" sz="2000" u="sng"/>
              <a:t>door onze moeiten, ja zelfs het noemen er van,</a:t>
            </a:r>
            <a:r>
              <a:rPr lang="nl-NL" sz="2000"/>
              <a:t> aangedaan.“ SC 98</a:t>
            </a:r>
          </a:p>
          <a:p>
            <a:pPr>
              <a:lnSpc>
                <a:spcPct val="80000"/>
              </a:lnSpc>
              <a:buFontTx/>
              <a:buNone/>
            </a:pPr>
            <a:r>
              <a:rPr lang="nl-NL" sz="2000"/>
              <a:t>	b.3) "Wat ter ere van God geschiedt, behoort </a:t>
            </a:r>
            <a:r>
              <a:rPr lang="nl-NL" sz="2000" u="sng"/>
              <a:t>blijmoedig, met lofgezang en</a:t>
            </a:r>
            <a:r>
              <a:rPr lang="nl-NL" sz="2000"/>
              <a:t> </a:t>
            </a:r>
            <a:r>
              <a:rPr lang="nl-NL" sz="2000" u="sng"/>
              <a:t>dankzegging</a:t>
            </a:r>
            <a:r>
              <a:rPr lang="nl-NL" sz="2000"/>
              <a:t> en niet in neerslachtigheid te worden gedaan.“ SC102</a:t>
            </a:r>
          </a:p>
          <a:p>
            <a:pPr>
              <a:lnSpc>
                <a:spcPct val="80000"/>
              </a:lnSpc>
              <a:buFontTx/>
              <a:buNone/>
            </a:pPr>
            <a:endParaRPr lang="nl-NL" sz="2000"/>
          </a:p>
          <a:p>
            <a:pPr>
              <a:lnSpc>
                <a:spcPct val="80000"/>
              </a:lnSpc>
              <a:buFontTx/>
              <a:buNone/>
            </a:pPr>
            <a:r>
              <a:rPr lang="nl-NL" sz="2000"/>
              <a:t>	c.1) "Wat Christus van ons hebben wil is dit: </a:t>
            </a:r>
            <a:r>
              <a:rPr lang="nl-NL" sz="2000" u="sng"/>
              <a:t>dat wij heel ons leven God als onze Gast in onze ziel meedragen,</a:t>
            </a:r>
            <a:r>
              <a:rPr lang="nl-NL" sz="2000"/>
              <a:t> en ons dikwijls </a:t>
            </a:r>
            <a:r>
              <a:rPr lang="nl-NL" sz="2000" u="sng"/>
              <a:t>in de loop van de dag</a:t>
            </a:r>
            <a:r>
              <a:rPr lang="nl-NL" sz="2000"/>
              <a:t> </a:t>
            </a:r>
            <a:r>
              <a:rPr lang="nl-NL" sz="2000" u="sng"/>
              <a:t>met Hem onderhouden,</a:t>
            </a:r>
            <a:r>
              <a:rPr lang="nl-NL" sz="2000"/>
              <a:t> al is het met een enkele groet. Waar wij zijn is Hij. En waar Hij is, </a:t>
            </a:r>
            <a:r>
              <a:rPr lang="nl-NL" sz="2000" u="sng"/>
              <a:t>kan men vertrouwsvol tot Hem spreken."</a:t>
            </a:r>
            <a:r>
              <a:rPr lang="nl-NL" sz="2000"/>
              <a:t>	USC243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nl-NL" sz="2400" b="1"/>
              <a:t>GEBED en BIDDEN IN CHRISTELIJKE LITERATUUR</a:t>
            </a:r>
          </a:p>
        </p:txBody>
      </p:sp>
      <p:sp>
        <p:nvSpPr>
          <p:cNvPr id="66563" name="Rectangle 3"/>
          <p:cNvSpPr>
            <a:spLocks noGrp="1" noChangeArrowheads="1"/>
          </p:cNvSpPr>
          <p:nvPr>
            <p:ph type="body" sz="half" idx="1"/>
          </p:nvPr>
        </p:nvSpPr>
        <p:spPr>
          <a:xfrm>
            <a:off x="457200" y="1196975"/>
            <a:ext cx="8075613" cy="3960813"/>
          </a:xfrm>
        </p:spPr>
        <p:txBody>
          <a:bodyPr/>
          <a:lstStyle/>
          <a:p>
            <a:pPr>
              <a:lnSpc>
                <a:spcPct val="80000"/>
              </a:lnSpc>
              <a:buFontTx/>
              <a:buNone/>
            </a:pPr>
            <a:r>
              <a:rPr lang="nl-NL" sz="1400"/>
              <a:t>	</a:t>
            </a:r>
            <a:r>
              <a:rPr lang="nl-NL" sz="1800"/>
              <a:t>Dit alles gezien en gehoord hebbend, kan men tot een bepaalde, zekere conclusie komen. Dat het GEBED/BIDDEN een KRACHTIG instrument blijkt dat de HERE God aan de mens, in het bijzonder aan Zijn kinderen in Christus, geschonken heeft. Vandaar de titel van het thema: </a:t>
            </a:r>
            <a:r>
              <a:rPr lang="nl-NL" sz="1800" b="1"/>
              <a:t>De Kracht van het Gebed.</a:t>
            </a:r>
          </a:p>
          <a:p>
            <a:pPr>
              <a:lnSpc>
                <a:spcPct val="80000"/>
              </a:lnSpc>
              <a:buFontTx/>
              <a:buNone/>
            </a:pPr>
            <a:endParaRPr lang="nl-NL" sz="1800" b="1"/>
          </a:p>
          <a:p>
            <a:pPr>
              <a:lnSpc>
                <a:spcPct val="80000"/>
              </a:lnSpc>
              <a:buFontTx/>
              <a:buNone/>
            </a:pPr>
            <a:r>
              <a:rPr lang="nl-NL" sz="1800"/>
              <a:t>	In feite zijn er reeds zoveel aspecten van deze Kracht van het Gebed getoond, dat het haast geen Bijbelse uiteenzetting verder behoeft.</a:t>
            </a:r>
          </a:p>
          <a:p>
            <a:pPr>
              <a:lnSpc>
                <a:spcPct val="80000"/>
              </a:lnSpc>
              <a:buFontTx/>
              <a:buNone/>
            </a:pPr>
            <a:endParaRPr lang="nl-NL" sz="1800"/>
          </a:p>
          <a:p>
            <a:pPr>
              <a:lnSpc>
                <a:spcPct val="80000"/>
              </a:lnSpc>
              <a:buFontTx/>
              <a:buNone/>
            </a:pPr>
            <a:r>
              <a:rPr lang="nl-NL" sz="1800"/>
              <a:t>	Er zijn echter zoveel Christenen die de Kracht van het Gebed alleen maar bewezen wensen te zien in uiterlijke fenomenen, zoals luid handgeklap, lichaamsbewegingen zoals heupwie­gen, dansen, springen, luid geroep tot schreeuwen toe, en meer van dergelijke manifestaties .Om een enkel voorbeeld te noemen, genomen uit het boek </a:t>
            </a:r>
            <a:r>
              <a:rPr lang="nl-NL" sz="1800" b="1" u="sng"/>
              <a:t>The HIDDEN Agenda</a:t>
            </a:r>
            <a:r>
              <a:rPr lang="nl-NL" sz="1800" u="sng"/>
              <a:t>,</a:t>
            </a:r>
            <a:r>
              <a:rPr lang="nl-NL" sz="1800"/>
              <a:t> leest men het volgende:</a:t>
            </a:r>
          </a:p>
          <a:p>
            <a:pPr>
              <a:lnSpc>
                <a:spcPct val="80000"/>
              </a:lnSpc>
              <a:buFontTx/>
              <a:buNone/>
            </a:pPr>
            <a:r>
              <a:rPr lang="nl-NL" sz="1400"/>
              <a:t>	</a:t>
            </a:r>
          </a:p>
        </p:txBody>
      </p:sp>
      <p:pic>
        <p:nvPicPr>
          <p:cNvPr id="66564" name="Picture 4" descr="img_valderejo00"/>
          <p:cNvPicPr>
            <a:picLocks noChangeAspect="1" noChangeArrowheads="1"/>
          </p:cNvPicPr>
          <p:nvPr>
            <p:ph sz="half" idx="2"/>
          </p:nvPr>
        </p:nvPicPr>
        <p:blipFill>
          <a:blip r:embed="rId2" cstate="print"/>
          <a:srcRect/>
          <a:stretch>
            <a:fillRect/>
          </a:stretch>
        </p:blipFill>
        <p:spPr>
          <a:xfrm>
            <a:off x="684213" y="5013325"/>
            <a:ext cx="7926387" cy="1417638"/>
          </a:xfrm>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nl-NL" sz="2400" b="1"/>
              <a:t>GEBED en BIDDEN IN CHRISTELIJKE LITERATUUR</a:t>
            </a:r>
          </a:p>
        </p:txBody>
      </p:sp>
      <p:sp>
        <p:nvSpPr>
          <p:cNvPr id="107523" name="Rectangle 3"/>
          <p:cNvSpPr>
            <a:spLocks noGrp="1" noChangeArrowheads="1"/>
          </p:cNvSpPr>
          <p:nvPr>
            <p:ph type="body" sz="half" idx="1"/>
          </p:nvPr>
        </p:nvSpPr>
        <p:spPr>
          <a:xfrm>
            <a:off x="468313" y="1268413"/>
            <a:ext cx="6048375" cy="4897437"/>
          </a:xfrm>
        </p:spPr>
        <p:txBody>
          <a:bodyPr/>
          <a:lstStyle/>
          <a:p>
            <a:pPr>
              <a:lnSpc>
                <a:spcPct val="80000"/>
              </a:lnSpc>
              <a:buFontTx/>
              <a:buNone/>
            </a:pPr>
            <a:r>
              <a:rPr lang="nl-NL" sz="1800" i="1"/>
              <a:t>	Richard Ostling schreef in 1994 dat de Anglicaanse kerken in Engeland veel meer lijken op rock concerten en rugby wedstrijden dan op Christelijke aanbidding. Hij schrijft: "ene Nickey Gumbel bidt dat de H.Geest op de gemeente neerdaalt. Al heel gauw begint een vrouw te lachen. Anderen sluiten geleidelijk bij haar aan met hartelijk gelach. Een jonge aanbidder valt tegen de vloer terwijl haar handen kronkelen. Nog iemand valt neer, dan nog een en nog een. Binnen een half uur liggen de lichamen overal terwijl smekelingen snotteren, brullen als leeuwen, en wat het allervreemdst is, ongecontroleerd lachen."</a:t>
            </a:r>
          </a:p>
          <a:p>
            <a:pPr>
              <a:lnSpc>
                <a:spcPct val="80000"/>
              </a:lnSpc>
              <a:buFontTx/>
              <a:buNone/>
            </a:pPr>
            <a:r>
              <a:rPr lang="nl-NL" sz="1800"/>
              <a:t>	[Rapportage in TIME magazine, 15 aug.1994, p.38)</a:t>
            </a:r>
          </a:p>
          <a:p>
            <a:pPr>
              <a:lnSpc>
                <a:spcPct val="80000"/>
              </a:lnSpc>
              <a:buFontTx/>
              <a:buNone/>
            </a:pPr>
            <a:endParaRPr lang="nl-NL" sz="1800"/>
          </a:p>
          <a:p>
            <a:pPr>
              <a:lnSpc>
                <a:spcPct val="80000"/>
              </a:lnSpc>
              <a:buFontTx/>
              <a:buNone/>
            </a:pPr>
            <a:r>
              <a:rPr lang="nl-NL" sz="1800"/>
              <a:t>	Men denke tevens aan de atmosfeer tijdens gebedsgenezing diensten, die nogal eens met vrij veel spektakel gepaard kunnen gaan.</a:t>
            </a:r>
          </a:p>
          <a:p>
            <a:pPr>
              <a:lnSpc>
                <a:spcPct val="80000"/>
              </a:lnSpc>
            </a:pPr>
            <a:endParaRPr lang="nl-NL" sz="1800"/>
          </a:p>
        </p:txBody>
      </p:sp>
      <p:pic>
        <p:nvPicPr>
          <p:cNvPr id="107524" name="Picture 4" descr="toronto_blessing"/>
          <p:cNvPicPr>
            <a:picLocks noChangeAspect="1" noChangeArrowheads="1"/>
          </p:cNvPicPr>
          <p:nvPr>
            <p:ph sz="half" idx="2"/>
          </p:nvPr>
        </p:nvPicPr>
        <p:blipFill>
          <a:blip r:embed="rId2" cstate="print"/>
          <a:srcRect/>
          <a:stretch>
            <a:fillRect/>
          </a:stretch>
        </p:blipFill>
        <p:spPr>
          <a:xfrm>
            <a:off x="6659563" y="2205038"/>
            <a:ext cx="2281237" cy="2736850"/>
          </a:xfrm>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nl-NL"/>
              <a:t>Gebed: wat is het gebed?</a:t>
            </a:r>
          </a:p>
        </p:txBody>
      </p:sp>
      <p:sp>
        <p:nvSpPr>
          <p:cNvPr id="8195" name="Rectangle 3"/>
          <p:cNvSpPr>
            <a:spLocks noGrp="1" noChangeArrowheads="1"/>
          </p:cNvSpPr>
          <p:nvPr>
            <p:ph type="body" idx="1"/>
          </p:nvPr>
        </p:nvSpPr>
        <p:spPr/>
        <p:txBody>
          <a:bodyPr/>
          <a:lstStyle/>
          <a:p>
            <a:pPr>
              <a:lnSpc>
                <a:spcPct val="90000"/>
              </a:lnSpc>
              <a:buFontTx/>
              <a:buNone/>
            </a:pPr>
            <a:r>
              <a:rPr lang="nl-NL" sz="2800"/>
              <a:t>6) Zuid- en Midden Amerika: allemaal wel eens gehoord van of gelezen over de Inca's en Maya's; de Indianen. Er zijn tal van tempel complexen en ruïnen ontdekt; plaatsen waar deze stammen hun gebeden vergezeld lieten gaan en bekrachtigden door mensenoffers. Het kloppend hart werd uit het levens mensen offer gesneden [meestal een jonge maagd] om dat op het offerblok te leggen zodra de zon in een bepaalde stand was. Allemaal uitingen van gebedsrituelen.</a:t>
            </a:r>
          </a:p>
          <a:p>
            <a:pPr>
              <a:lnSpc>
                <a:spcPct val="90000"/>
              </a:lnSpc>
            </a:pPr>
            <a:endParaRPr lang="nl-NL" sz="2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mount_tabor"/>
          <p:cNvPicPr preferRelativeResize="0">
            <a:picLocks noChangeArrowheads="1"/>
          </p:cNvPicPr>
          <p:nvPr>
            <p:ph sz="half" idx="2"/>
          </p:nvPr>
        </p:nvPicPr>
        <p:blipFill>
          <a:blip r:embed="rId2" cstate="print">
            <a:lum bright="30000" contrast="-30000"/>
          </a:blip>
          <a:srcRect/>
          <a:stretch>
            <a:fillRect/>
          </a:stretch>
        </p:blipFill>
        <p:spPr>
          <a:xfrm>
            <a:off x="0" y="0"/>
            <a:ext cx="9144000" cy="6858000"/>
          </a:xfrm>
          <a:noFill/>
          <a:ln/>
        </p:spPr>
      </p:pic>
      <p:sp>
        <p:nvSpPr>
          <p:cNvPr id="68610" name="Rectangle 2"/>
          <p:cNvSpPr>
            <a:spLocks noGrp="1" noChangeArrowheads="1"/>
          </p:cNvSpPr>
          <p:nvPr>
            <p:ph type="title"/>
          </p:nvPr>
        </p:nvSpPr>
        <p:spPr/>
        <p:txBody>
          <a:bodyPr/>
          <a:lstStyle/>
          <a:p>
            <a:r>
              <a:rPr lang="nl-NL" sz="3200" b="1"/>
              <a:t>DE KRACHT VAN HET GEBED</a:t>
            </a:r>
            <a:r>
              <a:rPr lang="nl-NL"/>
              <a:t> </a:t>
            </a:r>
          </a:p>
        </p:txBody>
      </p:sp>
      <p:sp>
        <p:nvSpPr>
          <p:cNvPr id="68611" name="Rectangle 3"/>
          <p:cNvSpPr>
            <a:spLocks noGrp="1" noChangeArrowheads="1"/>
          </p:cNvSpPr>
          <p:nvPr>
            <p:ph type="body" sz="half" idx="1"/>
          </p:nvPr>
        </p:nvSpPr>
        <p:spPr>
          <a:xfrm>
            <a:off x="457200" y="1600200"/>
            <a:ext cx="8002588" cy="4525963"/>
          </a:xfrm>
        </p:spPr>
        <p:txBody>
          <a:bodyPr/>
          <a:lstStyle/>
          <a:p>
            <a:pPr>
              <a:lnSpc>
                <a:spcPct val="80000"/>
              </a:lnSpc>
              <a:buFontTx/>
              <a:buNone/>
            </a:pPr>
            <a:r>
              <a:rPr lang="nl-NL" sz="1400"/>
              <a:t>	</a:t>
            </a:r>
            <a:r>
              <a:rPr lang="nl-NL" sz="1800"/>
              <a:t>1)	In de profetie van het boek Zacharia wordt door God tot de leider van de teruggekeerde ballingen uit Babylon gesproken: </a:t>
            </a:r>
          </a:p>
          <a:p>
            <a:pPr>
              <a:lnSpc>
                <a:spcPct val="80000"/>
              </a:lnSpc>
              <a:buFontTx/>
              <a:buNone/>
            </a:pPr>
            <a:r>
              <a:rPr lang="nl-NL" sz="1800"/>
              <a:t>	"Dit is het woord van de HERE tot Zerubbabel: niet door kracht, noch door geweld, maar door mijn Geest! zegt de HERE der heerscharen."	Zach. 4:6</a:t>
            </a:r>
          </a:p>
          <a:p>
            <a:pPr>
              <a:lnSpc>
                <a:spcPct val="80000"/>
              </a:lnSpc>
              <a:buFontTx/>
              <a:buNone/>
            </a:pPr>
            <a:endParaRPr lang="nl-NL" sz="1800"/>
          </a:p>
          <a:p>
            <a:pPr>
              <a:lnSpc>
                <a:spcPct val="80000"/>
              </a:lnSpc>
              <a:buFontTx/>
              <a:buNone/>
            </a:pPr>
            <a:r>
              <a:rPr lang="nl-NL" sz="1800"/>
              <a:t>	De Grondtekst [Hebr.] bezigt twee onderscheiden woorden die qua vertaling dicht bij­een liggen:</a:t>
            </a:r>
          </a:p>
          <a:p>
            <a:pPr>
              <a:lnSpc>
                <a:spcPct val="80000"/>
              </a:lnSpc>
              <a:buFontTx/>
              <a:buNone/>
            </a:pPr>
            <a:r>
              <a:rPr lang="nl-NL" sz="1800"/>
              <a:t>	</a:t>
            </a:r>
            <a:r>
              <a:rPr lang="nl-NL" sz="1800" b="1"/>
              <a:t>a] KRACHT --- Hebr.= CHaYiL,</a:t>
            </a:r>
            <a:r>
              <a:rPr lang="nl-NL" sz="1800"/>
              <a:t> in het woordenboek vertaald met: kracht, sterkte, dapperheid, militaire macht.</a:t>
            </a:r>
          </a:p>
          <a:p>
            <a:pPr>
              <a:lnSpc>
                <a:spcPct val="80000"/>
              </a:lnSpc>
              <a:buFontTx/>
              <a:buNone/>
            </a:pPr>
            <a:endParaRPr lang="nl-NL" sz="1800"/>
          </a:p>
          <a:p>
            <a:pPr>
              <a:lnSpc>
                <a:spcPct val="80000"/>
              </a:lnSpc>
              <a:buFontTx/>
              <a:buNone/>
            </a:pPr>
            <a:r>
              <a:rPr lang="nl-NL" sz="1800"/>
              <a:t>	</a:t>
            </a:r>
            <a:r>
              <a:rPr lang="nl-NL" sz="1800" b="1"/>
              <a:t>b] GEWELD - - Hebr.= CKOaCH</a:t>
            </a:r>
            <a:r>
              <a:rPr lang="nl-NL" sz="1800"/>
              <a:t>, vertaald in sterkte, kracht, geweld.</a:t>
            </a:r>
          </a:p>
          <a:p>
            <a:pPr>
              <a:lnSpc>
                <a:spcPct val="80000"/>
              </a:lnSpc>
              <a:buFontTx/>
              <a:buNone/>
            </a:pPr>
            <a:endParaRPr lang="nl-NL" sz="1800"/>
          </a:p>
          <a:p>
            <a:pPr>
              <a:lnSpc>
                <a:spcPct val="80000"/>
              </a:lnSpc>
              <a:buFontTx/>
              <a:buNone/>
            </a:pPr>
            <a:r>
              <a:rPr lang="nl-NL" sz="1800"/>
              <a:t>	Het is duidelijk dat deze twee woorden in feite menselijke kracht, energie uitdrukken in de zin van geweld dat tot stand komt door een eenheidsmacht; bijv militaire macht; kracht. De uitspraak van God is echter nog niet voleindigd want de slotfrase van de goddelijke uitspraak luidt: "maar door mijn Geest! " </a:t>
            </a:r>
            <a:r>
              <a:rPr lang="nl-NL" sz="1800" b="1"/>
              <a:t>Hebr.= BeRUaCHi</a:t>
            </a:r>
            <a:r>
              <a:rPr lang="nl-NL" sz="1800"/>
              <a:t>. Hier staan het geweld, dan wel de kracht van de mens in contrast met die Geest van God. Het is alleen door Gods Geest dat dingen gaan geschieden!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nl-NL" sz="3200" b="1"/>
              <a:t>DE KRACHT VAN HET GEBED</a:t>
            </a:r>
          </a:p>
        </p:txBody>
      </p:sp>
      <p:sp>
        <p:nvSpPr>
          <p:cNvPr id="69635" name="Rectangle 3"/>
          <p:cNvSpPr>
            <a:spLocks noGrp="1" noChangeArrowheads="1"/>
          </p:cNvSpPr>
          <p:nvPr>
            <p:ph type="body" sz="half" idx="1"/>
          </p:nvPr>
        </p:nvSpPr>
        <p:spPr>
          <a:xfrm>
            <a:off x="457200" y="1268413"/>
            <a:ext cx="4038600" cy="4857750"/>
          </a:xfrm>
        </p:spPr>
        <p:txBody>
          <a:bodyPr/>
          <a:lstStyle/>
          <a:p>
            <a:pPr>
              <a:lnSpc>
                <a:spcPct val="80000"/>
              </a:lnSpc>
              <a:buFontTx/>
              <a:buNone/>
            </a:pPr>
            <a:r>
              <a:rPr lang="nl-NL" sz="1800"/>
              <a:t>	2) Een ander voorbeeld: Op welke wijze "werkt" de HERE God?</a:t>
            </a:r>
          </a:p>
          <a:p>
            <a:pPr>
              <a:lnSpc>
                <a:spcPct val="80000"/>
              </a:lnSpc>
              <a:buFontTx/>
              <a:buNone/>
            </a:pPr>
            <a:endParaRPr lang="nl-NL" sz="1800"/>
          </a:p>
          <a:p>
            <a:pPr>
              <a:lnSpc>
                <a:spcPct val="80000"/>
              </a:lnSpc>
              <a:buFontTx/>
              <a:buNone/>
            </a:pPr>
            <a:r>
              <a:rPr lang="nl-NL" sz="1800"/>
              <a:t>	a] </a:t>
            </a:r>
            <a:r>
              <a:rPr lang="nl-NL" sz="1800" u="sng"/>
              <a:t>God openbaart Zich aan Elia</a:t>
            </a:r>
            <a:endParaRPr lang="nl-NL" sz="1800"/>
          </a:p>
          <a:p>
            <a:pPr>
              <a:lnSpc>
                <a:spcPct val="80000"/>
              </a:lnSpc>
              <a:buFontTx/>
              <a:buNone/>
            </a:pPr>
            <a:r>
              <a:rPr lang="nl-NL" sz="1800"/>
              <a:t>	"Zie, toen de HERE juist zou voorbijgaan was er een </a:t>
            </a:r>
            <a:r>
              <a:rPr lang="nl-NL" sz="1800" u="sng"/>
              <a:t>geweldige en sterke wind </a:t>
            </a:r>
            <a:r>
              <a:rPr lang="nl-NL" sz="1800"/>
              <a:t>die bergen verscheurde en rotsen verbrijzelde, die voor de HERE </a:t>
            </a:r>
            <a:r>
              <a:rPr lang="nl-NL" sz="1800" u="sng"/>
              <a:t>uitging. IN</a:t>
            </a:r>
            <a:r>
              <a:rPr lang="nl-NL" sz="1800"/>
              <a:t> DIE WIND WAS DE HERE NIET.	En na de wind een </a:t>
            </a:r>
            <a:r>
              <a:rPr lang="nl-NL" sz="1800" u="sng"/>
              <a:t>aardbeving.</a:t>
            </a:r>
            <a:r>
              <a:rPr lang="nl-NL" sz="1800"/>
              <a:t> En IN DE AARDBEVING WAS DE HERE NIET. En na de aardbeving een </a:t>
            </a:r>
            <a:r>
              <a:rPr lang="nl-NL" sz="1800" u="sng"/>
              <a:t>vuur. IN</a:t>
            </a:r>
            <a:r>
              <a:rPr lang="nl-NL" sz="1800"/>
              <a:t> HET VUUR WAS DE HERE NIET. En na het vuur het </a:t>
            </a:r>
            <a:r>
              <a:rPr lang="nl-NL" sz="1800" u="sng"/>
              <a:t>suizen van een zachte koelte.</a:t>
            </a:r>
            <a:r>
              <a:rPr lang="nl-NL" sz="1800"/>
              <a:t> Zodra Elia </a:t>
            </a:r>
            <a:r>
              <a:rPr lang="nl-NL" sz="1800" u="sng"/>
              <a:t>dit hoorde,</a:t>
            </a:r>
            <a:r>
              <a:rPr lang="nl-NL" sz="1800"/>
              <a:t> omwond hij zijn gelaat met zijn mantel, ging naar buiten 	En zie, er kwam een stem die sprak: 'Wat doet gij hier, Elia?' "	1 Kon. 19: 11-13</a:t>
            </a:r>
            <a:endParaRPr lang="nl-NL" sz="1800" b="1"/>
          </a:p>
        </p:txBody>
      </p:sp>
      <p:pic>
        <p:nvPicPr>
          <p:cNvPr id="69636" name="Picture 4" descr="wind_ruach"/>
          <p:cNvPicPr>
            <a:picLocks noChangeAspect="1" noChangeArrowheads="1"/>
          </p:cNvPicPr>
          <p:nvPr>
            <p:ph sz="half" idx="2"/>
          </p:nvPr>
        </p:nvPicPr>
        <p:blipFill>
          <a:blip r:embed="rId2" cstate="print"/>
          <a:srcRect/>
          <a:stretch>
            <a:fillRect/>
          </a:stretch>
        </p:blipFill>
        <p:spPr>
          <a:xfrm>
            <a:off x="4648200" y="2398713"/>
            <a:ext cx="4038600" cy="2928937"/>
          </a:xfrm>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jesus_ministry"/>
          <p:cNvPicPr preferRelativeResize="0">
            <a:picLocks noChangeArrowheads="1"/>
          </p:cNvPicPr>
          <p:nvPr>
            <p:ph sz="half" idx="2"/>
          </p:nvPr>
        </p:nvPicPr>
        <p:blipFill>
          <a:blip r:embed="rId2" cstate="print">
            <a:lum bright="50000" contrast="-50000"/>
          </a:blip>
          <a:srcRect/>
          <a:stretch>
            <a:fillRect/>
          </a:stretch>
        </p:blipFill>
        <p:spPr>
          <a:xfrm>
            <a:off x="0" y="0"/>
            <a:ext cx="9144000" cy="6858000"/>
          </a:xfrm>
          <a:noFill/>
          <a:ln/>
        </p:spPr>
      </p:pic>
      <p:sp>
        <p:nvSpPr>
          <p:cNvPr id="70658" name="Rectangle 2"/>
          <p:cNvSpPr>
            <a:spLocks noGrp="1" noChangeArrowheads="1"/>
          </p:cNvSpPr>
          <p:nvPr>
            <p:ph type="title"/>
          </p:nvPr>
        </p:nvSpPr>
        <p:spPr/>
        <p:txBody>
          <a:bodyPr/>
          <a:lstStyle/>
          <a:p>
            <a:r>
              <a:rPr lang="nl-NL" sz="3200" b="1"/>
              <a:t>DE KRACHT VAN HET GEBED</a:t>
            </a:r>
          </a:p>
        </p:txBody>
      </p:sp>
      <p:sp>
        <p:nvSpPr>
          <p:cNvPr id="70659" name="Rectangle 3"/>
          <p:cNvSpPr>
            <a:spLocks noGrp="1" noChangeArrowheads="1"/>
          </p:cNvSpPr>
          <p:nvPr>
            <p:ph type="body" sz="half" idx="1"/>
          </p:nvPr>
        </p:nvSpPr>
        <p:spPr>
          <a:xfrm>
            <a:off x="395288" y="1557338"/>
            <a:ext cx="8137525" cy="4525962"/>
          </a:xfrm>
        </p:spPr>
        <p:txBody>
          <a:bodyPr/>
          <a:lstStyle/>
          <a:p>
            <a:pPr>
              <a:lnSpc>
                <a:spcPct val="80000"/>
              </a:lnSpc>
              <a:buFontTx/>
              <a:buNone/>
            </a:pPr>
            <a:r>
              <a:rPr lang="nl-NL" sz="1800"/>
              <a:t>	Het is die GEEST, de Heilige Geest, in tegenstelling tot "de geest van de natuurlijke mens", dan wel de geest van een ANDERE macht, Die op Christus rustte vanaf zijn doop. [ zie Mat.3:16,17; Marc 1:10,11; Luc.3:22; Joh.1:14 ]</a:t>
            </a:r>
          </a:p>
          <a:p>
            <a:pPr>
              <a:lnSpc>
                <a:spcPct val="80000"/>
              </a:lnSpc>
              <a:buFontTx/>
              <a:buNone/>
            </a:pPr>
            <a:endParaRPr lang="nl-NL" sz="1800"/>
          </a:p>
          <a:p>
            <a:pPr>
              <a:lnSpc>
                <a:spcPct val="80000"/>
              </a:lnSpc>
              <a:buFontTx/>
              <a:buNone/>
            </a:pPr>
            <a:r>
              <a:rPr lang="nl-NL" sz="1800"/>
              <a:t>	Het is deze heilige Geest die Jezus na Zijn woestijn ervaring na Zijn doop, deed terugkeren naar Galilea. Er staat geschreven: "Hij keerde terug in de kracht des Geestes.“ Het was daar, in de synagoge, dat Hij, Jezus, de Messias, gezalfd door en met de heilige Geest Zich beriep op die zalving met de heilige Geest. "De Geest des Heren is op Mij, daarom dat Hij Mij gezalfd heeft 	Luc.4:18</a:t>
            </a:r>
          </a:p>
          <a:p>
            <a:pPr>
              <a:lnSpc>
                <a:spcPct val="80000"/>
              </a:lnSpc>
              <a:buFontTx/>
              <a:buNone/>
            </a:pPr>
            <a:endParaRPr lang="nl-NL" sz="1800"/>
          </a:p>
          <a:p>
            <a:pPr>
              <a:lnSpc>
                <a:spcPct val="80000"/>
              </a:lnSpc>
              <a:buFontTx/>
              <a:buNone/>
            </a:pPr>
            <a:r>
              <a:rPr lang="nl-NL" sz="1800"/>
              <a:t>	De taak die de gezalfde Jezus kwam verrichten en dus "de Wet en de Profeten kwam vervullen" door de liefde van Zijn Vader was:  "... om aan de armen de goede boodschap te brengen; en Hij heeft Mij gezonden om aan gevangenen loslating te verkondigen en aan blinden het gezicht, om verbrokenen heen te zenden in vrijheid, om te verkondigen het aangename jaar des Heren.“ verzen 18b,19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synagoge_hospital"/>
          <p:cNvPicPr preferRelativeResize="0">
            <a:picLocks noChangeArrowheads="1"/>
          </p:cNvPicPr>
          <p:nvPr>
            <p:ph sz="half" idx="2"/>
          </p:nvPr>
        </p:nvPicPr>
        <p:blipFill>
          <a:blip r:embed="rId2" cstate="print"/>
          <a:srcRect/>
          <a:stretch>
            <a:fillRect/>
          </a:stretch>
        </p:blipFill>
        <p:spPr>
          <a:xfrm>
            <a:off x="0" y="0"/>
            <a:ext cx="9144000" cy="6858000"/>
          </a:xfrm>
          <a:noFill/>
          <a:ln/>
        </p:spPr>
      </p:pic>
      <p:sp>
        <p:nvSpPr>
          <p:cNvPr id="71682" name="Rectangle 2"/>
          <p:cNvSpPr>
            <a:spLocks noGrp="1" noChangeArrowheads="1"/>
          </p:cNvSpPr>
          <p:nvPr>
            <p:ph type="title"/>
          </p:nvPr>
        </p:nvSpPr>
        <p:spPr/>
        <p:txBody>
          <a:bodyPr/>
          <a:lstStyle/>
          <a:p>
            <a:r>
              <a:rPr lang="nl-NL" sz="3200" b="1">
                <a:solidFill>
                  <a:schemeClr val="bg1"/>
                </a:solidFill>
              </a:rPr>
              <a:t>DE KRACHT VAN HET GEBED</a:t>
            </a:r>
          </a:p>
        </p:txBody>
      </p:sp>
      <p:sp>
        <p:nvSpPr>
          <p:cNvPr id="71683" name="Rectangle 3"/>
          <p:cNvSpPr>
            <a:spLocks noGrp="1" noChangeArrowheads="1"/>
          </p:cNvSpPr>
          <p:nvPr>
            <p:ph type="body" sz="half" idx="1"/>
          </p:nvPr>
        </p:nvSpPr>
        <p:spPr>
          <a:xfrm>
            <a:off x="539750" y="2997200"/>
            <a:ext cx="7786688" cy="4525963"/>
          </a:xfrm>
        </p:spPr>
        <p:txBody>
          <a:bodyPr/>
          <a:lstStyle/>
          <a:p>
            <a:pPr>
              <a:lnSpc>
                <a:spcPct val="80000"/>
              </a:lnSpc>
              <a:buFontTx/>
              <a:buNone/>
            </a:pPr>
            <a:r>
              <a:rPr lang="nl-NL" sz="2000"/>
              <a:t>	</a:t>
            </a:r>
            <a:r>
              <a:rPr lang="nl-NL" sz="2000">
                <a:solidFill>
                  <a:schemeClr val="bg1"/>
                </a:solidFill>
              </a:rPr>
              <a:t>Dit alles geschiedde omdat JEZUS van Nazareth GEZALFD was door de H.Geest en met KRACHT [Zie Hand. 10:38].</a:t>
            </a:r>
          </a:p>
          <a:p>
            <a:pPr>
              <a:lnSpc>
                <a:spcPct val="80000"/>
              </a:lnSpc>
              <a:buFontTx/>
              <a:buNone/>
            </a:pPr>
            <a:endParaRPr lang="nl-NL" sz="2000">
              <a:solidFill>
                <a:schemeClr val="bg1"/>
              </a:solidFill>
            </a:endParaRPr>
          </a:p>
          <a:p>
            <a:pPr>
              <a:lnSpc>
                <a:spcPct val="80000"/>
              </a:lnSpc>
              <a:buFontTx/>
              <a:buNone/>
            </a:pPr>
            <a:r>
              <a:rPr lang="nl-NL" sz="2000">
                <a:solidFill>
                  <a:schemeClr val="bg1"/>
                </a:solidFill>
              </a:rPr>
              <a:t>	Christus Jezus oefende de KRACHT van het GEBED uit niet zozeer in massabijeenkomsten maar vooral in</a:t>
            </a:r>
          </a:p>
          <a:p>
            <a:pPr>
              <a:lnSpc>
                <a:spcPct val="80000"/>
              </a:lnSpc>
              <a:buFontTx/>
              <a:buNone/>
            </a:pPr>
            <a:r>
              <a:rPr lang="nl-NL" sz="2000">
                <a:solidFill>
                  <a:schemeClr val="bg1"/>
                </a:solidFill>
              </a:rPr>
              <a:t>     a) de synagogen. Zie: Mat 12:9-13; Marc.1:21-28; 3:1-6; Luc.6:6-11; 13:10-17 </a:t>
            </a:r>
          </a:p>
          <a:p>
            <a:pPr>
              <a:lnSpc>
                <a:spcPct val="80000"/>
              </a:lnSpc>
            </a:pPr>
            <a:endParaRPr lang="nl-NL" sz="2000">
              <a:solidFill>
                <a:schemeClr val="bg1"/>
              </a:solidFill>
            </a:endParaRPr>
          </a:p>
          <a:p>
            <a:pPr>
              <a:lnSpc>
                <a:spcPct val="80000"/>
              </a:lnSpc>
              <a:buFontTx/>
              <a:buNone/>
            </a:pPr>
            <a:r>
              <a:rPr lang="nl-NL" sz="2000">
                <a:solidFill>
                  <a:schemeClr val="bg1"/>
                </a:solidFill>
              </a:rPr>
              <a:t>	b) buiten; op wegen enz.: Mat.20:29-34; Marc.6:53-56; 7:31-37; Marc.10:46-52 Luc.5:12-16; 7:11_17; 17:11-19; enz. </a:t>
            </a:r>
          </a:p>
          <a:p>
            <a:pPr>
              <a:lnSpc>
                <a:spcPct val="80000"/>
              </a:lnSpc>
              <a:buFontTx/>
              <a:buNone/>
            </a:pPr>
            <a:endParaRPr lang="nl-NL" sz="2000">
              <a:solidFill>
                <a:schemeClr val="bg1"/>
              </a:solidFill>
            </a:endParaRPr>
          </a:p>
          <a:p>
            <a:pPr>
              <a:lnSpc>
                <a:spcPct val="80000"/>
              </a:lnSpc>
              <a:buFontTx/>
              <a:buNone/>
            </a:pPr>
            <a:r>
              <a:rPr lang="nl-NL" sz="2000">
                <a:solidFill>
                  <a:schemeClr val="bg1"/>
                </a:solidFill>
              </a:rPr>
              <a:t>	c) in de huizen; tempel; Mat.8:14-17; 9:18-26; Marc.2:1-12; Luc.5:17-26; Luc.8:40-56; 14:1-6; Joh.5:1-18; Joh 2:1-11.</a:t>
            </a:r>
          </a:p>
          <a:p>
            <a:pPr>
              <a:lnSpc>
                <a:spcPct val="80000"/>
              </a:lnSpc>
              <a:buFontTx/>
              <a:buNone/>
            </a:pPr>
            <a:endParaRPr lang="nl-NL" sz="2000"/>
          </a:p>
          <a:p>
            <a:pPr>
              <a:lnSpc>
                <a:spcPct val="80000"/>
              </a:lnSpc>
              <a:buFontTx/>
              <a:buNone/>
            </a:pPr>
            <a:r>
              <a:rPr lang="nl-NL" sz="1400"/>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4"/>
          <p:cNvSpPr>
            <a:spLocks noChangeArrowheads="1"/>
          </p:cNvSpPr>
          <p:nvPr/>
        </p:nvSpPr>
        <p:spPr bwMode="auto">
          <a:xfrm>
            <a:off x="0" y="0"/>
            <a:ext cx="9144000" cy="6858000"/>
          </a:xfrm>
          <a:prstGeom prst="rect">
            <a:avLst/>
          </a:prstGeom>
          <a:solidFill>
            <a:srgbClr val="CCFFCC"/>
          </a:solidFill>
          <a:ln w="9525">
            <a:solidFill>
              <a:schemeClr val="tx1"/>
            </a:solidFill>
            <a:miter lim="800000"/>
            <a:headEnd/>
            <a:tailEnd/>
          </a:ln>
          <a:effectLst/>
        </p:spPr>
        <p:txBody>
          <a:bodyPr wrap="none" anchor="ctr"/>
          <a:lstStyle/>
          <a:p>
            <a:endParaRPr lang="nl-NL"/>
          </a:p>
        </p:txBody>
      </p:sp>
      <p:sp>
        <p:nvSpPr>
          <p:cNvPr id="108546" name="Rectangle 2"/>
          <p:cNvSpPr>
            <a:spLocks noGrp="1" noChangeArrowheads="1"/>
          </p:cNvSpPr>
          <p:nvPr>
            <p:ph type="title"/>
          </p:nvPr>
        </p:nvSpPr>
        <p:spPr/>
        <p:txBody>
          <a:bodyPr/>
          <a:lstStyle/>
          <a:p>
            <a:r>
              <a:rPr lang="nl-NL" sz="3200" b="1"/>
              <a:t>DE KRACHT VAN HET GEBED</a:t>
            </a:r>
          </a:p>
        </p:txBody>
      </p:sp>
      <p:sp>
        <p:nvSpPr>
          <p:cNvPr id="108547" name="Rectangle 3"/>
          <p:cNvSpPr>
            <a:spLocks noGrp="1" noChangeArrowheads="1"/>
          </p:cNvSpPr>
          <p:nvPr>
            <p:ph type="body" idx="1"/>
          </p:nvPr>
        </p:nvSpPr>
        <p:spPr/>
        <p:txBody>
          <a:bodyPr/>
          <a:lstStyle/>
          <a:p>
            <a:pPr>
              <a:lnSpc>
                <a:spcPct val="80000"/>
              </a:lnSpc>
              <a:buFontTx/>
              <a:buNone/>
            </a:pPr>
            <a:r>
              <a:rPr lang="nl-NL" sz="2000"/>
              <a:t>	Christus Jezus oefende de KRACHT van het GEBED uit in de wonderbare spijziging van de duizenden mensen die aanwezig waren, zodat zij konden eten alvorens naar hun huizen te kun­nen terugkeren. En dat deed Christus twee maal! Maar nergens lezen wij van enorme geluids­toename, van handgeklap, van luid geroep, geschreeuw, gekrijs om op die wijze een bepaalde sfeer te creëren [een massa psychoseachtige gebedsgenezingsfeer]. Christus verrichtte Zijn verlossingsdaden door </a:t>
            </a:r>
            <a:r>
              <a:rPr lang="nl-NL" sz="2000" b="1"/>
              <a:t>de KRACHT VAN ZIJN GEBEDSLEVEN.</a:t>
            </a:r>
          </a:p>
          <a:p>
            <a:pPr>
              <a:lnSpc>
                <a:spcPct val="80000"/>
              </a:lnSpc>
              <a:buFontTx/>
              <a:buNone/>
            </a:pPr>
            <a:r>
              <a:rPr lang="nl-NL" sz="2000" u="sng"/>
              <a:t/>
            </a:r>
            <a:br>
              <a:rPr lang="nl-NL" sz="2000" u="sng"/>
            </a:br>
            <a:r>
              <a:rPr lang="nl-NL" sz="2000"/>
              <a:t>De apostel Paulus schrijft: "Want ik schaam mij het evangelie [= de goede boodschap] niet; want het het is </a:t>
            </a:r>
            <a:r>
              <a:rPr lang="nl-NL" sz="2000" u="sng"/>
              <a:t>een kracht van God tot behoud voor een ieder die gelooft."</a:t>
            </a:r>
            <a:r>
              <a:rPr lang="nl-NL" sz="2000"/>
              <a:t> [dunamis theou]  Rom. 1:16-17</a:t>
            </a:r>
          </a:p>
          <a:p>
            <a:pPr>
              <a:lnSpc>
                <a:spcPct val="80000"/>
              </a:lnSpc>
              <a:buFontTx/>
              <a:buNone/>
            </a:pPr>
            <a:endParaRPr lang="nl-NL" sz="2000"/>
          </a:p>
          <a:p>
            <a:pPr>
              <a:lnSpc>
                <a:spcPct val="80000"/>
              </a:lnSpc>
              <a:buFontTx/>
              <a:buNone/>
            </a:pPr>
            <a:r>
              <a:rPr lang="nl-NL" sz="2000"/>
              <a:t>	Waartoe DIENT deze </a:t>
            </a:r>
            <a:r>
              <a:rPr lang="nl-NL" sz="2000" u="sng"/>
              <a:t>KRACHT van GOD;</a:t>
            </a:r>
            <a:r>
              <a:rPr lang="nl-NL" sz="2000"/>
              <a:t> dit EVANGELIE? " opdat aan het lichaam van de zonde </a:t>
            </a:r>
            <a:r>
              <a:rPr lang="nl-NL" sz="2000" u="sng"/>
              <a:t>zijn kracht ontnomen</a:t>
            </a:r>
            <a:r>
              <a:rPr lang="nl-NL" sz="2000"/>
              <a:t> zou worden en wij niet langer slaven van de zonden zouden zijn."	Rom.6:6</a:t>
            </a:r>
          </a:p>
          <a:p>
            <a:pPr>
              <a:lnSpc>
                <a:spcPct val="80000"/>
              </a:lnSpc>
            </a:pPr>
            <a:endParaRPr lang="nl-NL" sz="20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nl-NL" sz="3200" b="1"/>
              <a:t>DE KRACHT VAN HET GEBED</a:t>
            </a:r>
          </a:p>
        </p:txBody>
      </p:sp>
      <p:sp>
        <p:nvSpPr>
          <p:cNvPr id="72707" name="Rectangle 3"/>
          <p:cNvSpPr>
            <a:spLocks noGrp="1" noChangeArrowheads="1"/>
          </p:cNvSpPr>
          <p:nvPr>
            <p:ph type="body" sz="half" idx="1"/>
          </p:nvPr>
        </p:nvSpPr>
        <p:spPr/>
        <p:txBody>
          <a:bodyPr/>
          <a:lstStyle/>
          <a:p>
            <a:pPr>
              <a:lnSpc>
                <a:spcPct val="80000"/>
              </a:lnSpc>
              <a:buFontTx/>
              <a:buNone/>
            </a:pPr>
            <a:r>
              <a:rPr lang="nl-NL" sz="1800"/>
              <a:t>	</a:t>
            </a:r>
            <a:r>
              <a:rPr lang="nl-NL" sz="1400"/>
              <a:t>Men zal uit het voorgaande dienen te concluderen dat:</a:t>
            </a:r>
          </a:p>
          <a:p>
            <a:pPr>
              <a:lnSpc>
                <a:spcPct val="80000"/>
              </a:lnSpc>
              <a:buFontTx/>
              <a:buNone/>
            </a:pPr>
            <a:r>
              <a:rPr lang="nl-NL" sz="1400"/>
              <a:t>	de KRACHT VAN GOD, de KRACHT VAN DE HEILIGE GEEST, en de KRACHT van het GEBED, niet zozeer, en in het geheel niet op de allereerste plaats, gelegen is in het externe, het uiterlijke van de mens [ hetzij lichaam; hetzij de omgeving; dan wel de massa/het publiek], maar in allereerste instantie betrekking heeft op het INNERLIJKE van de mens. </a:t>
            </a:r>
          </a:p>
          <a:p>
            <a:pPr>
              <a:lnSpc>
                <a:spcPct val="80000"/>
              </a:lnSpc>
              <a:buFontTx/>
              <a:buNone/>
            </a:pPr>
            <a:endParaRPr lang="nl-NL" sz="1400"/>
          </a:p>
          <a:p>
            <a:pPr>
              <a:lnSpc>
                <a:spcPct val="80000"/>
              </a:lnSpc>
              <a:buFontTx/>
              <a:buNone/>
            </a:pPr>
            <a:r>
              <a:rPr lang="nl-NL" sz="1400"/>
              <a:t>	Vandaar: "... niet door kracht, noch door geweld [beide refererend naar de intentie en de energie, het machtsvertoon van de mens], MAAR DOOR MIJN GEEST, zegt de HERE der heerscharen."	Zach 4:6</a:t>
            </a:r>
          </a:p>
          <a:p>
            <a:pPr>
              <a:lnSpc>
                <a:spcPct val="80000"/>
              </a:lnSpc>
              <a:buFontTx/>
              <a:buNone/>
            </a:pPr>
            <a:endParaRPr lang="nl-NL" sz="1400"/>
          </a:p>
          <a:p>
            <a:pPr>
              <a:lnSpc>
                <a:spcPct val="80000"/>
              </a:lnSpc>
              <a:buFontTx/>
              <a:buNone/>
            </a:pPr>
            <a:r>
              <a:rPr lang="nl-NL" sz="1400"/>
              <a:t>	Met betrekking tot het GEBED/BIDDEN --- de KRACHT van het GEBED:</a:t>
            </a:r>
          </a:p>
          <a:p>
            <a:pPr>
              <a:lnSpc>
                <a:spcPct val="80000"/>
              </a:lnSpc>
              <a:buFontTx/>
              <a:buNone/>
            </a:pPr>
            <a:endParaRPr lang="nl-NL" sz="1400"/>
          </a:p>
          <a:p>
            <a:pPr>
              <a:lnSpc>
                <a:spcPct val="80000"/>
              </a:lnSpc>
              <a:buFontTx/>
              <a:buNone/>
            </a:pPr>
            <a:r>
              <a:rPr lang="nl-NL" sz="1400"/>
              <a:t>	"Evenzo komt de </a:t>
            </a:r>
            <a:r>
              <a:rPr lang="nl-NL" sz="1400" u="sng"/>
              <a:t>Geest onze zwakheid te hulp!</a:t>
            </a:r>
            <a:r>
              <a:rPr lang="nl-NL" sz="1400"/>
              <a:t> want wij </a:t>
            </a:r>
            <a:r>
              <a:rPr lang="nl-NL" sz="1400" u="sng"/>
              <a:t>weten niet wat</a:t>
            </a:r>
            <a:r>
              <a:rPr lang="nl-NL" sz="1400"/>
              <a:t> wij bidden zullen naar behoren, maar de </a:t>
            </a:r>
            <a:r>
              <a:rPr lang="nl-NL" sz="1400" u="sng"/>
              <a:t>Geest zelf pleit voor ons</a:t>
            </a:r>
            <a:r>
              <a:rPr lang="nl-NL" sz="1400"/>
              <a:t> met onuitsprekelijke verzuchtingen.“ Rom. 8:26</a:t>
            </a:r>
          </a:p>
        </p:txBody>
      </p:sp>
      <p:pic>
        <p:nvPicPr>
          <p:cNvPr id="72708" name="Picture 4" descr="uitstortingheiligegeest"/>
          <p:cNvPicPr>
            <a:picLocks noChangeAspect="1" noChangeArrowheads="1"/>
          </p:cNvPicPr>
          <p:nvPr>
            <p:ph sz="half" idx="2"/>
          </p:nvPr>
        </p:nvPicPr>
        <p:blipFill>
          <a:blip r:embed="rId2" cstate="print"/>
          <a:srcRect/>
          <a:stretch>
            <a:fillRect/>
          </a:stretch>
        </p:blipFill>
        <p:spPr>
          <a:xfrm>
            <a:off x="4935538" y="1600200"/>
            <a:ext cx="3463925" cy="4525963"/>
          </a:xfrm>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1" name="Rectangle 5"/>
          <p:cNvSpPr>
            <a:spLocks noGrp="1" noChangeArrowheads="1"/>
          </p:cNvSpPr>
          <p:nvPr>
            <p:ph type="title"/>
          </p:nvPr>
        </p:nvSpPr>
        <p:spPr/>
        <p:txBody>
          <a:bodyPr/>
          <a:lstStyle/>
          <a:p>
            <a:endParaRPr lang="nl-NL"/>
          </a:p>
        </p:txBody>
      </p:sp>
      <p:pic>
        <p:nvPicPr>
          <p:cNvPr id="157700" name="Picture 4" descr="cave_prayer"/>
          <p:cNvPicPr>
            <a:picLocks noChangeAspect="1" noChangeArrowheads="1"/>
          </p:cNvPicPr>
          <p:nvPr>
            <p:ph idx="1"/>
          </p:nvPr>
        </p:nvPicPr>
        <p:blipFill>
          <a:blip r:embed="rId2" cstate="print"/>
          <a:srcRect/>
          <a:stretch>
            <a:fillRect/>
          </a:stretch>
        </p:blipFill>
        <p:spPr>
          <a:xfrm>
            <a:off x="0" y="0"/>
            <a:ext cx="9144000" cy="6858000"/>
          </a:xfrm>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sunset_churches"/>
          <p:cNvPicPr preferRelativeResize="0">
            <a:picLocks noChangeArrowheads="1"/>
          </p:cNvPicPr>
          <p:nvPr>
            <p:ph sz="half" idx="2"/>
          </p:nvPr>
        </p:nvPicPr>
        <p:blipFill>
          <a:blip r:embed="rId2" cstate="print"/>
          <a:srcRect/>
          <a:stretch>
            <a:fillRect/>
          </a:stretch>
        </p:blipFill>
        <p:spPr>
          <a:xfrm>
            <a:off x="0" y="0"/>
            <a:ext cx="9144000" cy="6858000"/>
          </a:xfrm>
          <a:noFill/>
          <a:ln/>
        </p:spPr>
      </p:pic>
      <p:sp>
        <p:nvSpPr>
          <p:cNvPr id="73730" name="Rectangle 2"/>
          <p:cNvSpPr>
            <a:spLocks noGrp="1" noChangeArrowheads="1"/>
          </p:cNvSpPr>
          <p:nvPr>
            <p:ph type="title"/>
          </p:nvPr>
        </p:nvSpPr>
        <p:spPr/>
        <p:txBody>
          <a:bodyPr/>
          <a:lstStyle/>
          <a:p>
            <a:r>
              <a:rPr lang="nl-NL" sz="2400" b="1"/>
              <a:t>ENKELE CITATEN UIT CHRISTELIJKE LITERATUUR:</a:t>
            </a:r>
          </a:p>
        </p:txBody>
      </p:sp>
      <p:sp>
        <p:nvSpPr>
          <p:cNvPr id="73731" name="Rectangle 3"/>
          <p:cNvSpPr>
            <a:spLocks noGrp="1" noChangeArrowheads="1"/>
          </p:cNvSpPr>
          <p:nvPr>
            <p:ph type="body" sz="half" idx="1"/>
          </p:nvPr>
        </p:nvSpPr>
        <p:spPr>
          <a:xfrm>
            <a:off x="457200" y="1600200"/>
            <a:ext cx="8002588" cy="4525963"/>
          </a:xfrm>
        </p:spPr>
        <p:txBody>
          <a:bodyPr/>
          <a:lstStyle/>
          <a:p>
            <a:pPr>
              <a:lnSpc>
                <a:spcPct val="80000"/>
              </a:lnSpc>
              <a:buFontTx/>
              <a:buNone/>
            </a:pPr>
            <a:r>
              <a:rPr lang="nl-NL" sz="2400"/>
              <a:t>	1.a)	"... zijn </a:t>
            </a:r>
            <a:r>
              <a:rPr lang="nl-NL" sz="2400" u="sng"/>
              <a:t>hulpeloosheid</a:t>
            </a:r>
            <a:r>
              <a:rPr lang="nl-NL" sz="2400"/>
              <a:t> [de persoon die zonden belijdt] is geworden tot de </a:t>
            </a:r>
            <a:r>
              <a:rPr lang="nl-NL" sz="2400" u="sng"/>
              <a:t>rustige dragende kracht van zijn gebedsleven.</a:t>
            </a:r>
            <a:r>
              <a:rPr lang="nl-NL" sz="2400"/>
              <a:t> Een nederig en verbrijzeld hart weet dat het </a:t>
            </a:r>
            <a:r>
              <a:rPr lang="nl-NL" sz="2400" u="sng"/>
              <a:t>niets van God kan verdienen</a:t>
            </a:r>
            <a:r>
              <a:rPr lang="nl-NL" sz="2400"/>
              <a:t> en dat het enige dat no­dig is: </a:t>
            </a:r>
            <a:r>
              <a:rPr lang="nl-NL" sz="2400" u="sng"/>
              <a:t>verzoend te zijn met zijn eigen hulpeloosheid,</a:t>
            </a:r>
            <a:r>
              <a:rPr lang="nl-NL" sz="2400"/>
              <a:t> zodat hij zich aan de heilige en almachtige God </a:t>
            </a:r>
            <a:r>
              <a:rPr lang="nl-NL" sz="2400" u="sng"/>
              <a:t>overgeeft</a:t>
            </a:r>
            <a:r>
              <a:rPr lang="nl-NL" sz="2400"/>
              <a:t> zich toevertrouwt aan zijn moeder." pag.3</a:t>
            </a:r>
          </a:p>
          <a:p>
            <a:pPr>
              <a:lnSpc>
                <a:spcPct val="80000"/>
              </a:lnSpc>
              <a:buFontTx/>
              <a:buNone/>
            </a:pPr>
            <a:endParaRPr lang="nl-NL" sz="2400"/>
          </a:p>
          <a:p>
            <a:pPr>
              <a:lnSpc>
                <a:spcPct val="80000"/>
              </a:lnSpc>
              <a:buFontTx/>
              <a:buNone/>
            </a:pPr>
            <a:r>
              <a:rPr lang="nl-NL" sz="2400"/>
              <a:t>	b) "Het gebed maakt Hem [God] mogelijk </a:t>
            </a:r>
            <a:r>
              <a:rPr lang="nl-NL" sz="2400" u="sng"/>
              <a:t>Zijn eigen kracht</a:t>
            </a:r>
            <a:r>
              <a:rPr lang="nl-NL" sz="2400"/>
              <a:t> in ons te werken.“  pag. 11</a:t>
            </a:r>
          </a:p>
          <a:p>
            <a:pPr>
              <a:lnSpc>
                <a:spcPct val="80000"/>
              </a:lnSpc>
              <a:buFontTx/>
              <a:buNone/>
            </a:pPr>
            <a:endParaRPr lang="nl-NL" sz="2400"/>
          </a:p>
          <a:p>
            <a:pPr>
              <a:lnSpc>
                <a:spcPct val="80000"/>
              </a:lnSpc>
              <a:buFontTx/>
              <a:buNone/>
            </a:pPr>
            <a:r>
              <a:rPr lang="nl-NL" sz="2400"/>
              <a:t>	c) "Een man of vrouw van gebed zijn is: een geestelijke zonnekuur houden [zie Mal.4:2 1 opdat Jezus </a:t>
            </a:r>
            <a:r>
              <a:rPr lang="nl-NL" sz="2400" u="sng"/>
              <a:t>met Zijn wonderbare kracht</a:t>
            </a:r>
            <a:r>
              <a:rPr lang="nl-NL" sz="2400"/>
              <a:t> nacht en dag toegang heeft tot ons.“ pag.13,14,</a:t>
            </a:r>
          </a:p>
          <a:p>
            <a:pPr>
              <a:lnSpc>
                <a:spcPct val="80000"/>
              </a:lnSpc>
              <a:buFontTx/>
              <a:buNone/>
            </a:pPr>
            <a:endParaRPr lang="nl-NL" sz="2400"/>
          </a:p>
          <a:p>
            <a:pPr>
              <a:lnSpc>
                <a:spcPct val="80000"/>
              </a:lnSpc>
              <a:buFontTx/>
              <a:buNone/>
            </a:pPr>
            <a:r>
              <a:rPr lang="nl-NL" sz="1400"/>
              <a:t>	</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ChangeArrowheads="1"/>
          </p:cNvSpPr>
          <p:nvPr/>
        </p:nvSpPr>
        <p:spPr bwMode="auto">
          <a:xfrm>
            <a:off x="0" y="0"/>
            <a:ext cx="9144000" cy="6858000"/>
          </a:xfrm>
          <a:prstGeom prst="rect">
            <a:avLst/>
          </a:prstGeom>
          <a:solidFill>
            <a:srgbClr val="FFF6A5"/>
          </a:solidFill>
          <a:ln w="9525">
            <a:solidFill>
              <a:schemeClr val="tx1"/>
            </a:solidFill>
            <a:miter lim="800000"/>
            <a:headEnd/>
            <a:tailEnd/>
          </a:ln>
          <a:effectLst/>
        </p:spPr>
        <p:txBody>
          <a:bodyPr wrap="none" anchor="ctr"/>
          <a:lstStyle/>
          <a:p>
            <a:endParaRPr lang="nl-NL"/>
          </a:p>
        </p:txBody>
      </p:sp>
      <p:sp>
        <p:nvSpPr>
          <p:cNvPr id="109570" name="Rectangle 2"/>
          <p:cNvSpPr>
            <a:spLocks noGrp="1" noChangeArrowheads="1"/>
          </p:cNvSpPr>
          <p:nvPr>
            <p:ph type="title"/>
          </p:nvPr>
        </p:nvSpPr>
        <p:spPr/>
        <p:txBody>
          <a:bodyPr/>
          <a:lstStyle/>
          <a:p>
            <a:r>
              <a:rPr lang="nl-NL" sz="2800" b="1"/>
              <a:t>ENKELE CITATEN UIT CHRISTELIJKE LITERATUUR:</a:t>
            </a:r>
          </a:p>
        </p:txBody>
      </p:sp>
      <p:sp>
        <p:nvSpPr>
          <p:cNvPr id="109571" name="Rectangle 3"/>
          <p:cNvSpPr>
            <a:spLocks noGrp="1" noChangeArrowheads="1"/>
          </p:cNvSpPr>
          <p:nvPr>
            <p:ph type="body" idx="1"/>
          </p:nvPr>
        </p:nvSpPr>
        <p:spPr/>
        <p:txBody>
          <a:bodyPr/>
          <a:lstStyle/>
          <a:p>
            <a:pPr>
              <a:lnSpc>
                <a:spcPct val="80000"/>
              </a:lnSpc>
              <a:buFontTx/>
              <a:buNone/>
            </a:pPr>
            <a:r>
              <a:rPr lang="nl-NL" sz="2400"/>
              <a:t>	d) "... het </a:t>
            </a:r>
            <a:r>
              <a:rPr lang="nl-NL" sz="2400" u="sng"/>
              <a:t>bewustzijn van uw hulpeloosheid</a:t>
            </a:r>
            <a:r>
              <a:rPr lang="nl-NL" sz="2400"/>
              <a:t> is juist de </a:t>
            </a:r>
            <a:r>
              <a:rPr lang="nl-NL" sz="2400" u="sng"/>
              <a:t>kracht van uw gebed. </a:t>
            </a:r>
            <a:r>
              <a:rPr lang="nl-NL" sz="2400"/>
              <a:t>	Bidden is: de deur [van uw hart] </a:t>
            </a:r>
            <a:r>
              <a:rPr lang="nl-NL" sz="2400" u="sng"/>
              <a:t>openen voor Jezus</a:t>
            </a:r>
            <a:r>
              <a:rPr lang="nl-NL" sz="2400"/>
              <a:t> en Hem toelaten tot onze noden.“ pag.20</a:t>
            </a:r>
          </a:p>
          <a:p>
            <a:pPr>
              <a:lnSpc>
                <a:spcPct val="80000"/>
              </a:lnSpc>
              <a:buFontTx/>
              <a:buNone/>
            </a:pPr>
            <a:endParaRPr lang="nl-NL" sz="2400"/>
          </a:p>
          <a:p>
            <a:pPr>
              <a:lnSpc>
                <a:spcPct val="80000"/>
              </a:lnSpc>
              <a:buFontTx/>
              <a:buNone/>
            </a:pPr>
            <a:r>
              <a:rPr lang="nl-NL" sz="2400"/>
              <a:t>	e) "Laat uw </a:t>
            </a:r>
            <a:r>
              <a:rPr lang="nl-NL" sz="2400" u="sng"/>
              <a:t>hulpeloosheid</a:t>
            </a:r>
            <a:r>
              <a:rPr lang="nl-NL" sz="2400"/>
              <a:t> u niet weerhouden te bidden. </a:t>
            </a:r>
            <a:r>
              <a:rPr lang="nl-NL" sz="2400" u="sng"/>
              <a:t>Hulpeloosheid is het geheim en de kracht van het gebed.  </a:t>
            </a:r>
            <a:r>
              <a:rPr lang="nl-NL" sz="2400"/>
              <a:t>pag.21</a:t>
            </a:r>
          </a:p>
          <a:p>
            <a:pPr>
              <a:lnSpc>
                <a:spcPct val="80000"/>
              </a:lnSpc>
              <a:buFontTx/>
              <a:buNone/>
            </a:pPr>
            <a:endParaRPr lang="nl-NL" sz="2400"/>
          </a:p>
          <a:p>
            <a:pPr>
              <a:lnSpc>
                <a:spcPct val="80000"/>
              </a:lnSpc>
              <a:buFontTx/>
              <a:buNone/>
            </a:pPr>
            <a:r>
              <a:rPr lang="nl-NL" sz="2400"/>
              <a:t>	f) "En gebed is dat geheimzinnige, kleine </a:t>
            </a:r>
            <a:r>
              <a:rPr lang="nl-NL" sz="2400" u="sng"/>
              <a:t>instrument</a:t>
            </a:r>
            <a:r>
              <a:rPr lang="nl-NL" sz="2400"/>
              <a:t> waardoor contact verkregen wordt; het contact </a:t>
            </a:r>
            <a:r>
              <a:rPr lang="nl-NL" sz="2400" u="sng"/>
              <a:t>dat de heilskrachten in staat stelt</a:t>
            </a:r>
            <a:r>
              <a:rPr lang="nl-NL" sz="2400"/>
              <a:t> onze ziel en ons lichaam [ = ons hele wezen;zijn] te bereiken en door ons tot anderen te doen toestromen.“ pag.168</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kilimanjaro"/>
          <p:cNvPicPr preferRelativeResize="0">
            <a:picLocks noChangeArrowheads="1"/>
          </p:cNvPicPr>
          <p:nvPr>
            <p:ph sz="half" idx="2"/>
          </p:nvPr>
        </p:nvPicPr>
        <p:blipFill>
          <a:blip r:embed="rId2" cstate="print"/>
          <a:srcRect/>
          <a:stretch>
            <a:fillRect/>
          </a:stretch>
        </p:blipFill>
        <p:spPr>
          <a:xfrm>
            <a:off x="0" y="0"/>
            <a:ext cx="9144000" cy="6858000"/>
          </a:xfrm>
          <a:noFill/>
          <a:ln/>
        </p:spPr>
      </p:pic>
      <p:sp>
        <p:nvSpPr>
          <p:cNvPr id="74754" name="Rectangle 2"/>
          <p:cNvSpPr>
            <a:spLocks noGrp="1" noChangeArrowheads="1"/>
          </p:cNvSpPr>
          <p:nvPr>
            <p:ph type="title"/>
          </p:nvPr>
        </p:nvSpPr>
        <p:spPr/>
        <p:txBody>
          <a:bodyPr/>
          <a:lstStyle/>
          <a:p>
            <a:r>
              <a:rPr lang="nl-NL" sz="2800" b="1"/>
              <a:t>ENKELE CITATEN UIT CHRISTELIJKE LITERATUUR:</a:t>
            </a:r>
          </a:p>
        </p:txBody>
      </p:sp>
      <p:sp>
        <p:nvSpPr>
          <p:cNvPr id="74755" name="Rectangle 3"/>
          <p:cNvSpPr>
            <a:spLocks noGrp="1" noChangeArrowheads="1"/>
          </p:cNvSpPr>
          <p:nvPr>
            <p:ph type="body" sz="half" idx="1"/>
          </p:nvPr>
        </p:nvSpPr>
        <p:spPr>
          <a:xfrm>
            <a:off x="457200" y="1600200"/>
            <a:ext cx="8002588" cy="4525963"/>
          </a:xfrm>
        </p:spPr>
        <p:txBody>
          <a:bodyPr/>
          <a:lstStyle/>
          <a:p>
            <a:pPr>
              <a:lnSpc>
                <a:spcPct val="80000"/>
              </a:lnSpc>
              <a:buFontTx/>
              <a:buNone/>
            </a:pPr>
            <a:r>
              <a:rPr lang="nl-NL" sz="2400"/>
              <a:t>2.a) "Jezus bad dikwijls toen Hij op aarde was. Onze zaligmaker heeft zich met </a:t>
            </a:r>
            <a:r>
              <a:rPr lang="nl-NL" sz="2400" u="sng"/>
              <a:t>onze behoeften en zwakheden</a:t>
            </a:r>
            <a:r>
              <a:rPr lang="nl-NL" sz="2400"/>
              <a:t> ingelaten door </a:t>
            </a:r>
            <a:r>
              <a:rPr lang="nl-NL" sz="2400" u="sng"/>
              <a:t>telkens</a:t>
            </a:r>
            <a:r>
              <a:rPr lang="nl-NL" sz="2400"/>
              <a:t> een nieuwe schenking </a:t>
            </a:r>
            <a:r>
              <a:rPr lang="nl-NL" sz="2400" u="sng"/>
              <a:t>van kracht van Zijn Vader</a:t>
            </a:r>
            <a:r>
              <a:rPr lang="nl-NL" sz="2400"/>
              <a:t> af te smeken opdat Hij voor zijn taak gesterkt mocht zijn. Hij is ons </a:t>
            </a:r>
            <a:r>
              <a:rPr lang="nl-NL" sz="2400" u="sng"/>
              <a:t>voorbeeld</a:t>
            </a:r>
            <a:r>
              <a:rPr lang="nl-NL" sz="2400"/>
              <a:t> in alle dingen.“ pag.92</a:t>
            </a:r>
          </a:p>
          <a:p>
            <a:pPr>
              <a:lnSpc>
                <a:spcPct val="80000"/>
              </a:lnSpc>
              <a:buFontTx/>
              <a:buNone/>
            </a:pPr>
            <a:endParaRPr lang="nl-NL" sz="2400"/>
          </a:p>
          <a:p>
            <a:pPr>
              <a:lnSpc>
                <a:spcPct val="80000"/>
              </a:lnSpc>
              <a:buFontTx/>
              <a:buNone/>
            </a:pPr>
            <a:r>
              <a:rPr lang="nl-NL" sz="2400"/>
              <a:t>	</a:t>
            </a:r>
            <a:r>
              <a:rPr lang="nl-NL" sz="2400">
                <a:solidFill>
                  <a:schemeClr val="bg1"/>
                </a:solidFill>
              </a:rPr>
              <a:t>b) "Het </a:t>
            </a:r>
            <a:r>
              <a:rPr lang="nl-NL" sz="2400" u="sng">
                <a:solidFill>
                  <a:schemeClr val="bg1"/>
                </a:solidFill>
              </a:rPr>
              <a:t>geloof</a:t>
            </a:r>
            <a:r>
              <a:rPr lang="nl-NL" sz="2400">
                <a:solidFill>
                  <a:schemeClr val="bg1"/>
                </a:solidFill>
              </a:rPr>
              <a:t> is een tweede voorwaarde voor een </a:t>
            </a:r>
            <a:r>
              <a:rPr lang="nl-NL" sz="2400" u="sng">
                <a:solidFill>
                  <a:schemeClr val="bg1"/>
                </a:solidFill>
              </a:rPr>
              <a:t>krachtig gebed.“ </a:t>
            </a:r>
            <a:r>
              <a:rPr lang="nl-NL" sz="2400">
                <a:solidFill>
                  <a:schemeClr val="bg1"/>
                </a:solidFill>
              </a:rPr>
              <a:t>[Hebr.11:6 en Marc.11:24 geciteerd] pag.94</a:t>
            </a:r>
          </a:p>
          <a:p>
            <a:pPr>
              <a:lnSpc>
                <a:spcPct val="80000"/>
              </a:lnSpc>
              <a:buFontTx/>
              <a:buNone/>
            </a:pPr>
            <a:endParaRPr lang="nl-NL" sz="2400">
              <a:solidFill>
                <a:schemeClr val="bg1"/>
              </a:solidFill>
            </a:endParaRPr>
          </a:p>
          <a:p>
            <a:pPr>
              <a:lnSpc>
                <a:spcPct val="80000"/>
              </a:lnSpc>
              <a:buFontTx/>
              <a:buNone/>
            </a:pPr>
            <a:r>
              <a:rPr lang="nl-NL" sz="2400">
                <a:solidFill>
                  <a:schemeClr val="bg1"/>
                </a:solidFill>
              </a:rPr>
              <a:t>	c) "Door middel van een </a:t>
            </a:r>
            <a:r>
              <a:rPr lang="nl-NL" sz="2400" u="sng">
                <a:solidFill>
                  <a:schemeClr val="bg1"/>
                </a:solidFill>
              </a:rPr>
              <a:t>kalm, eenvoudig geloof</a:t>
            </a:r>
            <a:r>
              <a:rPr lang="nl-NL" sz="2400">
                <a:solidFill>
                  <a:schemeClr val="bg1"/>
                </a:solidFill>
              </a:rPr>
              <a:t> houdt men gemeenschap met God, en </a:t>
            </a:r>
            <a:r>
              <a:rPr lang="nl-NL" sz="2400" u="sng">
                <a:solidFill>
                  <a:schemeClr val="bg1"/>
                </a:solidFill>
              </a:rPr>
              <a:t>vergadert men</a:t>
            </a:r>
            <a:r>
              <a:rPr lang="nl-NL" sz="2400">
                <a:solidFill>
                  <a:schemeClr val="bg1"/>
                </a:solidFill>
              </a:rPr>
              <a:t> stralen van het goddelijk licht waardoor wij </a:t>
            </a:r>
            <a:r>
              <a:rPr lang="nl-NL" sz="2400" u="sng">
                <a:solidFill>
                  <a:schemeClr val="bg1"/>
                </a:solidFill>
              </a:rPr>
              <a:t>gesterkt worden in de strijd met satan.</a:t>
            </a:r>
            <a:r>
              <a:rPr lang="nl-NL" sz="2400">
                <a:solidFill>
                  <a:schemeClr val="bg1"/>
                </a:solidFill>
              </a:rPr>
              <a:t> God is onze toevlucht en sterkte." pag.97 </a:t>
            </a:r>
          </a:p>
          <a:p>
            <a:pPr>
              <a:lnSpc>
                <a:spcPct val="80000"/>
              </a:lnSpc>
              <a:buFontTx/>
              <a:buNone/>
            </a:pPr>
            <a:endParaRPr lang="nl-NL" sz="2400">
              <a:solidFill>
                <a:schemeClr val="bg1"/>
              </a:solidFill>
            </a:endParaRPr>
          </a:p>
          <a:p>
            <a:pPr>
              <a:lnSpc>
                <a:spcPct val="80000"/>
              </a:lnSpc>
              <a:buFontTx/>
              <a:buNone/>
            </a:pPr>
            <a:r>
              <a:rPr lang="nl-NL" sz="700"/>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4"/>
          <p:cNvSpPr>
            <a:spLocks noGrp="1" noChangeArrowheads="1"/>
          </p:cNvSpPr>
          <p:nvPr>
            <p:ph type="title"/>
          </p:nvPr>
        </p:nvSpPr>
        <p:spPr/>
        <p:txBody>
          <a:bodyPr/>
          <a:lstStyle/>
          <a:p>
            <a:r>
              <a:rPr lang="nl-NL"/>
              <a:t>Gebed: wat is het gebed?</a:t>
            </a:r>
          </a:p>
        </p:txBody>
      </p:sp>
      <p:sp>
        <p:nvSpPr>
          <p:cNvPr id="117763" name="Rectangle 3"/>
          <p:cNvSpPr>
            <a:spLocks noGrp="1" noChangeArrowheads="1"/>
          </p:cNvSpPr>
          <p:nvPr>
            <p:ph type="body" sz="half" idx="1"/>
          </p:nvPr>
        </p:nvSpPr>
        <p:spPr/>
        <p:txBody>
          <a:bodyPr/>
          <a:lstStyle/>
          <a:p>
            <a:r>
              <a:rPr lang="nl-NL" sz="2400"/>
              <a:t>7) Tenslotte kan nog de protestants-christelijke instelling genoemd worden die bekend staat als de oecumenische Christengemeenschap van Taizé, waar heel veel gebedsactiviteiten worden gepraktiseerd.</a:t>
            </a:r>
          </a:p>
          <a:p>
            <a:endParaRPr lang="nl-NL" sz="2400"/>
          </a:p>
        </p:txBody>
      </p:sp>
      <p:pic>
        <p:nvPicPr>
          <p:cNvPr id="117766" name="Picture 6" descr="taize"/>
          <p:cNvPicPr>
            <a:picLocks noChangeAspect="1" noChangeArrowheads="1"/>
          </p:cNvPicPr>
          <p:nvPr>
            <p:ph sz="half" idx="2"/>
          </p:nvPr>
        </p:nvPicPr>
        <p:blipFill>
          <a:blip r:embed="rId2" cstate="print"/>
          <a:srcRect/>
          <a:stretch>
            <a:fillRect/>
          </a:stretch>
        </p:blipFill>
        <p:spPr>
          <a:xfrm>
            <a:off x="4787900" y="2349500"/>
            <a:ext cx="3740150" cy="2493963"/>
          </a:xfrm>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dessert"/>
          <p:cNvPicPr>
            <a:picLocks noChangeAspect="1" noChangeArrowheads="1"/>
          </p:cNvPicPr>
          <p:nvPr>
            <p:ph sz="half" idx="2"/>
          </p:nvPr>
        </p:nvPicPr>
        <p:blipFill>
          <a:blip r:embed="rId2" cstate="print"/>
          <a:srcRect/>
          <a:stretch>
            <a:fillRect/>
          </a:stretch>
        </p:blipFill>
        <p:spPr>
          <a:xfrm>
            <a:off x="0" y="0"/>
            <a:ext cx="9144000" cy="6858000"/>
          </a:xfrm>
          <a:noFill/>
          <a:ln/>
        </p:spPr>
      </p:pic>
      <p:sp>
        <p:nvSpPr>
          <p:cNvPr id="110594" name="Rectangle 2"/>
          <p:cNvSpPr>
            <a:spLocks noGrp="1" noChangeArrowheads="1"/>
          </p:cNvSpPr>
          <p:nvPr>
            <p:ph type="title"/>
          </p:nvPr>
        </p:nvSpPr>
        <p:spPr/>
        <p:txBody>
          <a:bodyPr/>
          <a:lstStyle/>
          <a:p>
            <a:r>
              <a:rPr lang="nl-NL" sz="2800" b="1">
                <a:solidFill>
                  <a:schemeClr val="bg1"/>
                </a:solidFill>
              </a:rPr>
              <a:t>ENKELE CITATEN UIT CHRISTELIJKE LITERATUUR:</a:t>
            </a:r>
          </a:p>
        </p:txBody>
      </p:sp>
      <p:sp>
        <p:nvSpPr>
          <p:cNvPr id="110595" name="Rectangle 3"/>
          <p:cNvSpPr>
            <a:spLocks noGrp="1" noChangeArrowheads="1"/>
          </p:cNvSpPr>
          <p:nvPr>
            <p:ph type="body" sz="half" idx="1"/>
          </p:nvPr>
        </p:nvSpPr>
        <p:spPr>
          <a:xfrm>
            <a:off x="457200" y="1600200"/>
            <a:ext cx="8147050" cy="4525963"/>
          </a:xfrm>
        </p:spPr>
        <p:txBody>
          <a:bodyPr/>
          <a:lstStyle/>
          <a:p>
            <a:pPr>
              <a:lnSpc>
                <a:spcPct val="80000"/>
              </a:lnSpc>
              <a:buFontTx/>
              <a:buNone/>
            </a:pPr>
            <a:r>
              <a:rPr lang="nl-NL" sz="2400">
                <a:solidFill>
                  <a:schemeClr val="bg1"/>
                </a:solidFill>
              </a:rPr>
              <a:t>	d) "Een </a:t>
            </a:r>
            <a:r>
              <a:rPr lang="nl-NL" sz="2400" u="sng">
                <a:solidFill>
                  <a:schemeClr val="bg1"/>
                </a:solidFill>
              </a:rPr>
              <a:t>volharden in gebed</a:t>
            </a:r>
            <a:r>
              <a:rPr lang="nl-NL" sz="2400">
                <a:solidFill>
                  <a:schemeClr val="bg1"/>
                </a:solidFill>
              </a:rPr>
              <a:t> doet ons </a:t>
            </a:r>
            <a:r>
              <a:rPr lang="nl-NL" sz="2400" u="sng">
                <a:solidFill>
                  <a:schemeClr val="bg1"/>
                </a:solidFill>
              </a:rPr>
              <a:t>Gods gemeenschap</a:t>
            </a:r>
            <a:r>
              <a:rPr lang="nl-NL" sz="2400">
                <a:solidFill>
                  <a:schemeClr val="bg1"/>
                </a:solidFill>
              </a:rPr>
              <a:t> smaken en deelt ons </a:t>
            </a:r>
            <a:r>
              <a:rPr lang="nl-NL" sz="2400" u="sng">
                <a:solidFill>
                  <a:schemeClr val="bg1"/>
                </a:solidFill>
              </a:rPr>
              <a:t>Zijn leven mee;</a:t>
            </a:r>
            <a:r>
              <a:rPr lang="nl-NL" sz="2400">
                <a:solidFill>
                  <a:schemeClr val="bg1"/>
                </a:solidFill>
              </a:rPr>
              <a:t> en wederkerig stromen uit dat leven </a:t>
            </a:r>
            <a:r>
              <a:rPr lang="nl-NL" sz="2400" u="sng">
                <a:solidFill>
                  <a:schemeClr val="bg1"/>
                </a:solidFill>
              </a:rPr>
              <a:t>reinheid en heiligheid </a:t>
            </a:r>
            <a:r>
              <a:rPr lang="nl-NL" sz="2400">
                <a:solidFill>
                  <a:schemeClr val="bg1"/>
                </a:solidFill>
              </a:rPr>
              <a:t>terug tot God.“ pag.96 </a:t>
            </a:r>
          </a:p>
          <a:p>
            <a:pPr>
              <a:lnSpc>
                <a:spcPct val="80000"/>
              </a:lnSpc>
              <a:buFontTx/>
              <a:buNone/>
            </a:pPr>
            <a:endParaRPr lang="nl-NL" sz="2400">
              <a:solidFill>
                <a:schemeClr val="bg1"/>
              </a:solidFill>
            </a:endParaRPr>
          </a:p>
          <a:p>
            <a:pPr>
              <a:lnSpc>
                <a:spcPct val="80000"/>
              </a:lnSpc>
              <a:buFontTx/>
              <a:buNone/>
            </a:pPr>
            <a:r>
              <a:rPr lang="nl-NL" sz="2400">
                <a:solidFill>
                  <a:schemeClr val="bg1"/>
                </a:solidFill>
              </a:rPr>
              <a:t>	e) "Het hart moet openstaan voor </a:t>
            </a:r>
            <a:r>
              <a:rPr lang="nl-NL" sz="2400" u="sng">
                <a:solidFill>
                  <a:schemeClr val="bg1"/>
                </a:solidFill>
              </a:rPr>
              <a:t>de invloed van de [heilige] geest,</a:t>
            </a:r>
            <a:r>
              <a:rPr lang="nl-NL" sz="2400">
                <a:solidFill>
                  <a:schemeClr val="bg1"/>
                </a:solidFill>
              </a:rPr>
              <a:t> anders kan </a:t>
            </a:r>
            <a:r>
              <a:rPr lang="nl-NL" sz="2400" u="sng">
                <a:solidFill>
                  <a:schemeClr val="bg1"/>
                </a:solidFill>
              </a:rPr>
              <a:t>God's zegen niet worden genoten."</a:t>
            </a:r>
            <a:r>
              <a:rPr lang="nl-NL" sz="2400">
                <a:solidFill>
                  <a:schemeClr val="bg1"/>
                </a:solidFill>
              </a:rPr>
              <a:t>	pag.93</a:t>
            </a:r>
          </a:p>
          <a:p>
            <a:pPr>
              <a:lnSpc>
                <a:spcPct val="80000"/>
              </a:lnSpc>
              <a:buFontTx/>
              <a:buNone/>
            </a:pPr>
            <a:endParaRPr lang="nl-NL" sz="2400">
              <a:solidFill>
                <a:schemeClr val="bg1"/>
              </a:solidFill>
            </a:endParaRPr>
          </a:p>
          <a:p>
            <a:pPr>
              <a:lnSpc>
                <a:spcPct val="80000"/>
              </a:lnSpc>
              <a:buFontTx/>
              <a:buNone/>
            </a:pPr>
            <a:r>
              <a:rPr lang="nl-NL" sz="2400">
                <a:solidFill>
                  <a:schemeClr val="bg1"/>
                </a:solidFill>
              </a:rPr>
              <a:t>	f) `Geliefden', zegt Judas, 'bewaart u zelf in de liefde van God door uzelf op </a:t>
            </a:r>
            <a:r>
              <a:rPr lang="nl-NL" sz="2400" u="sng">
                <a:solidFill>
                  <a:schemeClr val="bg1"/>
                </a:solidFill>
              </a:rPr>
              <a:t>te bouwen in uw allerheiligst geloof</a:t>
            </a:r>
            <a:r>
              <a:rPr lang="nl-NL" sz="2400">
                <a:solidFill>
                  <a:schemeClr val="bg1"/>
                </a:solidFill>
              </a:rPr>
              <a:t> en door te </a:t>
            </a:r>
            <a:r>
              <a:rPr lang="nl-NL" sz="2400" u="sng">
                <a:solidFill>
                  <a:schemeClr val="bg1"/>
                </a:solidFill>
              </a:rPr>
              <a:t>bidden in de heilige geest'."</a:t>
            </a:r>
            <a:r>
              <a:rPr lang="nl-NL" sz="2400">
                <a:solidFill>
                  <a:schemeClr val="bg1"/>
                </a:solidFill>
              </a:rPr>
              <a:t> pag.96 </a:t>
            </a:r>
          </a:p>
          <a:p>
            <a:pPr>
              <a:lnSpc>
                <a:spcPct val="80000"/>
              </a:lnSpc>
              <a:buFontTx/>
              <a:buNone/>
            </a:pPr>
            <a:endParaRPr lang="nl-NL" sz="2400">
              <a:solidFill>
                <a:schemeClr val="bg1"/>
              </a:solidFill>
            </a:endParaRPr>
          </a:p>
          <a:p>
            <a:pPr>
              <a:lnSpc>
                <a:spcPct val="80000"/>
              </a:lnSpc>
              <a:buFontTx/>
              <a:buNone/>
            </a:pPr>
            <a:r>
              <a:rPr lang="nl-NL" sz="2400">
                <a:solidFill>
                  <a:schemeClr val="bg1"/>
                </a:solidFill>
              </a:rPr>
              <a:t>	g)"Volhardt in het gebed." "Volhardt in het gebed; weest daarbij waakzaam. en dankt." [Rom.12:12; Col.4:2; Fil. 4:6; 1Petr.4:7</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nl-NL"/>
              <a:t>De kracht van het gebed</a:t>
            </a:r>
          </a:p>
        </p:txBody>
      </p:sp>
      <p:sp>
        <p:nvSpPr>
          <p:cNvPr id="75779" name="Rectangle 3"/>
          <p:cNvSpPr>
            <a:spLocks noGrp="1" noChangeArrowheads="1"/>
          </p:cNvSpPr>
          <p:nvPr>
            <p:ph type="body" sz="half" idx="1"/>
          </p:nvPr>
        </p:nvSpPr>
        <p:spPr>
          <a:xfrm>
            <a:off x="468313" y="1196975"/>
            <a:ext cx="4906962" cy="5400675"/>
          </a:xfrm>
        </p:spPr>
        <p:txBody>
          <a:bodyPr/>
          <a:lstStyle/>
          <a:p>
            <a:pPr>
              <a:lnSpc>
                <a:spcPct val="80000"/>
              </a:lnSpc>
              <a:buFontTx/>
              <a:buNone/>
            </a:pPr>
            <a:r>
              <a:rPr lang="nl-NL" sz="1600"/>
              <a:t>	Ten slotte:</a:t>
            </a:r>
          </a:p>
          <a:p>
            <a:pPr>
              <a:lnSpc>
                <a:spcPct val="80000"/>
              </a:lnSpc>
              <a:buFontTx/>
              <a:buNone/>
            </a:pPr>
            <a:r>
              <a:rPr lang="nl-NL" sz="1600"/>
              <a:t>	Het Woord van God, dat vol staat met GEBEDEN: gebeden van aartsvaders, GEBEDEN van profeten vanaf Mozes tot Nehemia en anderen, de </a:t>
            </a:r>
            <a:r>
              <a:rPr lang="nl-NL" sz="1600" u="sng"/>
              <a:t>Bezongen gebeden,</a:t>
            </a:r>
            <a:r>
              <a:rPr lang="nl-NL" sz="1600"/>
              <a:t> velen van de psalmen, het GEBED van onze HEER [ het "Onze Vader"] en Zijn leer omtrent HET GEBED/ HET BIDDEN, de GEBEDEN van de apostelen, ja te veel om op te sommen, welnu: dit Woord van God sluit zelfs af met een GEBED en een ZEGEN. Men kan dit laatste GEBED in de Bijbel ook wel noemen: het ADVENT GEBED. Het is het </a:t>
            </a:r>
            <a:r>
              <a:rPr lang="nl-NL" sz="1600" u="sng"/>
              <a:t>gebed</a:t>
            </a:r>
            <a:r>
              <a:rPr lang="nl-NL" sz="1600"/>
              <a:t> in antwoord op Christus' belofte die inhoudt:</a:t>
            </a:r>
          </a:p>
          <a:p>
            <a:pPr>
              <a:lnSpc>
                <a:spcPct val="80000"/>
              </a:lnSpc>
              <a:buFontTx/>
              <a:buNone/>
            </a:pPr>
            <a:endParaRPr lang="nl-NL" sz="1600"/>
          </a:p>
          <a:p>
            <a:pPr>
              <a:lnSpc>
                <a:spcPct val="80000"/>
              </a:lnSpc>
              <a:buFontTx/>
              <a:buNone/>
            </a:pPr>
            <a:r>
              <a:rPr lang="nl-NL" sz="1600"/>
              <a:t>	"Hij die deze dingen getuigt zegt,' Ja, Ik kom spoedig'. “ </a:t>
            </a:r>
          </a:p>
          <a:p>
            <a:pPr>
              <a:lnSpc>
                <a:spcPct val="80000"/>
              </a:lnSpc>
              <a:buFontTx/>
              <a:buNone/>
            </a:pPr>
            <a:endParaRPr lang="nl-NL" sz="1600"/>
          </a:p>
          <a:p>
            <a:pPr>
              <a:lnSpc>
                <a:spcPct val="80000"/>
              </a:lnSpc>
              <a:buFontTx/>
              <a:buNone/>
            </a:pPr>
            <a:r>
              <a:rPr lang="nl-NL" sz="1600"/>
              <a:t>	Het enige antwoord dat Johannes hierop geeft luidt: [ en dit is een GEBED!]</a:t>
            </a:r>
          </a:p>
          <a:p>
            <a:pPr>
              <a:lnSpc>
                <a:spcPct val="80000"/>
              </a:lnSpc>
              <a:buFontTx/>
              <a:buNone/>
            </a:pPr>
            <a:r>
              <a:rPr lang="nl-NL" sz="1000"/>
              <a:t>	</a:t>
            </a:r>
          </a:p>
          <a:p>
            <a:pPr>
              <a:lnSpc>
                <a:spcPct val="80000"/>
              </a:lnSpc>
              <a:buFontTx/>
              <a:buNone/>
            </a:pPr>
            <a:r>
              <a:rPr lang="nl-NL" sz="2000" b="1"/>
              <a:t>	"Amen, kom, Here Jezus “ Openb.22:20 </a:t>
            </a:r>
          </a:p>
          <a:p>
            <a:pPr>
              <a:lnSpc>
                <a:spcPct val="80000"/>
              </a:lnSpc>
              <a:buFontTx/>
              <a:buNone/>
            </a:pPr>
            <a:r>
              <a:rPr lang="nl-NL" sz="2000" b="1"/>
              <a:t>	"De genade van de Here Jezus zij met u allen."</a:t>
            </a:r>
          </a:p>
        </p:txBody>
      </p:sp>
      <p:pic>
        <p:nvPicPr>
          <p:cNvPr id="75780" name="Picture 4" descr="CHRIST-RETURNING"/>
          <p:cNvPicPr>
            <a:picLocks noChangeAspect="1" noChangeArrowheads="1"/>
          </p:cNvPicPr>
          <p:nvPr>
            <p:ph sz="half" idx="2"/>
          </p:nvPr>
        </p:nvPicPr>
        <p:blipFill>
          <a:blip r:embed="rId2" cstate="print"/>
          <a:srcRect/>
          <a:stretch>
            <a:fillRect/>
          </a:stretch>
        </p:blipFill>
        <p:spPr>
          <a:xfrm>
            <a:off x="5364163" y="1700213"/>
            <a:ext cx="3351212" cy="4608512"/>
          </a:xfrm>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5" name="Rectangle 5"/>
          <p:cNvSpPr>
            <a:spLocks noGrp="1" noChangeArrowheads="1"/>
          </p:cNvSpPr>
          <p:nvPr>
            <p:ph type="title"/>
          </p:nvPr>
        </p:nvSpPr>
        <p:spPr/>
        <p:txBody>
          <a:bodyPr/>
          <a:lstStyle/>
          <a:p>
            <a:endParaRPr lang="nl-NL"/>
          </a:p>
        </p:txBody>
      </p:sp>
      <p:pic>
        <p:nvPicPr>
          <p:cNvPr id="163844" name="Picture 4" descr="jesus_returning"/>
          <p:cNvPicPr preferRelativeResize="0">
            <a:picLocks noChangeArrowheads="1"/>
          </p:cNvPicPr>
          <p:nvPr>
            <p:ph idx="1"/>
          </p:nvPr>
        </p:nvPicPr>
        <p:blipFill>
          <a:blip r:embed="rId2" cstate="print"/>
          <a:srcRect/>
          <a:stretch>
            <a:fillRect/>
          </a:stretch>
        </p:blipFill>
        <p:spPr>
          <a:xfrm>
            <a:off x="0" y="0"/>
            <a:ext cx="9144000" cy="6872288"/>
          </a:xfrm>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prayer_kenya"/>
          <p:cNvPicPr>
            <a:picLocks noChangeAspect="1" noChangeArrowheads="1"/>
          </p:cNvPicPr>
          <p:nvPr>
            <p:ph sz="half" idx="2"/>
          </p:nvPr>
        </p:nvPicPr>
        <p:blipFill>
          <a:blip r:embed="rId2" cstate="print"/>
          <a:srcRect/>
          <a:stretch>
            <a:fillRect/>
          </a:stretch>
        </p:blipFill>
        <p:spPr>
          <a:xfrm>
            <a:off x="0" y="-2979738"/>
            <a:ext cx="9144000" cy="13322301"/>
          </a:xfrm>
          <a:noFill/>
          <a:ln/>
        </p:spPr>
      </p:pic>
      <p:sp>
        <p:nvSpPr>
          <p:cNvPr id="10242" name="Rectangle 2"/>
          <p:cNvSpPr>
            <a:spLocks noGrp="1" noChangeArrowheads="1"/>
          </p:cNvSpPr>
          <p:nvPr>
            <p:ph type="title"/>
          </p:nvPr>
        </p:nvSpPr>
        <p:spPr/>
        <p:txBody>
          <a:bodyPr/>
          <a:lstStyle/>
          <a:p>
            <a:r>
              <a:rPr lang="nl-NL" b="1">
                <a:solidFill>
                  <a:schemeClr val="bg1"/>
                </a:solidFill>
              </a:rPr>
              <a:t>Gebed: wat is gebed?</a:t>
            </a:r>
          </a:p>
        </p:txBody>
      </p:sp>
      <p:sp>
        <p:nvSpPr>
          <p:cNvPr id="10243" name="Rectangle 3"/>
          <p:cNvSpPr>
            <a:spLocks noGrp="1" noChangeArrowheads="1"/>
          </p:cNvSpPr>
          <p:nvPr>
            <p:ph type="body" sz="half" idx="1"/>
          </p:nvPr>
        </p:nvSpPr>
        <p:spPr>
          <a:xfrm>
            <a:off x="457200" y="1600200"/>
            <a:ext cx="4835525" cy="4924425"/>
          </a:xfrm>
        </p:spPr>
        <p:txBody>
          <a:bodyPr/>
          <a:lstStyle/>
          <a:p>
            <a:pPr>
              <a:lnSpc>
                <a:spcPct val="90000"/>
              </a:lnSpc>
              <a:buFontTx/>
              <a:buNone/>
            </a:pPr>
            <a:r>
              <a:rPr lang="nl-NL" sz="2400" b="1"/>
              <a:t>1.	</a:t>
            </a:r>
            <a:r>
              <a:rPr lang="nl-NL" sz="2400" b="1" u="sng"/>
              <a:t>WAT IS GEBED</a:t>
            </a:r>
            <a:r>
              <a:rPr lang="nl-NL" sz="2400" b="1"/>
              <a:t> ?</a:t>
            </a:r>
          </a:p>
          <a:p>
            <a:pPr>
              <a:lnSpc>
                <a:spcPct val="90000"/>
              </a:lnSpc>
              <a:buFontTx/>
              <a:buNone/>
            </a:pPr>
            <a:r>
              <a:rPr lang="nl-NL" sz="2400"/>
              <a:t>	</a:t>
            </a:r>
            <a:r>
              <a:rPr lang="nl-NL" sz="2400" b="1"/>
              <a:t>Als men een antwoord op deze vraag gaat ontdekken door uitspraken over GEBED en BIDDEN uit het Woord van God te lezen en te overdenken, dan zal men geleidelijk aan ook onderkennen wat de KRACHT van het gebed zoal inhoudt.</a:t>
            </a:r>
          </a:p>
          <a:p>
            <a:pPr>
              <a:lnSpc>
                <a:spcPct val="90000"/>
              </a:lnSpc>
              <a:buFontTx/>
              <a:buNone/>
            </a:pPr>
            <a:endParaRPr lang="nl-NL" sz="2400" b="1"/>
          </a:p>
          <a:p>
            <a:pPr>
              <a:lnSpc>
                <a:spcPct val="90000"/>
              </a:lnSpc>
              <a:buFontTx/>
              <a:buNone/>
            </a:pPr>
            <a:r>
              <a:rPr lang="nl-NL" sz="2400" b="1"/>
              <a:t>	Zo komt men tot de volgende statistiekjes: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 name="Rectangle 10"/>
          <p:cNvSpPr>
            <a:spLocks noGrp="1" noChangeArrowheads="1"/>
          </p:cNvSpPr>
          <p:nvPr>
            <p:ph type="title"/>
          </p:nvPr>
        </p:nvSpPr>
        <p:spPr/>
        <p:txBody>
          <a:bodyPr/>
          <a:lstStyle/>
          <a:p>
            <a:r>
              <a:rPr lang="nl-NL"/>
              <a:t>Gebed: wat is gebed?</a:t>
            </a:r>
          </a:p>
        </p:txBody>
      </p:sp>
      <p:pic>
        <p:nvPicPr>
          <p:cNvPr id="11273" name="Picture 9"/>
          <p:cNvPicPr>
            <a:picLocks noChangeAspect="1" noChangeArrowheads="1"/>
          </p:cNvPicPr>
          <p:nvPr>
            <p:ph idx="1"/>
          </p:nvPr>
        </p:nvPicPr>
        <p:blipFill>
          <a:blip r:embed="rId2" cstate="print"/>
          <a:srcRect/>
          <a:stretch>
            <a:fillRect/>
          </a:stretch>
        </p:blipFill>
        <p:spPr>
          <a:xfrm>
            <a:off x="539750" y="1700213"/>
            <a:ext cx="10512425" cy="5551487"/>
          </a:xfrm>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5"/>
          <p:cNvSpPr>
            <a:spLocks noGrp="1" noChangeArrowheads="1"/>
          </p:cNvSpPr>
          <p:nvPr>
            <p:ph type="title"/>
          </p:nvPr>
        </p:nvSpPr>
        <p:spPr/>
        <p:txBody>
          <a:bodyPr/>
          <a:lstStyle/>
          <a:p>
            <a:r>
              <a:rPr lang="nl-NL"/>
              <a:t>Gebed: wat is gebed?</a:t>
            </a:r>
          </a:p>
        </p:txBody>
      </p:sp>
      <p:pic>
        <p:nvPicPr>
          <p:cNvPr id="14344" name="Picture 8"/>
          <p:cNvPicPr>
            <a:picLocks noChangeAspect="1" noChangeArrowheads="1"/>
          </p:cNvPicPr>
          <p:nvPr>
            <p:ph sz="half" idx="2"/>
          </p:nvPr>
        </p:nvPicPr>
        <p:blipFill>
          <a:blip r:embed="rId2" cstate="print"/>
          <a:srcRect/>
          <a:stretch>
            <a:fillRect/>
          </a:stretch>
        </p:blipFill>
        <p:spPr>
          <a:xfrm>
            <a:off x="468313" y="2349500"/>
            <a:ext cx="9190037" cy="831850"/>
          </a:xfrm>
          <a:noFill/>
          <a:ln/>
        </p:spPr>
      </p:pic>
      <p:pic>
        <p:nvPicPr>
          <p:cNvPr id="14345" name="Picture 9" descr="klaagmuur"/>
          <p:cNvPicPr>
            <a:picLocks noChangeAspect="1" noChangeArrowheads="1"/>
          </p:cNvPicPr>
          <p:nvPr>
            <p:ph sz="half" idx="1"/>
          </p:nvPr>
        </p:nvPicPr>
        <p:blipFill>
          <a:blip r:embed="rId3" cstate="print"/>
          <a:srcRect/>
          <a:stretch>
            <a:fillRect/>
          </a:stretch>
        </p:blipFill>
        <p:spPr>
          <a:xfrm>
            <a:off x="1476375" y="3573463"/>
            <a:ext cx="6048375" cy="2930525"/>
          </a:xfrm>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335</TotalTime>
  <Words>1396</Words>
  <Application>Microsoft Office PowerPoint</Application>
  <PresentationFormat>Diavoorstelling (4:3)</PresentationFormat>
  <Paragraphs>449</Paragraphs>
  <Slides>62</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62</vt:i4>
      </vt:variant>
    </vt:vector>
  </HeadingPairs>
  <TitlesOfParts>
    <vt:vector size="65" baseType="lpstr">
      <vt:lpstr>Arial</vt:lpstr>
      <vt:lpstr>Times New Roman</vt:lpstr>
      <vt:lpstr>Standaardontwerp</vt:lpstr>
      <vt:lpstr>HET GEBED</vt:lpstr>
      <vt:lpstr>Gebed: wat is het gebed?</vt:lpstr>
      <vt:lpstr>Gebed: wat is het gebed?</vt:lpstr>
      <vt:lpstr>Gebed: wat is het gebed?</vt:lpstr>
      <vt:lpstr>Gebed: wat is het gebed?</vt:lpstr>
      <vt:lpstr>Gebed: wat is het gebed?</vt:lpstr>
      <vt:lpstr>Gebed: wat is gebed?</vt:lpstr>
      <vt:lpstr>Gebed: wat is gebed?</vt:lpstr>
      <vt:lpstr>Gebed: wat is gebed?</vt:lpstr>
      <vt:lpstr>Gebed: wat is gebed?</vt:lpstr>
      <vt:lpstr>Gebed: wat is gebed?</vt:lpstr>
      <vt:lpstr>Gebed: wat is gebed?</vt:lpstr>
      <vt:lpstr>II-A.  WAT LEERT HET OUDE TESTAMENT OVER BIDDEN? </vt:lpstr>
      <vt:lpstr>WAT LEERT HET OUDE TESTAMENT OVER BIDDEN?</vt:lpstr>
      <vt:lpstr>WAT LEERT HET OUDE TESTAMENT OVER BIDDEN?</vt:lpstr>
      <vt:lpstr>WAT LEERT HET OUDE TESTAMENT OVER BIDDEN?</vt:lpstr>
      <vt:lpstr>WAT LEERT HET OUDE TESTAMENT OVER BIDDEN?</vt:lpstr>
      <vt:lpstr>II-B. Wat zegt het OUDE TESTAMENT over GEBED?</vt:lpstr>
      <vt:lpstr>Wat zegt het OUDE TESTAMENT over GEBED?</vt:lpstr>
      <vt:lpstr>Wat zegt het OUDE TESTAMENT over GEBED?</vt:lpstr>
      <vt:lpstr>Wat zegt het OUDE TESTAMENT over GEBED?</vt:lpstr>
      <vt:lpstr>Wat zegt het OUDE TESTAMENT over GEBED?</vt:lpstr>
      <vt:lpstr>Wat zegt het OUDE TESTAMENT over GEBED?</vt:lpstr>
      <vt:lpstr>III-A BIDDEN IN HET NIEUWE TESTAMENT</vt:lpstr>
      <vt:lpstr>BIDDEN IN HET NIEUWE TESTAMENT</vt:lpstr>
      <vt:lpstr>BIDDEN IN HET NIEUWE TESTAMENT</vt:lpstr>
      <vt:lpstr>BIDDEN IN HET NIEUWE TESTAMENT</vt:lpstr>
      <vt:lpstr>BIDDEN IN HET NIEUWE TESTAMENT</vt:lpstr>
      <vt:lpstr>III-D GEBED in het NIEUWE TESTAMENT </vt:lpstr>
      <vt:lpstr>GEBED in het NIEUWE TESTAMENT</vt:lpstr>
      <vt:lpstr>GEBED in het NIEUWE TESTAMENT</vt:lpstr>
      <vt:lpstr>Dia 32</vt:lpstr>
      <vt:lpstr>GEBED in het NIEUWE TESTAMENT</vt:lpstr>
      <vt:lpstr>IV. 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GEBED en BIDDEN IN CHRISTELIJKE LITERATUUR</vt:lpstr>
      <vt:lpstr>DE KRACHT VAN HET GEBED </vt:lpstr>
      <vt:lpstr>DE KRACHT VAN HET GEBED</vt:lpstr>
      <vt:lpstr>DE KRACHT VAN HET GEBED</vt:lpstr>
      <vt:lpstr>DE KRACHT VAN HET GEBED</vt:lpstr>
      <vt:lpstr>DE KRACHT VAN HET GEBED</vt:lpstr>
      <vt:lpstr>DE KRACHT VAN HET GEBED</vt:lpstr>
      <vt:lpstr>Dia 56</vt:lpstr>
      <vt:lpstr>ENKELE CITATEN UIT CHRISTELIJKE LITERATUUR:</vt:lpstr>
      <vt:lpstr>ENKELE CITATEN UIT CHRISTELIJKE LITERATUUR:</vt:lpstr>
      <vt:lpstr>ENKELE CITATEN UIT CHRISTELIJKE LITERATUUR:</vt:lpstr>
      <vt:lpstr>ENKELE CITATEN UIT CHRISTELIJKE LITERATUUR:</vt:lpstr>
      <vt:lpstr>De kracht van het gebed</vt:lpstr>
      <vt:lpstr>Dia 62</vt:lpstr>
    </vt:vector>
  </TitlesOfParts>
  <Company>Privé</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GEBED</dc:title>
  <dc:creator>Jack</dc:creator>
  <cp:lastModifiedBy>startklaar</cp:lastModifiedBy>
  <cp:revision>34</cp:revision>
  <dcterms:created xsi:type="dcterms:W3CDTF">2007-04-24T18:34:21Z</dcterms:created>
  <dcterms:modified xsi:type="dcterms:W3CDTF">2013-12-29T09:07:10Z</dcterms:modified>
</cp:coreProperties>
</file>