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0" r:id="rId2"/>
    <p:sldId id="323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359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7" r:id="rId20"/>
    <p:sldId id="396" r:id="rId21"/>
    <p:sldId id="398" r:id="rId22"/>
    <p:sldId id="340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41"/>
    <a:srgbClr val="8E0047"/>
    <a:srgbClr val="FFFFFF"/>
    <a:srgbClr val="FCE7AA"/>
    <a:srgbClr val="660033"/>
    <a:srgbClr val="000000"/>
    <a:srgbClr val="6C042C"/>
    <a:srgbClr val="13010C"/>
    <a:srgbClr val="49032D"/>
    <a:srgbClr val="590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 autoAdjust="0"/>
    <p:restoredTop sz="93146" autoAdjust="0"/>
  </p:normalViewPr>
  <p:slideViewPr>
    <p:cSldViewPr>
      <p:cViewPr>
        <p:scale>
          <a:sx n="70" d="100"/>
          <a:sy n="70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6698-7D1E-4A8C-BD1F-A430522DD08B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824F4-4E44-478D-99F3-7C23BE4E96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24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824F4-4E44-478D-99F3-7C23BE4E96A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68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6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15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12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1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9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3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9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08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56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9944-7037-40F4-8A64-F29B419E1B82}" type="datetimeFigureOut">
              <a:rPr lang="nl-NL" smtClean="0"/>
              <a:t>24-10-2013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DFD8-09DF-46EB-81F4-CE76FD866D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openxmlformats.org/officeDocument/2006/relationships/image" Target="../media/image2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emf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/>
          <p:cNvSpPr/>
          <p:nvPr/>
        </p:nvSpPr>
        <p:spPr>
          <a:xfrm>
            <a:off x="194077" y="127618"/>
            <a:ext cx="1581745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3" y="127617"/>
            <a:ext cx="1579170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6523" y="967900"/>
            <a:ext cx="8754606" cy="1368152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31" y="1960793"/>
            <a:ext cx="2880695" cy="347670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ep 18"/>
          <p:cNvGrpSpPr/>
          <p:nvPr/>
        </p:nvGrpSpPr>
        <p:grpSpPr>
          <a:xfrm>
            <a:off x="4855930" y="2399964"/>
            <a:ext cx="3953400" cy="2253171"/>
            <a:chOff x="4659418" y="1022932"/>
            <a:chExt cx="4270118" cy="244626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18" y="1039794"/>
              <a:ext cx="1748367" cy="203266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022932"/>
              <a:ext cx="1618456" cy="215741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022932"/>
              <a:ext cx="1621232" cy="244626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1490" y="6265247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ep 32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34" name="Rechthoek 33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hthoek 5"/>
          <p:cNvSpPr/>
          <p:nvPr/>
        </p:nvSpPr>
        <p:spPr>
          <a:xfrm>
            <a:off x="4855930" y="5988248"/>
            <a:ext cx="4572000" cy="36933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Daniel 8 –De </a:t>
            </a:r>
            <a:r>
              <a:rPr lang="en-US" b="1" dirty="0" err="1" smtClean="0">
                <a:solidFill>
                  <a:schemeClr val="bg1"/>
                </a:solidFill>
              </a:rPr>
              <a:t>Feiten</a:t>
            </a:r>
            <a:r>
              <a:rPr lang="en-US" b="1" dirty="0" smtClean="0">
                <a:solidFill>
                  <a:schemeClr val="bg1"/>
                </a:solidFill>
              </a:rPr>
              <a:t>- en “</a:t>
            </a:r>
            <a:r>
              <a:rPr lang="en-US" b="1" dirty="0" err="1" smtClean="0">
                <a:solidFill>
                  <a:schemeClr val="bg1"/>
                </a:solidFill>
              </a:rPr>
              <a:t>Problemen</a:t>
            </a:r>
            <a:r>
              <a:rPr lang="en-US" b="1" dirty="0" smtClean="0">
                <a:solidFill>
                  <a:schemeClr val="bg1"/>
                </a:solidFill>
              </a:rPr>
              <a:t>” 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6" y="1294293"/>
            <a:ext cx="2508302" cy="41146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kstvak 28"/>
          <p:cNvSpPr txBox="1"/>
          <p:nvPr/>
        </p:nvSpPr>
        <p:spPr>
          <a:xfrm>
            <a:off x="256521" y="576982"/>
            <a:ext cx="7545613" cy="338554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bg1"/>
                </a:solidFill>
              </a:rPr>
              <a:t>Het Heiligdom en 1844</a:t>
            </a:r>
            <a:r>
              <a:rPr lang="nl-NL" sz="1600" b="1" dirty="0">
                <a:solidFill>
                  <a:schemeClr val="bg1"/>
                </a:solidFill>
              </a:rPr>
              <a:t> </a:t>
            </a:r>
            <a:r>
              <a:rPr lang="nl-NL" sz="1600" b="1" dirty="0" smtClean="0">
                <a:solidFill>
                  <a:schemeClr val="bg1"/>
                </a:solidFill>
              </a:rPr>
              <a:t>– De  </a:t>
            </a:r>
            <a:r>
              <a:rPr lang="nl-NL" sz="1600" b="1" dirty="0" err="1" smtClean="0">
                <a:solidFill>
                  <a:schemeClr val="bg1"/>
                </a:solidFill>
              </a:rPr>
              <a:t>Prophetie</a:t>
            </a:r>
            <a:r>
              <a:rPr lang="nl-NL" sz="1600" b="1" dirty="0" smtClean="0">
                <a:solidFill>
                  <a:schemeClr val="bg1"/>
                </a:solidFill>
              </a:rPr>
              <a:t> van de 2300 Avonden en Morgens. </a:t>
            </a:r>
            <a:endParaRPr lang="nl-NL" sz="1600" b="1" dirty="0">
              <a:solidFill>
                <a:schemeClr val="bg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2915088" y="1051810"/>
            <a:ext cx="6084038" cy="1138773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</a:rPr>
              <a:t>Het Heiligdom en 1844</a:t>
            </a:r>
          </a:p>
          <a:p>
            <a:r>
              <a:rPr lang="nl-NL" sz="2400" b="1" dirty="0" smtClean="0">
                <a:solidFill>
                  <a:schemeClr val="bg1"/>
                </a:solidFill>
              </a:rPr>
              <a:t>                             De 2300 Avonden en Morgens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78" y="4653135"/>
            <a:ext cx="4431031" cy="13749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5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" name="Rechthoek 1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9" name="Rechthoek 2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kstvak 38"/>
          <p:cNvSpPr txBox="1"/>
          <p:nvPr/>
        </p:nvSpPr>
        <p:spPr>
          <a:xfrm>
            <a:off x="3482644" y="1268760"/>
            <a:ext cx="4277133" cy="584775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DANIEL 8 – DE FEITEN - :</a:t>
            </a:r>
            <a:endParaRPr lang="nl-NL" sz="32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03" y="4081613"/>
            <a:ext cx="2287676" cy="252954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hthoek 39"/>
          <p:cNvSpPr/>
          <p:nvPr/>
        </p:nvSpPr>
        <p:spPr>
          <a:xfrm>
            <a:off x="3180788" y="1855778"/>
            <a:ext cx="59632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10e FEIT :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DE TIJDSLIJN VAN -2300- UIT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DANIEL 8:14 MOET IN,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“DE EERSTE PLAATS” EEN WEERGAVE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 Narrow" pitchFamily="34" charset="0"/>
              </a:rPr>
              <a:t>ZIJN VAN :</a:t>
            </a:r>
          </a:p>
          <a:p>
            <a:r>
              <a:rPr lang="en-US" sz="28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Arial Narrow" pitchFamily="34" charset="0"/>
              </a:rPr>
              <a:t>           </a:t>
            </a:r>
            <a:r>
              <a:rPr lang="en-US" sz="4800" b="1" dirty="0" smtClean="0">
                <a:solidFill>
                  <a:prstClr val="black"/>
                </a:solidFill>
                <a:latin typeface="Arial Narrow" pitchFamily="34" charset="0"/>
              </a:rPr>
              <a:t>“2300 DAGEN”…</a:t>
            </a:r>
          </a:p>
        </p:txBody>
      </p:sp>
    </p:spTree>
    <p:extLst>
      <p:ext uri="{BB962C8B-B14F-4D97-AF65-F5344CB8AC3E}">
        <p14:creationId xmlns:p14="http://schemas.microsoft.com/office/powerpoint/2010/main" val="31314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92" y="1199091"/>
            <a:ext cx="6283131" cy="441380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56" y="1381627"/>
            <a:ext cx="1979201" cy="218845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36" y="2765389"/>
            <a:ext cx="1458731" cy="152149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FF">
                <a:satMod val="175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3913">
            <a:off x="6890029" y="3169871"/>
            <a:ext cx="1988413" cy="6512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ekromde PIJL-OMHOOG 2"/>
          <p:cNvSpPr/>
          <p:nvPr/>
        </p:nvSpPr>
        <p:spPr>
          <a:xfrm>
            <a:off x="4153942" y="4414616"/>
            <a:ext cx="3412158" cy="624693"/>
          </a:xfrm>
          <a:prstGeom prst="curved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742972" y="3313039"/>
            <a:ext cx="23480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b="1" dirty="0" smtClean="0">
                <a:solidFill>
                  <a:prstClr val="white"/>
                </a:solidFill>
              </a:rPr>
              <a:t>Drieëntwintighonderd </a:t>
            </a:r>
            <a:r>
              <a:rPr lang="nl-NL" b="1" dirty="0">
                <a:solidFill>
                  <a:prstClr val="white"/>
                </a:solidFill>
              </a:rPr>
              <a:t>avonden en morgens; daarna zal het heiligdom in </a:t>
            </a:r>
            <a:r>
              <a:rPr lang="nl-NL" b="1" dirty="0" err="1">
                <a:solidFill>
                  <a:prstClr val="white"/>
                </a:solidFill>
              </a:rPr>
              <a:t>ere</a:t>
            </a:r>
            <a:r>
              <a:rPr lang="nl-NL" b="1" dirty="0">
                <a:solidFill>
                  <a:prstClr val="white"/>
                </a:solidFill>
              </a:rPr>
              <a:t> </a:t>
            </a:r>
          </a:p>
          <a:p>
            <a:pPr lvl="0" algn="ctr"/>
            <a:r>
              <a:rPr lang="nl-NL" b="1" dirty="0">
                <a:solidFill>
                  <a:prstClr val="white"/>
                </a:solidFill>
              </a:rPr>
              <a:t>worden hersteld!</a:t>
            </a:r>
          </a:p>
          <a:p>
            <a:pPr lvl="0"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303956" y="1853613"/>
            <a:ext cx="5064147" cy="923330"/>
          </a:xfrm>
          <a:prstGeom prst="rect">
            <a:avLst/>
          </a:prstGeom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BEGINT…                                                 EINDIGT… </a:t>
            </a:r>
          </a:p>
          <a:p>
            <a:r>
              <a:rPr lang="nl-NL" b="1" dirty="0">
                <a:solidFill>
                  <a:schemeClr val="bg1"/>
                </a:solidFill>
              </a:rPr>
              <a:t>m</a:t>
            </a:r>
            <a:r>
              <a:rPr lang="nl-NL" b="1" dirty="0" smtClean="0">
                <a:solidFill>
                  <a:schemeClr val="bg1"/>
                </a:solidFill>
              </a:rPr>
              <a:t>et een RAM                                         met de</a:t>
            </a:r>
          </a:p>
          <a:p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smtClean="0">
                <a:solidFill>
                  <a:schemeClr val="bg1"/>
                </a:solidFill>
              </a:rPr>
              <a:t>                                                                 KLEINE HOREN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180788" y="1286031"/>
            <a:ext cx="5351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…</a:t>
            </a:r>
            <a:r>
              <a:rPr lang="en-US" b="1" dirty="0" smtClean="0">
                <a:solidFill>
                  <a:prstClr val="white"/>
                </a:solidFill>
              </a:rPr>
              <a:t>HOELANG ZOU DE VOORSPELLING DUREN…</a:t>
            </a:r>
            <a:endParaRPr lang="nl-NL" dirty="0"/>
          </a:p>
        </p:txBody>
      </p:sp>
      <p:grpSp>
        <p:nvGrpSpPr>
          <p:cNvPr id="31" name="Groep 30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4" name="Rechthoek 33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ep 37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39" name="Rechthoek 38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88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3114909" y="1196752"/>
            <a:ext cx="5947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Kunnen</a:t>
            </a:r>
            <a:r>
              <a:rPr lang="en-US" sz="2400" b="1" dirty="0" smtClean="0"/>
              <a:t> we HET VISIOEN </a:t>
            </a:r>
          </a:p>
          <a:p>
            <a:pPr algn="ctr"/>
            <a:r>
              <a:rPr lang="en-US" sz="2400" b="1" dirty="0" err="1"/>
              <a:t>v</a:t>
            </a:r>
            <a:r>
              <a:rPr lang="en-US" sz="2400" b="1" dirty="0" err="1" smtClean="0"/>
              <a:t>erklaren</a:t>
            </a:r>
            <a:r>
              <a:rPr lang="en-US" sz="2400" b="1" dirty="0" smtClean="0"/>
              <a:t> met de </a:t>
            </a:r>
            <a:r>
              <a:rPr lang="en-US" sz="2400" b="1" dirty="0" err="1" smtClean="0"/>
              <a:t>genoemde</a:t>
            </a:r>
            <a:r>
              <a:rPr lang="en-US" sz="2400" b="1" dirty="0" smtClean="0"/>
              <a:t> FEITEN?</a:t>
            </a:r>
            <a:endParaRPr lang="en-US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1" t="20901" r="28851" b="36918"/>
          <a:stretch/>
        </p:blipFill>
        <p:spPr bwMode="auto">
          <a:xfrm>
            <a:off x="5304033" y="2697889"/>
            <a:ext cx="1886015" cy="222592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3819344" y="2252191"/>
            <a:ext cx="4633369" cy="3923678"/>
            <a:chOff x="3753079" y="2190949"/>
            <a:chExt cx="4633369" cy="3923678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5752" y="2190949"/>
              <a:ext cx="1640696" cy="1711284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079" y="2207778"/>
              <a:ext cx="2469753" cy="1761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81784">
              <a:off x="4144729" y="4159155"/>
              <a:ext cx="2229558" cy="547060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785" y="3555742"/>
              <a:ext cx="2338735" cy="2558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ep 2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0" name="Rechthoek 2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ep 3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38" name="Rechthoek 37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0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3847535" y="2045399"/>
            <a:ext cx="4872649" cy="1283569"/>
            <a:chOff x="3847535" y="2045399"/>
            <a:chExt cx="4872649" cy="1283569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535" y="2045399"/>
              <a:ext cx="1230624" cy="128356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hoek 24"/>
            <p:cNvSpPr/>
            <p:nvPr/>
          </p:nvSpPr>
          <p:spPr>
            <a:xfrm>
              <a:off x="5191792" y="2155291"/>
              <a:ext cx="352839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DE RAM was:</a:t>
              </a:r>
            </a:p>
            <a:p>
              <a:pPr algn="ctr"/>
              <a:r>
                <a:rPr lang="en-US" b="1" dirty="0" smtClean="0"/>
                <a:t>HET PERZISCHE RIJK</a:t>
              </a:r>
            </a:p>
            <a:p>
              <a:pPr algn="ctr"/>
              <a:r>
                <a:rPr lang="en-US" b="1" dirty="0" smtClean="0"/>
                <a:t>(539 – 331 </a:t>
              </a:r>
              <a:r>
                <a:rPr lang="en-US" b="1" dirty="0" err="1" smtClean="0"/>
                <a:t>v.Chr</a:t>
              </a:r>
              <a:r>
                <a:rPr lang="en-US" b="1" dirty="0" smtClean="0"/>
                <a:t>.)</a:t>
              </a:r>
            </a:p>
            <a:p>
              <a:pPr algn="ctr"/>
              <a:r>
                <a:rPr lang="en-US" sz="1600" b="1" dirty="0" smtClean="0"/>
                <a:t>Het BEGIN van het </a:t>
              </a:r>
              <a:r>
                <a:rPr lang="en-US" sz="1600" b="1" dirty="0" err="1" smtClean="0"/>
                <a:t>visioen</a:t>
              </a:r>
              <a:endParaRPr lang="en-US" sz="1600" b="1" dirty="0" smtClean="0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3811152" y="3378627"/>
            <a:ext cx="5199041" cy="1474990"/>
            <a:chOff x="3811152" y="3378627"/>
            <a:chExt cx="5199041" cy="147499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1152" y="3396919"/>
              <a:ext cx="2042825" cy="1456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Rechthoek 37"/>
            <p:cNvSpPr/>
            <p:nvPr/>
          </p:nvSpPr>
          <p:spPr>
            <a:xfrm>
              <a:off x="4879486" y="3378627"/>
              <a:ext cx="4130707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DE GEIT was:</a:t>
              </a:r>
            </a:p>
            <a:p>
              <a:pPr algn="ctr"/>
              <a:r>
                <a:rPr lang="en-US" b="1" dirty="0" smtClean="0"/>
                <a:t>HET GRIEKSE RIJK</a:t>
              </a:r>
            </a:p>
            <a:p>
              <a:pPr algn="ctr"/>
              <a:r>
                <a:rPr lang="en-US" b="1" dirty="0" smtClean="0"/>
                <a:t>(331 – 168 </a:t>
              </a:r>
              <a:r>
                <a:rPr lang="en-US" b="1" dirty="0" err="1" smtClean="0"/>
                <a:t>v.Chr</a:t>
              </a:r>
              <a:r>
                <a:rPr lang="en-US" b="1" dirty="0" smtClean="0"/>
                <a:t>.)</a:t>
              </a:r>
            </a:p>
            <a:p>
              <a:pPr algn="ctr"/>
              <a:r>
                <a:rPr lang="en-US" sz="1600" b="1" dirty="0" err="1" smtClean="0"/>
                <a:t>Een</a:t>
              </a:r>
              <a:r>
                <a:rPr lang="en-US" sz="1600" b="1" dirty="0" smtClean="0"/>
                <a:t> ‘TUSSENLIGGENDE PERIODE’ </a:t>
              </a:r>
            </a:p>
            <a:p>
              <a:pPr algn="ctr"/>
              <a:r>
                <a:rPr lang="en-US" sz="1600" b="1" dirty="0" smtClean="0"/>
                <a:t>van het </a:t>
              </a:r>
              <a:r>
                <a:rPr lang="en-US" sz="1600" b="1" dirty="0" err="1" smtClean="0"/>
                <a:t>visioen</a:t>
              </a:r>
              <a:endParaRPr lang="en-US" sz="1600" b="1" dirty="0" smtClean="0"/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4590251" y="4411367"/>
            <a:ext cx="4221082" cy="1633726"/>
            <a:chOff x="4590251" y="4411367"/>
            <a:chExt cx="4221082" cy="1633726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81784">
              <a:off x="3973819" y="5027799"/>
              <a:ext cx="1633726" cy="40086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  <a:alpha val="40000"/>
                </a:srgbClr>
              </a:glow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hthoek 39"/>
            <p:cNvSpPr/>
            <p:nvPr/>
          </p:nvSpPr>
          <p:spPr>
            <a:xfrm>
              <a:off x="5282941" y="4733248"/>
              <a:ext cx="352839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DE KLEINE HOREN was:</a:t>
              </a:r>
            </a:p>
            <a:p>
              <a:pPr algn="ctr"/>
              <a:r>
                <a:rPr lang="en-US" b="1" dirty="0" smtClean="0"/>
                <a:t>DE MACHT VAN ROME</a:t>
              </a:r>
            </a:p>
            <a:p>
              <a:pPr algn="ctr"/>
              <a:r>
                <a:rPr lang="en-US" b="1" dirty="0" smtClean="0"/>
                <a:t>(</a:t>
              </a:r>
              <a:r>
                <a:rPr lang="en-US" b="1" dirty="0" err="1" smtClean="0"/>
                <a:t>Vanaf</a:t>
              </a:r>
              <a:r>
                <a:rPr lang="en-US" b="1" dirty="0" smtClean="0"/>
                <a:t> 168 </a:t>
              </a:r>
              <a:r>
                <a:rPr lang="en-US" b="1" dirty="0" err="1" smtClean="0"/>
                <a:t>v.Chr</a:t>
              </a:r>
              <a:r>
                <a:rPr lang="en-US" b="1" dirty="0" smtClean="0"/>
                <a:t>. – … )</a:t>
              </a:r>
            </a:p>
            <a:p>
              <a:pPr algn="ctr"/>
              <a:r>
                <a:rPr lang="en-US" sz="1600" b="1" dirty="0" smtClean="0"/>
                <a:t>Het EINDE van het  </a:t>
              </a:r>
              <a:r>
                <a:rPr lang="en-US" sz="1600" b="1" dirty="0" err="1" smtClean="0"/>
                <a:t>visioen</a:t>
              </a:r>
              <a:endParaRPr lang="en-US" sz="1600" b="1" dirty="0" smtClean="0"/>
            </a:p>
          </p:txBody>
        </p:sp>
      </p:grpSp>
      <p:grpSp>
        <p:nvGrpSpPr>
          <p:cNvPr id="44" name="Groep 43"/>
          <p:cNvGrpSpPr/>
          <p:nvPr/>
        </p:nvGrpSpPr>
        <p:grpSpPr>
          <a:xfrm>
            <a:off x="1780624" y="764192"/>
            <a:ext cx="7209127" cy="5818172"/>
            <a:chOff x="1780624" y="764192"/>
            <a:chExt cx="7209127" cy="5818172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0624" y="764192"/>
              <a:ext cx="2338735" cy="2558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kstvak 45"/>
            <p:cNvSpPr txBox="1"/>
            <p:nvPr/>
          </p:nvSpPr>
          <p:spPr>
            <a:xfrm>
              <a:off x="4677545" y="6059144"/>
              <a:ext cx="4312206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nl-NL" sz="2800" b="1" dirty="0" smtClean="0">
                  <a:solidFill>
                    <a:schemeClr val="bg1"/>
                  </a:solidFill>
                </a:rPr>
                <a:t>TIJDPAD VAN HET VISIOEN !</a:t>
              </a:r>
              <a:endParaRPr lang="nl-NL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hthoek 33"/>
          <p:cNvSpPr/>
          <p:nvPr/>
        </p:nvSpPr>
        <p:spPr>
          <a:xfrm>
            <a:off x="3114909" y="1196752"/>
            <a:ext cx="5947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Kunnen</a:t>
            </a:r>
            <a:r>
              <a:rPr lang="en-US" sz="2400" b="1" dirty="0" smtClean="0"/>
              <a:t> we HET VISIOEN </a:t>
            </a:r>
          </a:p>
          <a:p>
            <a:pPr algn="ctr"/>
            <a:r>
              <a:rPr lang="en-US" sz="2400" b="1" dirty="0" err="1"/>
              <a:t>v</a:t>
            </a:r>
            <a:r>
              <a:rPr lang="en-US" sz="2400" b="1" dirty="0" err="1" smtClean="0"/>
              <a:t>erklaren</a:t>
            </a:r>
            <a:r>
              <a:rPr lang="en-US" sz="2400" b="1" dirty="0" smtClean="0"/>
              <a:t> met de </a:t>
            </a:r>
            <a:r>
              <a:rPr lang="en-US" sz="2400" b="1" dirty="0" err="1" smtClean="0"/>
              <a:t>genoemde</a:t>
            </a:r>
            <a:r>
              <a:rPr lang="en-US" sz="2400" b="1" dirty="0" smtClean="0"/>
              <a:t> FEITEN?</a:t>
            </a:r>
            <a:endParaRPr lang="en-US" sz="2400" b="1" dirty="0"/>
          </a:p>
        </p:txBody>
      </p:sp>
      <p:grpSp>
        <p:nvGrpSpPr>
          <p:cNvPr id="35" name="Groep 3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6" name="Rechthoek 35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kstvak 4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ep 47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49" name="Rechthoek 48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80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3114909" y="2150859"/>
            <a:ext cx="60290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HET PERZISCHE RIJK (539 – 331 </a:t>
            </a:r>
            <a:r>
              <a:rPr lang="en-US" b="1" dirty="0" err="1" smtClean="0"/>
              <a:t>v.Chr</a:t>
            </a:r>
            <a:r>
              <a:rPr lang="en-US" b="1" dirty="0" smtClean="0"/>
              <a:t>.)</a:t>
            </a:r>
          </a:p>
          <a:p>
            <a:pPr algn="ctr"/>
            <a:r>
              <a:rPr lang="en-US" sz="3200" b="1" dirty="0" smtClean="0"/>
              <a:t>EEN PERIODE VAN 208 JAAR</a:t>
            </a:r>
          </a:p>
        </p:txBody>
      </p:sp>
      <p:sp>
        <p:nvSpPr>
          <p:cNvPr id="30" name="Rechthoek 29"/>
          <p:cNvSpPr/>
          <p:nvPr/>
        </p:nvSpPr>
        <p:spPr>
          <a:xfrm>
            <a:off x="3114909" y="3087096"/>
            <a:ext cx="60290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HET GRIEKSE RIJK (331 – 168 </a:t>
            </a:r>
            <a:r>
              <a:rPr lang="en-US" b="1" dirty="0" err="1" smtClean="0"/>
              <a:t>v.Chr</a:t>
            </a:r>
            <a:r>
              <a:rPr lang="en-US" b="1" dirty="0" smtClean="0"/>
              <a:t>.)</a:t>
            </a:r>
          </a:p>
          <a:p>
            <a:pPr algn="ctr"/>
            <a:r>
              <a:rPr lang="en-US" sz="3200" b="1" dirty="0" smtClean="0"/>
              <a:t>EEN PERIODE VAN 163 JAAR</a:t>
            </a:r>
          </a:p>
        </p:txBody>
      </p:sp>
      <p:sp>
        <p:nvSpPr>
          <p:cNvPr id="3" name="Rechthoek 2"/>
          <p:cNvSpPr/>
          <p:nvPr/>
        </p:nvSpPr>
        <p:spPr>
          <a:xfrm>
            <a:off x="3114909" y="4130342"/>
            <a:ext cx="6029091" cy="1446550"/>
          </a:xfrm>
          <a:prstGeom prst="rect">
            <a:avLst/>
          </a:prstGeom>
          <a:effectLst>
            <a:outerShdw blurRad="127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BEGIN VISIOEN +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‘TUSSENLIGGENDE PERIODE’ VISIOEN=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EEN PERIODE VAN 371 JAAR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3114909" y="1196752"/>
            <a:ext cx="5947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Kunnen</a:t>
            </a:r>
            <a:r>
              <a:rPr lang="en-US" sz="2400" b="1" dirty="0" smtClean="0"/>
              <a:t> we HET VISIOEN </a:t>
            </a:r>
          </a:p>
          <a:p>
            <a:pPr algn="ctr"/>
            <a:r>
              <a:rPr lang="en-US" sz="2400" b="1" dirty="0" err="1"/>
              <a:t>v</a:t>
            </a:r>
            <a:r>
              <a:rPr lang="en-US" sz="2400" b="1" dirty="0" err="1" smtClean="0"/>
              <a:t>erklaren</a:t>
            </a:r>
            <a:r>
              <a:rPr lang="en-US" sz="2400" b="1" dirty="0" smtClean="0"/>
              <a:t> met de </a:t>
            </a:r>
            <a:r>
              <a:rPr lang="en-US" sz="2400" b="1" dirty="0" err="1" smtClean="0"/>
              <a:t>genoemde</a:t>
            </a:r>
            <a:r>
              <a:rPr lang="en-US" sz="2400" b="1" dirty="0" smtClean="0"/>
              <a:t> FEITEN?</a:t>
            </a:r>
            <a:endParaRPr lang="en-US" sz="2400" b="1" dirty="0"/>
          </a:p>
        </p:txBody>
      </p:sp>
      <p:grpSp>
        <p:nvGrpSpPr>
          <p:cNvPr id="31" name="Groep 30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2" name="Rechthoek 31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Tekstvak 33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ep 3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38" name="Rechthoek 37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72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3114909" y="2150859"/>
            <a:ext cx="60290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sz="3200" b="1" dirty="0" smtClean="0"/>
              <a:t>DE TOTALE PERIODE </a:t>
            </a:r>
          </a:p>
          <a:p>
            <a:pPr algn="ctr"/>
            <a:r>
              <a:rPr lang="en-US" sz="3200" b="1" dirty="0" smtClean="0"/>
              <a:t>VAN HET VISIOEN IS SLECHTS</a:t>
            </a:r>
          </a:p>
          <a:p>
            <a:pPr algn="ctr"/>
            <a:r>
              <a:rPr lang="en-US" sz="3200" b="1" dirty="0" smtClean="0"/>
              <a:t> “2300 DAGEN” LANG !!!</a:t>
            </a:r>
          </a:p>
        </p:txBody>
      </p:sp>
      <p:sp>
        <p:nvSpPr>
          <p:cNvPr id="4" name="Rechthoek 3"/>
          <p:cNvSpPr/>
          <p:nvPr/>
        </p:nvSpPr>
        <p:spPr>
          <a:xfrm>
            <a:off x="4075832" y="4019989"/>
            <a:ext cx="4462760" cy="1754326"/>
          </a:xfrm>
          <a:prstGeom prst="rect">
            <a:avLst/>
          </a:prstGeom>
          <a:effectLst>
            <a:outerShdw blurRad="12700" dist="127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solidFill>
                  <a:srgbClr val="FF0000"/>
                </a:solidFill>
              </a:rPr>
              <a:t>NIEUW </a:t>
            </a:r>
          </a:p>
          <a:p>
            <a:pPr lvl="0" algn="ctr"/>
            <a:r>
              <a:rPr lang="en-US" sz="5400" b="1" dirty="0" smtClean="0">
                <a:solidFill>
                  <a:srgbClr val="FF0000"/>
                </a:solidFill>
              </a:rPr>
              <a:t>“PROBLEEM”…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3114909" y="1196752"/>
            <a:ext cx="5947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Kunnen</a:t>
            </a:r>
            <a:r>
              <a:rPr lang="en-US" sz="2400" b="1" dirty="0" smtClean="0"/>
              <a:t> we HET VISIOEN </a:t>
            </a:r>
          </a:p>
          <a:p>
            <a:pPr algn="ctr"/>
            <a:r>
              <a:rPr lang="en-US" sz="2400" b="1" dirty="0" err="1"/>
              <a:t>v</a:t>
            </a:r>
            <a:r>
              <a:rPr lang="en-US" sz="2400" b="1" dirty="0" err="1" smtClean="0"/>
              <a:t>erklaren</a:t>
            </a:r>
            <a:r>
              <a:rPr lang="en-US" sz="2400" b="1" dirty="0" smtClean="0"/>
              <a:t> met de </a:t>
            </a:r>
            <a:r>
              <a:rPr lang="en-US" sz="2400" b="1" dirty="0" err="1" smtClean="0"/>
              <a:t>genoemde</a:t>
            </a:r>
            <a:r>
              <a:rPr lang="en-US" sz="2400" b="1" dirty="0" smtClean="0"/>
              <a:t> FEITEN?</a:t>
            </a:r>
            <a:endParaRPr lang="en-US" sz="2400" b="1" dirty="0"/>
          </a:p>
        </p:txBody>
      </p:sp>
      <p:grpSp>
        <p:nvGrpSpPr>
          <p:cNvPr id="29" name="Groep 2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0" name="Rechthoek 2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ep 34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36" name="Rechthoek 35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91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3114909" y="1916832"/>
            <a:ext cx="6029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3200" b="1" dirty="0" smtClean="0"/>
              <a:t>“In het </a:t>
            </a:r>
            <a:r>
              <a:rPr lang="en-US" sz="3200" b="1" dirty="0" err="1" smtClean="0"/>
              <a:t>derde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regeringsjaar</a:t>
            </a:r>
            <a:r>
              <a:rPr lang="en-US" sz="3200" b="1" dirty="0" smtClean="0"/>
              <a:t> van  </a:t>
            </a:r>
            <a:r>
              <a:rPr lang="en-US" sz="3200" b="1" dirty="0" err="1" smtClean="0"/>
              <a:t>koning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Belshassar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werd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err="1" smtClean="0"/>
              <a:t>dit</a:t>
            </a:r>
            <a:r>
              <a:rPr lang="en-US" sz="3200" b="1" dirty="0" smtClean="0"/>
              <a:t> VISIOEN </a:t>
            </a:r>
            <a:r>
              <a:rPr lang="en-US" sz="3200" b="1" dirty="0" err="1" smtClean="0"/>
              <a:t>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getoond</a:t>
            </a:r>
            <a:r>
              <a:rPr lang="en-US" sz="3200" b="1" dirty="0" smtClean="0"/>
              <a:t>…”</a:t>
            </a:r>
          </a:p>
          <a:p>
            <a:pPr algn="ctr"/>
            <a:r>
              <a:rPr lang="en-US" sz="2000" b="1" dirty="0" smtClean="0"/>
              <a:t>Daniel 8:1a</a:t>
            </a:r>
          </a:p>
        </p:txBody>
      </p:sp>
      <p:sp>
        <p:nvSpPr>
          <p:cNvPr id="3" name="Rechthoek 2"/>
          <p:cNvSpPr/>
          <p:nvPr/>
        </p:nvSpPr>
        <p:spPr>
          <a:xfrm>
            <a:off x="3225749" y="4202838"/>
            <a:ext cx="575330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black"/>
                </a:solidFill>
              </a:rPr>
              <a:t>HET VISIOEN </a:t>
            </a:r>
            <a:r>
              <a:rPr lang="en-US" sz="4000" b="1" dirty="0">
                <a:solidFill>
                  <a:prstClr val="black"/>
                </a:solidFill>
              </a:rPr>
              <a:t>= </a:t>
            </a:r>
            <a:r>
              <a:rPr lang="en-US" sz="4000" b="1" dirty="0" smtClean="0">
                <a:solidFill>
                  <a:prstClr val="black"/>
                </a:solidFill>
              </a:rPr>
              <a:t>PROPHETIE</a:t>
            </a: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</a:rPr>
              <a:t>WAAROM ?:</a:t>
            </a: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</a:rPr>
              <a:t>Daniel </a:t>
            </a:r>
            <a:r>
              <a:rPr lang="en-US" sz="2000" b="1" dirty="0" err="1" smtClean="0">
                <a:solidFill>
                  <a:prstClr val="black"/>
                </a:solidFill>
              </a:rPr>
              <a:t>ontving</a:t>
            </a:r>
            <a:r>
              <a:rPr lang="en-US" sz="2000" b="1" dirty="0" smtClean="0">
                <a:solidFill>
                  <a:prstClr val="black"/>
                </a:solidFill>
              </a:rPr>
              <a:t> het </a:t>
            </a:r>
            <a:r>
              <a:rPr lang="en-US" sz="2000" b="1" dirty="0" err="1" smtClean="0">
                <a:solidFill>
                  <a:prstClr val="black"/>
                </a:solidFill>
              </a:rPr>
              <a:t>visoen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toen</a:t>
            </a:r>
            <a:r>
              <a:rPr lang="en-US" sz="2000" b="1" dirty="0" smtClean="0">
                <a:solidFill>
                  <a:prstClr val="black"/>
                </a:solidFill>
              </a:rPr>
              <a:t> de</a:t>
            </a: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</a:rPr>
              <a:t> BABYLONISCHE  WERELDMACHT </a:t>
            </a:r>
            <a:r>
              <a:rPr lang="en-US" sz="2000" b="1" dirty="0" err="1" smtClean="0">
                <a:solidFill>
                  <a:prstClr val="black"/>
                </a:solidFill>
              </a:rPr>
              <a:t>nog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regeerde</a:t>
            </a:r>
            <a:r>
              <a:rPr lang="en-US" sz="2000" b="1" dirty="0" smtClean="0">
                <a:solidFill>
                  <a:prstClr val="black"/>
                </a:solidFill>
              </a:rPr>
              <a:t>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3114909" y="1196752"/>
            <a:ext cx="5947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Kunnen</a:t>
            </a:r>
            <a:r>
              <a:rPr lang="en-US" sz="2400" b="1" dirty="0" smtClean="0"/>
              <a:t> we HET VISIOEN </a:t>
            </a:r>
          </a:p>
          <a:p>
            <a:pPr algn="ctr"/>
            <a:r>
              <a:rPr lang="en-US" sz="2400" b="1" dirty="0" err="1"/>
              <a:t>v</a:t>
            </a:r>
            <a:r>
              <a:rPr lang="en-US" sz="2400" b="1" dirty="0" err="1" smtClean="0"/>
              <a:t>erklaren</a:t>
            </a:r>
            <a:r>
              <a:rPr lang="en-US" sz="2400" b="1" dirty="0" smtClean="0"/>
              <a:t> met de </a:t>
            </a:r>
            <a:r>
              <a:rPr lang="en-US" sz="2400" b="1" dirty="0" err="1" smtClean="0"/>
              <a:t>genoemde</a:t>
            </a:r>
            <a:r>
              <a:rPr lang="en-US" sz="2400" b="1" dirty="0" smtClean="0"/>
              <a:t> FEITEN?</a:t>
            </a:r>
            <a:endParaRPr lang="en-US" sz="2400" b="1" dirty="0"/>
          </a:p>
        </p:txBody>
      </p:sp>
      <p:grpSp>
        <p:nvGrpSpPr>
          <p:cNvPr id="29" name="Groep 2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0" name="Rechthoek 2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ep 34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36" name="Rechthoek 35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3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3114909" y="2019189"/>
            <a:ext cx="5896219" cy="1828622"/>
            <a:chOff x="3114908" y="1340768"/>
            <a:chExt cx="5896219" cy="1828622"/>
          </a:xfrm>
        </p:grpSpPr>
        <p:sp>
          <p:nvSpPr>
            <p:cNvPr id="3" name="Rechthoek 2"/>
            <p:cNvSpPr/>
            <p:nvPr/>
          </p:nvSpPr>
          <p:spPr>
            <a:xfrm>
              <a:off x="3114908" y="1340768"/>
              <a:ext cx="589621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/>
                <a:t>“</a:t>
              </a:r>
              <a:r>
                <a:rPr lang="nl-NL" sz="2000" b="1" dirty="0" smtClean="0"/>
                <a:t>Veertig </a:t>
              </a:r>
              <a:r>
                <a:rPr lang="nl-NL" sz="2000" b="1" dirty="0"/>
                <a:t>dagen hebben jullie het land verkend, veertig jaar </a:t>
              </a:r>
              <a:r>
                <a:rPr lang="nl-NL" sz="2000" b="1" dirty="0" err="1"/>
                <a:t>zul</a:t>
              </a:r>
              <a:r>
                <a:rPr lang="nl-NL" sz="2000" b="1" dirty="0"/>
                <a:t> je voor je schuld boete doen, één jaar voor elke dag.</a:t>
              </a:r>
              <a:r>
                <a:rPr lang="en-US" sz="2000" b="1" dirty="0" smtClean="0"/>
                <a:t>…”</a:t>
              </a:r>
              <a:endParaRPr lang="en-US" sz="2000" b="1" dirty="0" smtClean="0"/>
            </a:p>
            <a:p>
              <a:pPr algn="ctr"/>
              <a:r>
                <a:rPr lang="en-US" sz="1600" b="1" dirty="0" smtClean="0"/>
                <a:t>                                                                                           </a:t>
              </a:r>
              <a:r>
                <a:rPr lang="en-US" sz="1600" b="1" dirty="0" err="1" smtClean="0"/>
                <a:t>Numeri</a:t>
              </a:r>
              <a:r>
                <a:rPr lang="en-US" sz="1600" b="1" dirty="0" smtClean="0"/>
                <a:t> </a:t>
              </a:r>
              <a:r>
                <a:rPr lang="en-US" sz="1600" b="1" dirty="0" smtClean="0"/>
                <a:t>14:34</a:t>
              </a:r>
              <a:endParaRPr lang="en-US" sz="1600" b="1" dirty="0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801" y="2602652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hthoek 3"/>
          <p:cNvSpPr/>
          <p:nvPr/>
        </p:nvSpPr>
        <p:spPr>
          <a:xfrm>
            <a:off x="3289321" y="1065082"/>
            <a:ext cx="56934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Het </a:t>
            </a:r>
            <a:r>
              <a:rPr lang="en-US" sz="2800" b="1" dirty="0" err="1" smtClean="0"/>
              <a:t>Bijbelboek</a:t>
            </a:r>
            <a:r>
              <a:rPr lang="en-US" sz="2800" b="1" dirty="0" smtClean="0"/>
              <a:t> Exodus </a:t>
            </a:r>
            <a:r>
              <a:rPr lang="en-US" sz="2800" b="1" dirty="0" err="1" smtClean="0"/>
              <a:t>verklaard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ons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/>
              <a:t>e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</a:t>
            </a:r>
            <a:r>
              <a:rPr lang="en-US" sz="2800" b="1" dirty="0" smtClean="0"/>
              <a:t>“PROPHETISCHE DAG”. </a:t>
            </a:r>
            <a:endParaRPr lang="nl-NL" sz="2800" b="1" dirty="0"/>
          </a:p>
        </p:txBody>
      </p:sp>
      <p:sp>
        <p:nvSpPr>
          <p:cNvPr id="25" name="Rechthoek 24"/>
          <p:cNvSpPr/>
          <p:nvPr/>
        </p:nvSpPr>
        <p:spPr>
          <a:xfrm>
            <a:off x="3180917" y="3809825"/>
            <a:ext cx="59456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Het </a:t>
            </a:r>
            <a:r>
              <a:rPr lang="en-US" sz="2800" b="1" dirty="0" err="1" smtClean="0"/>
              <a:t>Bijbelboek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Ezechiël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geeft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een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‘second opinion</a:t>
            </a:r>
            <a:r>
              <a:rPr lang="en-US" sz="2800" b="1" dirty="0" smtClean="0"/>
              <a:t>’. </a:t>
            </a:r>
            <a:endParaRPr lang="nl-NL" sz="2800" b="1" dirty="0"/>
          </a:p>
        </p:txBody>
      </p:sp>
      <p:grpSp>
        <p:nvGrpSpPr>
          <p:cNvPr id="30" name="Groep 29"/>
          <p:cNvGrpSpPr/>
          <p:nvPr/>
        </p:nvGrpSpPr>
        <p:grpSpPr>
          <a:xfrm>
            <a:off x="3180788" y="4807724"/>
            <a:ext cx="5896219" cy="1161524"/>
            <a:chOff x="3114908" y="1340768"/>
            <a:chExt cx="5896219" cy="1161524"/>
          </a:xfrm>
        </p:grpSpPr>
        <p:sp>
          <p:nvSpPr>
            <p:cNvPr id="31" name="Rechthoek 30"/>
            <p:cNvSpPr/>
            <p:nvPr/>
          </p:nvSpPr>
          <p:spPr>
            <a:xfrm>
              <a:off x="3114908" y="1340768"/>
              <a:ext cx="58962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/>
                <a:t>“</a:t>
              </a:r>
              <a:r>
                <a:rPr lang="nl-NL" sz="2000" b="1" dirty="0"/>
                <a:t>één dag voor elk jaar </a:t>
              </a:r>
              <a:r>
                <a:rPr lang="en-US" sz="2000" b="1" dirty="0" smtClean="0"/>
                <a:t>…”</a:t>
              </a:r>
              <a:endParaRPr lang="en-US" sz="2000" b="1" dirty="0"/>
            </a:p>
            <a:p>
              <a:pPr algn="ctr"/>
              <a:r>
                <a:rPr lang="en-US" sz="1600" b="1" dirty="0" smtClean="0"/>
                <a:t>                                                                                      </a:t>
              </a:r>
              <a:r>
                <a:rPr lang="en-US" sz="1600" b="1" dirty="0" err="1" smtClean="0"/>
                <a:t>Ezechiël</a:t>
              </a:r>
              <a:r>
                <a:rPr lang="en-US" sz="1600" b="1" dirty="0" smtClean="0"/>
                <a:t>  </a:t>
              </a:r>
              <a:r>
                <a:rPr lang="en-US" sz="1600" b="1" dirty="0" smtClean="0"/>
                <a:t>4:5,6</a:t>
              </a:r>
              <a:endParaRPr lang="en-US" sz="1600" b="1" dirty="0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787" y="1935554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ep 19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1" name="Rechthoek 20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9" name="Rechthoek 28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2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3114909" y="2150859"/>
            <a:ext cx="602909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sz="3200" b="1" dirty="0" smtClean="0"/>
              <a:t>DE TOTALE PERIODE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VAN HET</a:t>
            </a:r>
            <a:r>
              <a:rPr lang="en-US" sz="3200" b="1" dirty="0" smtClean="0"/>
              <a:t> VISIOEN BETEKENEN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EEN PERIODE VAN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“2300 </a:t>
            </a:r>
            <a:r>
              <a:rPr lang="en-US" sz="3200" b="1" dirty="0" smtClean="0"/>
              <a:t>PROPHETISCHE DAGEN”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wat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staat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voor</a:t>
            </a:r>
            <a:r>
              <a:rPr lang="en-US" sz="3200" b="1" dirty="0" smtClean="0"/>
              <a:t>… </a:t>
            </a:r>
            <a:r>
              <a:rPr lang="en-US" sz="3200" b="1" dirty="0" smtClean="0"/>
              <a:t>:</a:t>
            </a:r>
          </a:p>
          <a:p>
            <a:pPr algn="ctr"/>
            <a:r>
              <a:rPr lang="en-US" sz="4000" b="1" dirty="0"/>
              <a:t>2300 </a:t>
            </a:r>
            <a:r>
              <a:rPr lang="en-US" sz="4000" b="1" dirty="0" smtClean="0"/>
              <a:t>LETTERLIJKE</a:t>
            </a:r>
            <a:r>
              <a:rPr lang="en-US" sz="4000" b="1" dirty="0" smtClean="0"/>
              <a:t> JAREN </a:t>
            </a:r>
            <a:r>
              <a:rPr lang="en-US" sz="4000" b="1" dirty="0" smtClean="0"/>
              <a:t>!!!</a:t>
            </a:r>
          </a:p>
        </p:txBody>
      </p:sp>
      <p:sp>
        <p:nvSpPr>
          <p:cNvPr id="20" name="Rechthoek 19"/>
          <p:cNvSpPr/>
          <p:nvPr/>
        </p:nvSpPr>
        <p:spPr>
          <a:xfrm>
            <a:off x="3114909" y="1196752"/>
            <a:ext cx="5947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Kunnen</a:t>
            </a:r>
            <a:r>
              <a:rPr lang="en-US" sz="2400" b="1" dirty="0" smtClean="0"/>
              <a:t> we HET VISIOEN </a:t>
            </a:r>
          </a:p>
          <a:p>
            <a:pPr algn="ctr"/>
            <a:r>
              <a:rPr lang="en-US" sz="2400" b="1" dirty="0" err="1"/>
              <a:t>v</a:t>
            </a:r>
            <a:r>
              <a:rPr lang="en-US" sz="2400" b="1" dirty="0" err="1" smtClean="0"/>
              <a:t>erklaren</a:t>
            </a:r>
            <a:r>
              <a:rPr lang="en-US" sz="2400" b="1" dirty="0" smtClean="0"/>
              <a:t> met de </a:t>
            </a:r>
            <a:r>
              <a:rPr lang="en-US" sz="2400" b="1" dirty="0" err="1" smtClean="0"/>
              <a:t>genoemde</a:t>
            </a:r>
            <a:r>
              <a:rPr lang="en-US" sz="2400" b="1" dirty="0" smtClean="0"/>
              <a:t> FEITEN?</a:t>
            </a:r>
            <a:endParaRPr lang="en-US" sz="2400" b="1" dirty="0"/>
          </a:p>
        </p:txBody>
      </p:sp>
      <p:grpSp>
        <p:nvGrpSpPr>
          <p:cNvPr id="22" name="Groep 21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5" name="Rechthoek 24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ep 33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35" name="Rechthoek 34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13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3114907" y="2333385"/>
            <a:ext cx="6029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NU </a:t>
            </a:r>
            <a:r>
              <a:rPr lang="en-US" sz="3200" b="1" dirty="0" err="1" smtClean="0"/>
              <a:t>kunnen</a:t>
            </a:r>
            <a:r>
              <a:rPr lang="en-US" sz="3200" b="1" dirty="0" smtClean="0"/>
              <a:t> we </a:t>
            </a:r>
            <a:endParaRPr lang="en-US" sz="3200" b="1" dirty="0" smtClean="0"/>
          </a:p>
          <a:p>
            <a:pPr algn="ctr"/>
            <a:r>
              <a:rPr lang="en-US" sz="3200" b="1" dirty="0" err="1"/>
              <a:t>e</a:t>
            </a:r>
            <a:r>
              <a:rPr lang="en-US" sz="3200" b="1" dirty="0" err="1" smtClean="0"/>
              <a:t>en</a:t>
            </a:r>
            <a:r>
              <a:rPr lang="en-US" sz="3200" b="1" dirty="0" smtClean="0"/>
              <a:t> STAP VOORUIT</a:t>
            </a:r>
            <a:r>
              <a:rPr lang="en-US" sz="3200" b="1" dirty="0" smtClean="0"/>
              <a:t>…</a:t>
            </a:r>
            <a:endParaRPr lang="en-US" sz="3200" b="1" dirty="0" smtClean="0"/>
          </a:p>
        </p:txBody>
      </p:sp>
      <p:sp>
        <p:nvSpPr>
          <p:cNvPr id="19" name="Rechthoek 18"/>
          <p:cNvSpPr/>
          <p:nvPr/>
        </p:nvSpPr>
        <p:spPr>
          <a:xfrm>
            <a:off x="3131041" y="3573016"/>
            <a:ext cx="60290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Op de </a:t>
            </a:r>
            <a:r>
              <a:rPr lang="en-US" sz="3200" b="1" dirty="0" err="1" smtClean="0"/>
              <a:t>oplossing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vinden</a:t>
            </a:r>
            <a:r>
              <a:rPr lang="en-US" sz="3200" b="1" dirty="0" err="1" smtClean="0"/>
              <a:t>,heeft</a:t>
            </a:r>
            <a:r>
              <a:rPr lang="en-US" sz="3200" b="1" dirty="0" smtClean="0"/>
              <a:t> men TWEE van de DRIE </a:t>
            </a:r>
            <a:r>
              <a:rPr lang="en-US" sz="3200" b="1" dirty="0" err="1" smtClean="0"/>
              <a:t>delen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nodig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om</a:t>
            </a:r>
            <a:r>
              <a:rPr lang="en-US" sz="3200" b="1" dirty="0" smtClean="0"/>
              <a:t> tot de </a:t>
            </a:r>
          </a:p>
          <a:p>
            <a:pPr algn="ctr"/>
            <a:r>
              <a:rPr lang="en-US" sz="3200" b="1" dirty="0" smtClean="0"/>
              <a:t>OPLOSSING </a:t>
            </a:r>
            <a:r>
              <a:rPr lang="en-US" sz="3200" b="1" dirty="0" err="1" smtClean="0"/>
              <a:t>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komen</a:t>
            </a:r>
            <a:r>
              <a:rPr lang="en-US" sz="3200" b="1" dirty="0" smtClean="0"/>
              <a:t>… </a:t>
            </a:r>
            <a:endParaRPr lang="en-US" sz="3200" b="1" dirty="0" smtClean="0"/>
          </a:p>
        </p:txBody>
      </p:sp>
      <p:sp>
        <p:nvSpPr>
          <p:cNvPr id="22" name="Rechthoek 21"/>
          <p:cNvSpPr/>
          <p:nvPr/>
        </p:nvSpPr>
        <p:spPr>
          <a:xfrm>
            <a:off x="3114909" y="1196752"/>
            <a:ext cx="5947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Kunnen</a:t>
            </a:r>
            <a:r>
              <a:rPr lang="en-US" sz="2400" b="1" dirty="0" smtClean="0"/>
              <a:t> we HET VISIOEN </a:t>
            </a:r>
          </a:p>
          <a:p>
            <a:pPr algn="ctr"/>
            <a:r>
              <a:rPr lang="en-US" sz="2400" b="1" dirty="0" err="1"/>
              <a:t>v</a:t>
            </a:r>
            <a:r>
              <a:rPr lang="en-US" sz="2400" b="1" dirty="0" err="1" smtClean="0"/>
              <a:t>erklaren</a:t>
            </a:r>
            <a:r>
              <a:rPr lang="en-US" sz="2400" b="1" dirty="0" smtClean="0"/>
              <a:t> met de </a:t>
            </a:r>
            <a:r>
              <a:rPr lang="en-US" sz="2400" b="1" dirty="0" err="1" smtClean="0"/>
              <a:t>genoemde</a:t>
            </a:r>
            <a:r>
              <a:rPr lang="en-US" sz="2400" b="1" dirty="0" smtClean="0"/>
              <a:t> FEITEN?</a:t>
            </a:r>
            <a:endParaRPr lang="en-US" sz="2400" b="1" dirty="0"/>
          </a:p>
        </p:txBody>
      </p:sp>
      <p:grpSp>
        <p:nvGrpSpPr>
          <p:cNvPr id="25" name="Groep 24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0" name="Rechthoek 2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ep 34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36" name="Rechthoek 35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5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" name="Rechthoek 1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kstvak 5"/>
          <p:cNvSpPr txBox="1"/>
          <p:nvPr/>
        </p:nvSpPr>
        <p:spPr>
          <a:xfrm>
            <a:off x="3482644" y="1268760"/>
            <a:ext cx="4370107" cy="584775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DANIEL 8 – DE FEITEN - :</a:t>
            </a:r>
            <a:endParaRPr lang="nl-NL" sz="3200" b="1" dirty="0"/>
          </a:p>
        </p:txBody>
      </p:sp>
      <p:sp>
        <p:nvSpPr>
          <p:cNvPr id="4" name="Rechthoek 3"/>
          <p:cNvSpPr/>
          <p:nvPr/>
        </p:nvSpPr>
        <p:spPr>
          <a:xfrm>
            <a:off x="3228337" y="1982226"/>
            <a:ext cx="5815384" cy="400110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 het DERDE </a:t>
            </a:r>
            <a:r>
              <a:rPr lang="en-US" sz="2000" b="1" dirty="0" err="1" smtClean="0">
                <a:latin typeface="Arial Narrow" pitchFamily="34" charset="0"/>
              </a:rPr>
              <a:t>regeringsjaar</a:t>
            </a:r>
            <a:r>
              <a:rPr lang="en-US" sz="2000" b="1" dirty="0" smtClean="0">
                <a:latin typeface="Arial Narrow" pitchFamily="34" charset="0"/>
              </a:rPr>
              <a:t> van </a:t>
            </a:r>
            <a:r>
              <a:rPr lang="en-US" sz="2000" b="1" dirty="0" err="1" smtClean="0">
                <a:latin typeface="Arial Narrow" pitchFamily="34" charset="0"/>
              </a:rPr>
              <a:t>koning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Belsassar</a:t>
            </a:r>
            <a:r>
              <a:rPr lang="en-US" sz="2000" b="1" dirty="0" smtClean="0">
                <a:latin typeface="Arial Narrow" pitchFamily="34" charset="0"/>
              </a:rPr>
              <a:t>…</a:t>
            </a:r>
            <a:endParaRPr lang="en-US" sz="2000" b="1" dirty="0">
              <a:latin typeface="Arial Narrow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37" y="2466348"/>
            <a:ext cx="1395413" cy="6588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4790682" y="2382336"/>
            <a:ext cx="40276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Koning </a:t>
            </a:r>
            <a:r>
              <a:rPr lang="nl-NL" b="1" dirty="0" err="1" smtClean="0"/>
              <a:t>Belsassar</a:t>
            </a:r>
            <a:r>
              <a:rPr lang="nl-NL" b="1" dirty="0" smtClean="0"/>
              <a:t> (553/552 – 539 v.Chr.)  </a:t>
            </a:r>
          </a:p>
          <a:p>
            <a:r>
              <a:rPr lang="nl-NL" b="1" dirty="0" smtClean="0"/>
              <a:t>was de zoon van Koning </a:t>
            </a:r>
            <a:r>
              <a:rPr lang="nl-NL" b="1" dirty="0" err="1" smtClean="0"/>
              <a:t>Nabonidus</a:t>
            </a:r>
            <a:r>
              <a:rPr lang="nl-NL" b="1" dirty="0" smtClean="0"/>
              <a:t> </a:t>
            </a:r>
            <a:endParaRPr lang="nl-NL" b="1" dirty="0"/>
          </a:p>
          <a:p>
            <a:r>
              <a:rPr lang="nl-NL" b="1" dirty="0" smtClean="0"/>
              <a:t>(Koning van Babylon (556 - 539 v.Chr.)</a:t>
            </a:r>
          </a:p>
          <a:p>
            <a:r>
              <a:rPr lang="nl-NL" b="1" dirty="0" smtClean="0"/>
              <a:t>Ze regeerden samen… (co-regentschap)</a:t>
            </a:r>
            <a:endParaRPr lang="nl-NL" b="1" dirty="0"/>
          </a:p>
        </p:txBody>
      </p:sp>
      <p:grpSp>
        <p:nvGrpSpPr>
          <p:cNvPr id="12" name="Groep 11"/>
          <p:cNvGrpSpPr/>
          <p:nvPr/>
        </p:nvGrpSpPr>
        <p:grpSpPr>
          <a:xfrm>
            <a:off x="3250359" y="3726846"/>
            <a:ext cx="4897238" cy="2012633"/>
            <a:chOff x="3250359" y="3726846"/>
            <a:chExt cx="4897238" cy="2012633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407" y="4265821"/>
              <a:ext cx="1368152" cy="1473658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hthoek 9"/>
            <p:cNvSpPr/>
            <p:nvPr/>
          </p:nvSpPr>
          <p:spPr>
            <a:xfrm>
              <a:off x="3250359" y="3726846"/>
              <a:ext cx="4897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1e FEIT : Het DERDE JAAR = 549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Arial Narrow" pitchFamily="34" charset="0"/>
                </a:rPr>
                <a:t>v.Chr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.</a:t>
              </a:r>
              <a:endParaRPr lang="nl-NL" sz="2400" b="1" dirty="0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5329559" y="4452342"/>
              <a:ext cx="275165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 smtClean="0"/>
                <a:t>DANIEL kreeg DIT VISIOEN </a:t>
              </a:r>
            </a:p>
            <a:p>
              <a:r>
                <a:rPr lang="nl-NL" b="1" dirty="0" smtClean="0"/>
                <a:t>toen de BABYLONIËRS nog </a:t>
              </a:r>
              <a:endParaRPr lang="nl-NL" b="1" dirty="0"/>
            </a:p>
            <a:p>
              <a:r>
                <a:rPr lang="nl-NL" b="1" dirty="0"/>
                <a:t>d</a:t>
              </a:r>
              <a:r>
                <a:rPr lang="nl-NL" b="1" dirty="0" smtClean="0"/>
                <a:t>e wereldheersers waren</a:t>
              </a:r>
            </a:p>
            <a:p>
              <a:r>
                <a:rPr lang="nl-NL" b="1" dirty="0" smtClean="0"/>
                <a:t>(605 - 539 v.Chr.)</a:t>
              </a:r>
              <a:endParaRPr lang="nl-NL" dirty="0"/>
            </a:p>
          </p:txBody>
        </p:sp>
      </p:grp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9" name="Rechthoek 2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25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3114909" y="1073635"/>
            <a:ext cx="58812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We </a:t>
            </a:r>
            <a:r>
              <a:rPr lang="en-US" sz="2800" b="1" dirty="0" err="1" smtClean="0">
                <a:solidFill>
                  <a:prstClr val="black"/>
                </a:solidFill>
              </a:rPr>
              <a:t>weten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dat</a:t>
            </a:r>
            <a:r>
              <a:rPr lang="en-US" sz="2800" b="1" dirty="0" smtClean="0">
                <a:solidFill>
                  <a:prstClr val="black"/>
                </a:solidFill>
              </a:rPr>
              <a:t> HET VISIOEN</a:t>
            </a:r>
            <a:r>
              <a:rPr lang="en-US" sz="2800" b="1" dirty="0" smtClean="0">
                <a:solidFill>
                  <a:prstClr val="black"/>
                </a:solidFill>
              </a:rPr>
              <a:t> BEGINT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tussen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: 539 -?- 331 </a:t>
            </a:r>
            <a:r>
              <a:rPr lang="en-US" sz="2800" b="1" dirty="0" err="1" smtClean="0">
                <a:solidFill>
                  <a:prstClr val="black"/>
                </a:solidFill>
              </a:rPr>
              <a:t>v.Chr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(De </a:t>
            </a:r>
            <a:r>
              <a:rPr lang="en-US" b="1" dirty="0" err="1" smtClean="0">
                <a:solidFill>
                  <a:prstClr val="black"/>
                </a:solidFill>
              </a:rPr>
              <a:t>periode</a:t>
            </a:r>
            <a:r>
              <a:rPr lang="en-US" b="1" dirty="0" smtClean="0">
                <a:solidFill>
                  <a:prstClr val="black"/>
                </a:solidFill>
              </a:rPr>
              <a:t> van de </a:t>
            </a:r>
            <a:r>
              <a:rPr lang="en-US" b="1" dirty="0" err="1" smtClean="0">
                <a:solidFill>
                  <a:prstClr val="black"/>
                </a:solidFill>
              </a:rPr>
              <a:t>Perzische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heerschappij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25" name="Rechthoek 24"/>
          <p:cNvSpPr/>
          <p:nvPr/>
        </p:nvSpPr>
        <p:spPr>
          <a:xfrm>
            <a:off x="3114908" y="2990567"/>
            <a:ext cx="6029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En… we </a:t>
            </a:r>
            <a:r>
              <a:rPr lang="en-US" sz="2800" b="1" dirty="0" err="1" smtClean="0">
                <a:solidFill>
                  <a:prstClr val="black"/>
                </a:solidFill>
              </a:rPr>
              <a:t>hebben</a:t>
            </a:r>
            <a:r>
              <a:rPr lang="en-US" sz="2800" b="1" dirty="0" smtClean="0">
                <a:solidFill>
                  <a:prstClr val="black"/>
                </a:solidFill>
              </a:rPr>
              <a:t> 2300 JAREN</a:t>
            </a:r>
            <a:endParaRPr lang="en-US" sz="1600" b="1" dirty="0" smtClean="0">
              <a:solidFill>
                <a:prstClr val="black"/>
              </a:solidFill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3093846" y="4286879"/>
            <a:ext cx="5881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prstClr val="black"/>
                </a:solidFill>
              </a:rPr>
              <a:t>DUS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</a:rPr>
              <a:t>HET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VISION </a:t>
            </a:r>
            <a:r>
              <a:rPr lang="en-US" sz="2800" b="1" dirty="0" err="1" smtClean="0">
                <a:solidFill>
                  <a:prstClr val="black"/>
                </a:solidFill>
              </a:rPr>
              <a:t>moet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 EINDIGEN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tussen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: 1761 -?- 1969 </a:t>
            </a:r>
            <a:endParaRPr lang="en-US" sz="1600" b="1" dirty="0" smtClean="0">
              <a:solidFill>
                <a:prstClr val="black"/>
              </a:solidFill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3180788" y="2399634"/>
            <a:ext cx="5095763" cy="549564"/>
            <a:chOff x="3180788" y="2399634"/>
            <a:chExt cx="5095763" cy="549564"/>
          </a:xfrm>
        </p:grpSpPr>
        <p:sp>
          <p:nvSpPr>
            <p:cNvPr id="6" name="Rechthoek 5"/>
            <p:cNvSpPr/>
            <p:nvPr/>
          </p:nvSpPr>
          <p:spPr>
            <a:xfrm>
              <a:off x="3180788" y="2805182"/>
              <a:ext cx="4621346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3180788" y="2435850"/>
              <a:ext cx="1052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/>
                <a:t>539 </a:t>
              </a:r>
              <a:r>
                <a:rPr lang="nl-NL" dirty="0" err="1" smtClean="0"/>
                <a:t>vChr</a:t>
              </a:r>
              <a:r>
                <a:rPr lang="nl-NL" dirty="0" smtClean="0"/>
                <a:t>.</a:t>
              </a:r>
              <a:endParaRPr lang="nl-NL" dirty="0"/>
            </a:p>
          </p:txBody>
        </p:sp>
        <p:cxnSp>
          <p:nvCxnSpPr>
            <p:cNvPr id="10" name="Rechte verbindingslijn met pijl 9"/>
            <p:cNvCxnSpPr>
              <a:stCxn id="7" idx="3"/>
            </p:cNvCxnSpPr>
            <p:nvPr/>
          </p:nvCxnSpPr>
          <p:spPr>
            <a:xfrm>
              <a:off x="4233512" y="2620516"/>
              <a:ext cx="328633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hoek 31"/>
            <p:cNvSpPr/>
            <p:nvPr/>
          </p:nvSpPr>
          <p:spPr>
            <a:xfrm>
              <a:off x="7566100" y="2399634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/>
                <a:t>1761.</a:t>
              </a:r>
              <a:endParaRPr lang="nl-NL" dirty="0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3831590" y="3519045"/>
            <a:ext cx="5019673" cy="566738"/>
            <a:chOff x="3831590" y="3519045"/>
            <a:chExt cx="5019673" cy="566738"/>
          </a:xfrm>
        </p:grpSpPr>
        <p:sp>
          <p:nvSpPr>
            <p:cNvPr id="29" name="Rechthoek 28"/>
            <p:cNvSpPr/>
            <p:nvPr/>
          </p:nvSpPr>
          <p:spPr>
            <a:xfrm>
              <a:off x="3831590" y="3519045"/>
              <a:ext cx="4621346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/>
            <p:cNvSpPr/>
            <p:nvPr/>
          </p:nvSpPr>
          <p:spPr>
            <a:xfrm>
              <a:off x="3831590" y="3716451"/>
              <a:ext cx="10527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/>
                <a:t>331 </a:t>
              </a:r>
              <a:r>
                <a:rPr lang="nl-NL" dirty="0" err="1" smtClean="0"/>
                <a:t>vChr</a:t>
              </a:r>
              <a:r>
                <a:rPr lang="nl-NL" dirty="0" smtClean="0"/>
                <a:t>.</a:t>
              </a:r>
              <a:endParaRPr lang="nl-NL" dirty="0"/>
            </a:p>
          </p:txBody>
        </p:sp>
        <p:cxnSp>
          <p:nvCxnSpPr>
            <p:cNvPr id="35" name="Rechte verbindingslijn met pijl 34"/>
            <p:cNvCxnSpPr>
              <a:stCxn id="30" idx="3"/>
            </p:cNvCxnSpPr>
            <p:nvPr/>
          </p:nvCxnSpPr>
          <p:spPr>
            <a:xfrm>
              <a:off x="4884314" y="3901117"/>
              <a:ext cx="324002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hoek 35"/>
            <p:cNvSpPr/>
            <p:nvPr/>
          </p:nvSpPr>
          <p:spPr>
            <a:xfrm>
              <a:off x="8087912" y="3672353"/>
              <a:ext cx="763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dirty="0" smtClean="0"/>
                <a:t>1969 </a:t>
              </a:r>
              <a:r>
                <a:rPr lang="nl-NL" dirty="0" smtClean="0"/>
                <a:t>.</a:t>
              </a:r>
              <a:endParaRPr lang="nl-NL" dirty="0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38" name="Rechthoek 37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Tekstvak 38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kstvak 39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ep 43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45" name="Rechthoek 44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71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3114909" y="1073635"/>
            <a:ext cx="58812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HET VISIOEN UIT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DANIEL 8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GEEFT ONS DUS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EEN</a:t>
            </a:r>
            <a:r>
              <a:rPr lang="en-US" sz="2800" b="1" dirty="0" smtClean="0">
                <a:solidFill>
                  <a:prstClr val="black"/>
                </a:solidFill>
              </a:rPr>
              <a:t> “</a:t>
            </a:r>
            <a:r>
              <a:rPr lang="en-US" sz="2800" b="1" dirty="0" smtClean="0">
                <a:solidFill>
                  <a:prstClr val="black"/>
                </a:solidFill>
              </a:rPr>
              <a:t>GLOBAAL</a:t>
            </a:r>
            <a:r>
              <a:rPr lang="en-US" sz="2800" b="1" dirty="0" smtClean="0">
                <a:solidFill>
                  <a:prstClr val="black"/>
                </a:solidFill>
              </a:rPr>
              <a:t>” BEGINPUNT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en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EEN</a:t>
            </a:r>
            <a:r>
              <a:rPr lang="en-US" sz="2800" b="1" dirty="0" smtClean="0">
                <a:solidFill>
                  <a:prstClr val="black"/>
                </a:solidFill>
              </a:rPr>
              <a:t> “</a:t>
            </a:r>
            <a:r>
              <a:rPr lang="en-US" sz="2800" b="1" dirty="0" smtClean="0">
                <a:solidFill>
                  <a:prstClr val="black"/>
                </a:solidFill>
              </a:rPr>
              <a:t>GLOBAAL</a:t>
            </a:r>
            <a:r>
              <a:rPr lang="en-US" sz="2800" b="1" dirty="0" smtClean="0">
                <a:solidFill>
                  <a:prstClr val="black"/>
                </a:solidFill>
              </a:rPr>
              <a:t>” EINDPUNT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WE </a:t>
            </a:r>
            <a:r>
              <a:rPr lang="en-US" sz="2800" b="1" dirty="0" smtClean="0">
                <a:solidFill>
                  <a:prstClr val="black"/>
                </a:solidFill>
              </a:rPr>
              <a:t>WORDEN DUS “GEDWONGEN”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HET BOEK DANIEL TE ONDRZOEKEN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OM HET EXACTE BEGINPUNT TE VINDEN, ZODAT WE OOK HET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EINDPUNT KUNNEN VASTSTELLEN…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0" name="Rechthoek 19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ep 29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31" name="Rechthoek 30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823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4" y="1087251"/>
            <a:ext cx="8814642" cy="49340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194077" y="127618"/>
            <a:ext cx="1581745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196653" y="127617"/>
            <a:ext cx="1579170" cy="6565971"/>
          </a:xfrm>
          <a:prstGeom prst="rect">
            <a:avLst/>
          </a:prstGeom>
          <a:solidFill>
            <a:schemeClr val="bg1">
              <a:lumMod val="6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56523" y="967900"/>
            <a:ext cx="8754606" cy="1368152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91490" y="6265247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93" y="2245136"/>
            <a:ext cx="4672461" cy="43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17873"/>
            <a:ext cx="3511550" cy="13906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256521" y="576982"/>
            <a:ext cx="7545613" cy="338554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bg1"/>
                </a:solidFill>
              </a:rPr>
              <a:t>Het Heiligdom en 1844</a:t>
            </a:r>
            <a:r>
              <a:rPr lang="nl-NL" sz="1600" b="1" dirty="0">
                <a:solidFill>
                  <a:schemeClr val="bg1"/>
                </a:solidFill>
              </a:rPr>
              <a:t> </a:t>
            </a:r>
            <a:r>
              <a:rPr lang="nl-NL" sz="1600" b="1" dirty="0" smtClean="0">
                <a:solidFill>
                  <a:schemeClr val="bg1"/>
                </a:solidFill>
              </a:rPr>
              <a:t>– De  </a:t>
            </a:r>
            <a:r>
              <a:rPr lang="nl-NL" sz="1600" b="1" dirty="0" err="1" smtClean="0">
                <a:solidFill>
                  <a:schemeClr val="bg1"/>
                </a:solidFill>
              </a:rPr>
              <a:t>Prophetie</a:t>
            </a:r>
            <a:r>
              <a:rPr lang="nl-NL" sz="1600" b="1" dirty="0" smtClean="0">
                <a:solidFill>
                  <a:schemeClr val="bg1"/>
                </a:solidFill>
              </a:rPr>
              <a:t> van de 2300 Avonden en Morgens. </a:t>
            </a:r>
            <a:endParaRPr lang="nl-NL" sz="1600" b="1" dirty="0">
              <a:solidFill>
                <a:schemeClr val="bg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6" y="1294293"/>
            <a:ext cx="2508302" cy="41146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18"/>
          <p:cNvSpPr txBox="1"/>
          <p:nvPr/>
        </p:nvSpPr>
        <p:spPr>
          <a:xfrm>
            <a:off x="2915088" y="1051810"/>
            <a:ext cx="6084038" cy="1138773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</a:rPr>
              <a:t>Het Heiligdom en 1844</a:t>
            </a:r>
          </a:p>
          <a:p>
            <a:r>
              <a:rPr lang="nl-NL" sz="2400" b="1" dirty="0" smtClean="0">
                <a:solidFill>
                  <a:schemeClr val="bg1"/>
                </a:solidFill>
              </a:rPr>
              <a:t>                             De 2300 Avonden en Morgens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" name="Rechthoek 1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9" name="Rechthoek 2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kstvak 33"/>
          <p:cNvSpPr txBox="1"/>
          <p:nvPr/>
        </p:nvSpPr>
        <p:spPr>
          <a:xfrm>
            <a:off x="3482644" y="1268760"/>
            <a:ext cx="4277133" cy="584775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DANIEL 8 – DE FEITEN - :</a:t>
            </a:r>
            <a:endParaRPr lang="nl-NL" sz="3200" b="1" dirty="0"/>
          </a:p>
        </p:txBody>
      </p:sp>
      <p:grpSp>
        <p:nvGrpSpPr>
          <p:cNvPr id="35" name="Groep 34"/>
          <p:cNvGrpSpPr/>
          <p:nvPr/>
        </p:nvGrpSpPr>
        <p:grpSpPr>
          <a:xfrm>
            <a:off x="3250359" y="2336169"/>
            <a:ext cx="5535565" cy="1541192"/>
            <a:chOff x="3250359" y="2336169"/>
            <a:chExt cx="5535565" cy="154119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2336169"/>
              <a:ext cx="1477620" cy="154119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FFFFFF">
                  <a:satMod val="175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hthoek 36"/>
            <p:cNvSpPr/>
            <p:nvPr/>
          </p:nvSpPr>
          <p:spPr>
            <a:xfrm>
              <a:off x="3250359" y="2772739"/>
              <a:ext cx="40767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2e FEIT  : HET VISIOEN BEGINT 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MET EEN RAM</a:t>
              </a:r>
              <a:endParaRPr lang="nl-NL" sz="2400" b="1" dirty="0"/>
            </a:p>
          </p:txBody>
        </p:sp>
      </p:grpSp>
      <p:sp>
        <p:nvSpPr>
          <p:cNvPr id="38" name="Rechthoek 37"/>
          <p:cNvSpPr/>
          <p:nvPr/>
        </p:nvSpPr>
        <p:spPr>
          <a:xfrm>
            <a:off x="3228337" y="1982226"/>
            <a:ext cx="5815384" cy="707886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…door </a:t>
            </a:r>
            <a:r>
              <a:rPr lang="en-US" sz="2000" b="1" dirty="0" err="1" smtClean="0">
                <a:latin typeface="Arial Narrow" pitchFamily="34" charset="0"/>
              </a:rPr>
              <a:t>stond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voor</a:t>
            </a:r>
            <a:r>
              <a:rPr lang="en-US" sz="2000" b="1" dirty="0" smtClean="0">
                <a:latin typeface="Arial Narrow" pitchFamily="34" charset="0"/>
              </a:rPr>
              <a:t> de </a:t>
            </a:r>
            <a:r>
              <a:rPr lang="en-US" sz="2000" b="1" dirty="0" err="1" smtClean="0">
                <a:latin typeface="Arial Narrow" pitchFamily="34" charset="0"/>
              </a:rPr>
              <a:t>rivier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een</a:t>
            </a:r>
            <a:r>
              <a:rPr lang="en-US" sz="2000" b="1" dirty="0" smtClean="0">
                <a:latin typeface="Arial Narrow" pitchFamily="34" charset="0"/>
              </a:rPr>
              <a:t> RAM die TWEE HORENS had… (Daniel 8:3)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39" name="Groep 38"/>
          <p:cNvGrpSpPr/>
          <p:nvPr/>
        </p:nvGrpSpPr>
        <p:grpSpPr>
          <a:xfrm>
            <a:off x="3250358" y="4033311"/>
            <a:ext cx="5913735" cy="1617894"/>
            <a:chOff x="3250358" y="4033311"/>
            <a:chExt cx="5913735" cy="1617894"/>
          </a:xfrm>
        </p:grpSpPr>
        <p:sp>
          <p:nvSpPr>
            <p:cNvPr id="40" name="Rechthoek 39"/>
            <p:cNvSpPr/>
            <p:nvPr/>
          </p:nvSpPr>
          <p:spPr>
            <a:xfrm>
              <a:off x="3250359" y="4033311"/>
              <a:ext cx="5815384" cy="1015663"/>
            </a:xfrm>
            <a:prstGeom prst="rect">
              <a:avLst/>
            </a:prstGeom>
            <a:effectLst>
              <a:outerShdw blurRad="25400" dist="127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De TWEE HORENS van de RAM </a:t>
              </a: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b="1" dirty="0" err="1" smtClean="0">
                  <a:latin typeface="Arial Narrow" pitchFamily="34" charset="0"/>
                </a:rPr>
                <a:t>zijn</a:t>
              </a:r>
              <a:r>
                <a:rPr lang="en-US" sz="2000" b="1" dirty="0" smtClean="0">
                  <a:latin typeface="Arial Narrow" pitchFamily="34" charset="0"/>
                </a:rPr>
                <a:t> de KONINGEN van de MEDEN en PERZEN,… (Daniel 8:20)</a:t>
              </a:r>
              <a:endParaRPr lang="en-US" sz="2000" b="1" dirty="0">
                <a:latin typeface="Arial Narrow" pitchFamily="34" charset="0"/>
              </a:endParaRPr>
            </a:p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41" name="Rechthoek 40"/>
            <p:cNvSpPr/>
            <p:nvPr/>
          </p:nvSpPr>
          <p:spPr>
            <a:xfrm>
              <a:off x="3250358" y="4820208"/>
              <a:ext cx="59137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3e FEIT : DE RAM IS EEN AFBEELDING 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VAN MEDO-PERZIE (539 - 331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Arial Narrow" pitchFamily="34" charset="0"/>
                </a:rPr>
                <a:t>v.CHR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.) </a:t>
              </a:r>
              <a:endParaRPr lang="nl-NL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" name="Rechthoek 1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9" name="Rechthoek 2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ep 45"/>
          <p:cNvGrpSpPr/>
          <p:nvPr/>
        </p:nvGrpSpPr>
        <p:grpSpPr>
          <a:xfrm>
            <a:off x="3250358" y="3793735"/>
            <a:ext cx="5815385" cy="1857470"/>
            <a:chOff x="3250358" y="3793735"/>
            <a:chExt cx="5815385" cy="1857470"/>
          </a:xfrm>
        </p:grpSpPr>
        <p:sp>
          <p:nvSpPr>
            <p:cNvPr id="47" name="Rechthoek 46"/>
            <p:cNvSpPr/>
            <p:nvPr/>
          </p:nvSpPr>
          <p:spPr>
            <a:xfrm>
              <a:off x="3250359" y="3793735"/>
              <a:ext cx="5815384" cy="1015663"/>
            </a:xfrm>
            <a:prstGeom prst="rect">
              <a:avLst/>
            </a:prstGeom>
            <a:effectLst>
              <a:outerShdw blurRad="25400" dist="127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En de GEITENBOK is de KONING van GRIEKENLAND: …</a:t>
              </a:r>
            </a:p>
            <a:p>
              <a:r>
                <a:rPr lang="en-US" sz="2000" b="1" dirty="0" smtClean="0">
                  <a:latin typeface="Arial Narrow" pitchFamily="34" charset="0"/>
                </a:rPr>
                <a:t>(Daniel 8:21a)</a:t>
              </a:r>
              <a:endParaRPr lang="en-US" sz="2000" b="1" dirty="0">
                <a:latin typeface="Arial Narrow" pitchFamily="34" charset="0"/>
              </a:endParaRPr>
            </a:p>
            <a:p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48" name="Rechthoek 47"/>
            <p:cNvSpPr/>
            <p:nvPr/>
          </p:nvSpPr>
          <p:spPr>
            <a:xfrm>
              <a:off x="3250358" y="4820208"/>
              <a:ext cx="532709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5e FEIT : DE GEITENBOK IS HET GRIEKSE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RIJK (331 – 168 </a:t>
              </a:r>
              <a:r>
                <a:rPr lang="en-US" sz="2400" b="1" dirty="0" err="1" smtClean="0">
                  <a:solidFill>
                    <a:prstClr val="black"/>
                  </a:solidFill>
                  <a:latin typeface="Arial Narrow" pitchFamily="34" charset="0"/>
                </a:rPr>
                <a:t>v.CHR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.) </a:t>
              </a:r>
              <a:endParaRPr lang="nl-NL" sz="2400" b="1" dirty="0"/>
            </a:p>
          </p:txBody>
        </p:sp>
      </p:grpSp>
      <p:grpSp>
        <p:nvGrpSpPr>
          <p:cNvPr id="49" name="Groep 48"/>
          <p:cNvGrpSpPr/>
          <p:nvPr/>
        </p:nvGrpSpPr>
        <p:grpSpPr>
          <a:xfrm>
            <a:off x="3250359" y="2484880"/>
            <a:ext cx="5742271" cy="1308855"/>
            <a:chOff x="3250359" y="2484880"/>
            <a:chExt cx="5742271" cy="1308855"/>
          </a:xfrm>
        </p:grpSpPr>
        <p:grpSp>
          <p:nvGrpSpPr>
            <p:cNvPr id="50" name="Groep 49"/>
            <p:cNvGrpSpPr/>
            <p:nvPr/>
          </p:nvGrpSpPr>
          <p:grpSpPr>
            <a:xfrm>
              <a:off x="7010712" y="2484880"/>
              <a:ext cx="1981918" cy="1308855"/>
              <a:chOff x="3505347" y="2543449"/>
              <a:chExt cx="2778977" cy="1821656"/>
            </a:xfrm>
          </p:grpSpPr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347" y="2616357"/>
                <a:ext cx="2146118" cy="1748748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rgbClr val="FFFFFF">
                    <a:satMod val="175000"/>
                    <a:alpha val="40000"/>
                  </a:srgbClr>
                </a:glow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1490" y="2543449"/>
                <a:ext cx="1022834" cy="279832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" name="Rechthoek 50"/>
            <p:cNvSpPr/>
            <p:nvPr/>
          </p:nvSpPr>
          <p:spPr>
            <a:xfrm>
              <a:off x="3250359" y="2772739"/>
              <a:ext cx="396211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4e FEIT : DE GEIT KOMT 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VANUIT HET WESTEN</a:t>
              </a:r>
              <a:endParaRPr lang="nl-NL" sz="2400" b="1" dirty="0"/>
            </a:p>
          </p:txBody>
        </p:sp>
      </p:grpSp>
      <p:sp>
        <p:nvSpPr>
          <p:cNvPr id="54" name="Tekstvak 53"/>
          <p:cNvSpPr txBox="1"/>
          <p:nvPr/>
        </p:nvSpPr>
        <p:spPr>
          <a:xfrm>
            <a:off x="3482644" y="1268760"/>
            <a:ext cx="4277133" cy="584775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DANIEL 8 – DE FEITEN - :</a:t>
            </a:r>
            <a:endParaRPr lang="nl-NL" sz="3200" b="1" dirty="0"/>
          </a:p>
        </p:txBody>
      </p:sp>
      <p:sp>
        <p:nvSpPr>
          <p:cNvPr id="45" name="Rechthoek 44"/>
          <p:cNvSpPr/>
          <p:nvPr/>
        </p:nvSpPr>
        <p:spPr>
          <a:xfrm>
            <a:off x="3228337" y="1982226"/>
            <a:ext cx="5815384" cy="707886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Arial Narrow" pitchFamily="34" charset="0"/>
              </a:rPr>
              <a:t>Terwijl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ik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er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naar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keek</a:t>
            </a:r>
            <a:r>
              <a:rPr lang="en-US" sz="2000" b="1" dirty="0" smtClean="0">
                <a:latin typeface="Arial Narrow" pitchFamily="34" charset="0"/>
              </a:rPr>
              <a:t>, </a:t>
            </a:r>
            <a:r>
              <a:rPr lang="en-US" sz="2000" b="1" dirty="0" err="1" smtClean="0">
                <a:latin typeface="Arial Narrow" pitchFamily="34" charset="0"/>
              </a:rPr>
              <a:t>zag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ik</a:t>
            </a:r>
            <a:r>
              <a:rPr lang="en-US" sz="2000" b="1" dirty="0" smtClean="0">
                <a:latin typeface="Arial Narrow" pitchFamily="34" charset="0"/>
              </a:rPr>
              <a:t> VANUIT HET WESTEN </a:t>
            </a:r>
            <a:r>
              <a:rPr lang="en-US" sz="2000" b="1" dirty="0" err="1" smtClean="0">
                <a:latin typeface="Arial Narrow" pitchFamily="34" charset="0"/>
              </a:rPr>
              <a:t>een</a:t>
            </a:r>
            <a:r>
              <a:rPr lang="en-US" sz="2000" b="1" dirty="0" smtClean="0">
                <a:latin typeface="Arial Narrow" pitchFamily="34" charset="0"/>
              </a:rPr>
              <a:t> GEITENBOK </a:t>
            </a:r>
            <a:r>
              <a:rPr lang="en-US" sz="2000" b="1" dirty="0" err="1" smtClean="0">
                <a:latin typeface="Arial Narrow" pitchFamily="34" charset="0"/>
              </a:rPr>
              <a:t>aanstormen</a:t>
            </a:r>
            <a:r>
              <a:rPr lang="en-US" sz="2000" b="1" dirty="0" smtClean="0">
                <a:latin typeface="Arial Narrow" pitchFamily="34" charset="0"/>
              </a:rPr>
              <a:t>, … </a:t>
            </a:r>
            <a:r>
              <a:rPr lang="en-US" sz="2000" b="1" dirty="0">
                <a:latin typeface="Arial Narrow" pitchFamily="34" charset="0"/>
              </a:rPr>
              <a:t>(</a:t>
            </a:r>
            <a:r>
              <a:rPr lang="en-US" sz="2000" b="1" dirty="0" smtClean="0">
                <a:latin typeface="Arial Narrow" pitchFamily="34" charset="0"/>
              </a:rPr>
              <a:t>Daniel 8:5)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" name="Rechthoek 1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9" name="Rechthoek 2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kstvak 33"/>
          <p:cNvSpPr txBox="1"/>
          <p:nvPr/>
        </p:nvSpPr>
        <p:spPr>
          <a:xfrm>
            <a:off x="3482644" y="1268760"/>
            <a:ext cx="4277133" cy="584775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DANIEL 8 – DE FEITEN - :</a:t>
            </a:r>
            <a:endParaRPr lang="nl-NL" sz="3200" b="1" dirty="0"/>
          </a:p>
        </p:txBody>
      </p:sp>
      <p:sp>
        <p:nvSpPr>
          <p:cNvPr id="35" name="Rechthoek 34"/>
          <p:cNvSpPr/>
          <p:nvPr/>
        </p:nvSpPr>
        <p:spPr>
          <a:xfrm>
            <a:off x="3228337" y="1982226"/>
            <a:ext cx="5815384" cy="707886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…en de GROTE HOREN </a:t>
            </a:r>
            <a:r>
              <a:rPr lang="en-US" sz="2000" b="1" dirty="0" err="1" smtClean="0">
                <a:latin typeface="Arial Narrow" pitchFamily="34" charset="0"/>
              </a:rPr>
              <a:t>tussen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zijn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ogen</a:t>
            </a:r>
            <a:r>
              <a:rPr lang="en-US" sz="2000" b="1" dirty="0" smtClean="0">
                <a:latin typeface="Arial Narrow" pitchFamily="34" charset="0"/>
              </a:rPr>
              <a:t> is de EERSTE KONING…. </a:t>
            </a:r>
            <a:r>
              <a:rPr lang="en-US" sz="2000" b="1" dirty="0">
                <a:latin typeface="Arial Narrow" pitchFamily="34" charset="0"/>
              </a:rPr>
              <a:t>(Daniel </a:t>
            </a:r>
            <a:r>
              <a:rPr lang="en-US" sz="2000" b="1" dirty="0" smtClean="0">
                <a:latin typeface="Arial Narrow" pitchFamily="34" charset="0"/>
              </a:rPr>
              <a:t>8:21b)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36" name="Groep 35"/>
          <p:cNvGrpSpPr/>
          <p:nvPr/>
        </p:nvGrpSpPr>
        <p:grpSpPr>
          <a:xfrm>
            <a:off x="3250359" y="2484880"/>
            <a:ext cx="5742271" cy="1801999"/>
            <a:chOff x="3250359" y="2484880"/>
            <a:chExt cx="5742271" cy="1801999"/>
          </a:xfrm>
        </p:grpSpPr>
        <p:grpSp>
          <p:nvGrpSpPr>
            <p:cNvPr id="37" name="Groep 36"/>
            <p:cNvGrpSpPr/>
            <p:nvPr/>
          </p:nvGrpSpPr>
          <p:grpSpPr>
            <a:xfrm>
              <a:off x="7010712" y="2484880"/>
              <a:ext cx="1981918" cy="1308855"/>
              <a:chOff x="3505347" y="2543449"/>
              <a:chExt cx="2778977" cy="1821656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347" y="2616357"/>
                <a:ext cx="2146118" cy="1748748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rgbClr val="FFFFFF">
                    <a:satMod val="175000"/>
                    <a:alpha val="40000"/>
                  </a:srgbClr>
                </a:glow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1490" y="2543449"/>
                <a:ext cx="1022834" cy="279832"/>
              </a:xfrm>
              <a:prstGeom prst="rect">
                <a:avLst/>
              </a:prstGeom>
              <a:noFill/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Rechthoek 37"/>
            <p:cNvSpPr/>
            <p:nvPr/>
          </p:nvSpPr>
          <p:spPr>
            <a:xfrm>
              <a:off x="3250359" y="2772739"/>
              <a:ext cx="382348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6e FEIT : DE EERSTE KONING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WAS ALEXANDER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DE GROTE</a:t>
              </a:r>
            </a:p>
          </p:txBody>
        </p:sp>
        <p:grpSp>
          <p:nvGrpSpPr>
            <p:cNvPr id="39" name="Groep 38"/>
            <p:cNvGrpSpPr/>
            <p:nvPr/>
          </p:nvGrpSpPr>
          <p:grpSpPr>
            <a:xfrm>
              <a:off x="7185431" y="3044882"/>
              <a:ext cx="1284035" cy="1241997"/>
              <a:chOff x="6086052" y="2962506"/>
              <a:chExt cx="2229316" cy="2189627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6052" y="3852825"/>
                <a:ext cx="1069673" cy="618643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chemeClr val="bg1">
                    <a:alpha val="40000"/>
                  </a:schemeClr>
                </a:glow>
                <a:outerShdw dist="35921" dir="2700000" algn="ctr" rotWithShape="0">
                  <a:srgbClr val="808080"/>
                </a:outerShdw>
                <a:reflection blurRad="6350" stA="52000" endA="300" endPos="350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4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0447" y="2962506"/>
                <a:ext cx="1424921" cy="2189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Groep 55"/>
          <p:cNvGrpSpPr/>
          <p:nvPr/>
        </p:nvGrpSpPr>
        <p:grpSpPr>
          <a:xfrm>
            <a:off x="3234053" y="4145731"/>
            <a:ext cx="5815384" cy="2225695"/>
            <a:chOff x="3234053" y="4145731"/>
            <a:chExt cx="5815384" cy="2225695"/>
          </a:xfrm>
        </p:grpSpPr>
        <p:sp>
          <p:nvSpPr>
            <p:cNvPr id="57" name="Rechthoek 56"/>
            <p:cNvSpPr/>
            <p:nvPr/>
          </p:nvSpPr>
          <p:spPr>
            <a:xfrm>
              <a:off x="3234053" y="4145731"/>
              <a:ext cx="5815384" cy="707886"/>
            </a:xfrm>
            <a:prstGeom prst="rect">
              <a:avLst/>
            </a:prstGeom>
            <a:effectLst>
              <a:outerShdw blurRad="25400" dist="127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sz="2000" b="1" dirty="0" smtClean="0">
                  <a:latin typeface="Arial Narrow" pitchFamily="34" charset="0"/>
                </a:rPr>
                <a:t>De </a:t>
              </a:r>
              <a:r>
                <a:rPr lang="nl-NL" sz="2000" b="1" dirty="0">
                  <a:latin typeface="Arial Narrow" pitchFamily="34" charset="0"/>
                </a:rPr>
                <a:t>horen brak af en er kwamen </a:t>
              </a:r>
              <a:r>
                <a:rPr lang="nl-NL" sz="2000" b="1" dirty="0" smtClean="0">
                  <a:latin typeface="Arial Narrow" pitchFamily="34" charset="0"/>
                </a:rPr>
                <a:t>VIER andere </a:t>
              </a:r>
              <a:r>
                <a:rPr lang="nl-NL" sz="2000" b="1" dirty="0">
                  <a:latin typeface="Arial Narrow" pitchFamily="34" charset="0"/>
                </a:rPr>
                <a:t>voor in de </a:t>
              </a:r>
              <a:r>
                <a:rPr lang="nl-NL" sz="2000" b="1" dirty="0" err="1" smtClean="0">
                  <a:latin typeface="Arial Narrow" pitchFamily="34" charset="0"/>
                </a:rPr>
                <a:t>plaats;dat</a:t>
              </a:r>
              <a:r>
                <a:rPr lang="nl-NL" sz="2000" b="1" dirty="0" smtClean="0">
                  <a:latin typeface="Arial Narrow" pitchFamily="34" charset="0"/>
                </a:rPr>
                <a:t> </a:t>
              </a:r>
              <a:r>
                <a:rPr lang="nl-NL" sz="2000" b="1" dirty="0">
                  <a:latin typeface="Arial Narrow" pitchFamily="34" charset="0"/>
                </a:rPr>
                <a:t>betekent </a:t>
              </a:r>
              <a:r>
                <a:rPr lang="nl-NL" sz="2000" b="1" dirty="0" smtClean="0">
                  <a:latin typeface="Arial Narrow" pitchFamily="34" charset="0"/>
                </a:rPr>
                <a:t>…VIER </a:t>
              </a:r>
              <a:r>
                <a:rPr lang="nl-NL" sz="2000" b="1" dirty="0">
                  <a:latin typeface="Arial Narrow" pitchFamily="34" charset="0"/>
                </a:rPr>
                <a:t>koninkrijken </a:t>
              </a:r>
              <a:r>
                <a:rPr lang="en-US" sz="2000" b="1" dirty="0" smtClean="0">
                  <a:latin typeface="Arial Narrow" pitchFamily="34" charset="0"/>
                </a:rPr>
                <a:t>…(Daniel 8:22a)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58" name="Rechthoek 57"/>
            <p:cNvSpPr/>
            <p:nvPr/>
          </p:nvSpPr>
          <p:spPr>
            <a:xfrm>
              <a:off x="3250358" y="4820208"/>
              <a:ext cx="529388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7e FEIT : HET GRIEKSE RIJK VIEL UITEEN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IN VIER RIJKEN.  </a:t>
              </a:r>
              <a:endParaRPr lang="nl-NL" sz="2400" b="1" dirty="0"/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8782" y="5229307"/>
              <a:ext cx="1807199" cy="1142119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45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" name="Rechthoek 1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9" name="Rechthoek 2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ekstvak 44"/>
          <p:cNvSpPr txBox="1"/>
          <p:nvPr/>
        </p:nvSpPr>
        <p:spPr>
          <a:xfrm>
            <a:off x="3482644" y="1268760"/>
            <a:ext cx="4277133" cy="584775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DANIEL 8 – DE FEITEN - :</a:t>
            </a:r>
            <a:endParaRPr lang="nl-NL" sz="3200" b="1" dirty="0"/>
          </a:p>
        </p:txBody>
      </p:sp>
      <p:sp>
        <p:nvSpPr>
          <p:cNvPr id="46" name="Rechthoek 45"/>
          <p:cNvSpPr/>
          <p:nvPr/>
        </p:nvSpPr>
        <p:spPr>
          <a:xfrm>
            <a:off x="3228337" y="1982226"/>
            <a:ext cx="5815384" cy="707886"/>
          </a:xfrm>
          <a:prstGeom prst="rect">
            <a:avLst/>
          </a:prstGeom>
          <a:effectLst>
            <a:outerShdw blurRad="254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…En </a:t>
            </a:r>
            <a:r>
              <a:rPr lang="en-US" sz="2000" b="1" dirty="0" err="1" smtClean="0">
                <a:latin typeface="Arial Narrow" pitchFamily="34" charset="0"/>
              </a:rPr>
              <a:t>uit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één</a:t>
            </a:r>
            <a:r>
              <a:rPr lang="en-US" sz="2000" b="1" dirty="0" smtClean="0">
                <a:latin typeface="Arial Narrow" pitchFamily="34" charset="0"/>
              </a:rPr>
              <a:t> van hen (</a:t>
            </a:r>
            <a:r>
              <a:rPr lang="en-US" sz="2000" b="1" dirty="0" err="1" smtClean="0">
                <a:latin typeface="Arial Narrow" pitchFamily="34" charset="0"/>
              </a:rPr>
              <a:t>windrichting</a:t>
            </a:r>
            <a:r>
              <a:rPr lang="en-US" sz="2000" b="1" dirty="0" smtClean="0">
                <a:latin typeface="Arial Narrow" pitchFamily="34" charset="0"/>
              </a:rPr>
              <a:t>) </a:t>
            </a:r>
            <a:r>
              <a:rPr lang="en-US" sz="2000" b="1" dirty="0" err="1" smtClean="0">
                <a:latin typeface="Arial Narrow" pitchFamily="34" charset="0"/>
              </a:rPr>
              <a:t>kwam</a:t>
            </a:r>
            <a:r>
              <a:rPr lang="en-US" sz="2000" b="1" dirty="0" smtClean="0">
                <a:latin typeface="Arial Narrow" pitchFamily="34" charset="0"/>
              </a:rPr>
              <a:t>  </a:t>
            </a:r>
            <a:r>
              <a:rPr lang="en-US" sz="2000" b="1" dirty="0" err="1" smtClean="0">
                <a:latin typeface="Arial Narrow" pitchFamily="34" charset="0"/>
              </a:rPr>
              <a:t>een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r>
              <a:rPr lang="en-US" sz="2000" b="1" dirty="0" smtClean="0">
                <a:latin typeface="Arial Narrow" pitchFamily="34" charset="0"/>
              </a:rPr>
              <a:t>KLEINE HOREN,…</a:t>
            </a:r>
            <a:r>
              <a:rPr lang="en-US" sz="2000" b="1" dirty="0">
                <a:latin typeface="Arial Narrow" pitchFamily="34" charset="0"/>
              </a:rPr>
              <a:t>Daniel </a:t>
            </a:r>
            <a:r>
              <a:rPr lang="en-US" sz="2000" b="1" dirty="0" smtClean="0">
                <a:latin typeface="Arial Narrow" pitchFamily="34" charset="0"/>
              </a:rPr>
              <a:t>8:9)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47" name="Groep 46"/>
          <p:cNvGrpSpPr/>
          <p:nvPr/>
        </p:nvGrpSpPr>
        <p:grpSpPr>
          <a:xfrm>
            <a:off x="3250358" y="2226954"/>
            <a:ext cx="5372433" cy="3424251"/>
            <a:chOff x="3250358" y="2226954"/>
            <a:chExt cx="5372433" cy="3424251"/>
          </a:xfrm>
        </p:grpSpPr>
        <p:sp>
          <p:nvSpPr>
            <p:cNvPr id="48" name="Rechthoek 47"/>
            <p:cNvSpPr/>
            <p:nvPr/>
          </p:nvSpPr>
          <p:spPr>
            <a:xfrm>
              <a:off x="3250358" y="4820208"/>
              <a:ext cx="537243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9e FEIT : NA DE GRIEKSE WERELDMACHT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KWAM DE MACHT VAN ROME.  </a:t>
              </a:r>
              <a:endParaRPr lang="nl-NL" sz="2400" b="1" dirty="0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084147">
              <a:off x="6844600" y="3097884"/>
              <a:ext cx="2590247" cy="84838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hthoek 49"/>
            <p:cNvSpPr/>
            <p:nvPr/>
          </p:nvSpPr>
          <p:spPr>
            <a:xfrm>
              <a:off x="3250359" y="2772739"/>
              <a:ext cx="395492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8e FEIT : HET VISIOEN LAAT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EEN KLEINE HOREN, </a:t>
              </a:r>
            </a:p>
            <a:p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  <a:latin typeface="Arial Narrow" pitchFamily="34" charset="0"/>
                </a:rPr>
                <a:t>               EN IDENTITEIT ZIEN</a:t>
              </a:r>
              <a:r>
                <a:rPr lang="en-US" sz="2400" b="1" dirty="0">
                  <a:solidFill>
                    <a:prstClr val="black"/>
                  </a:solidFill>
                  <a:latin typeface="Arial Narrow" pitchFamily="34" charset="0"/>
                </a:rPr>
                <a:t>.</a:t>
              </a:r>
              <a:endParaRPr lang="en-US" sz="2400" b="1" dirty="0" smtClean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5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" name="Rechthoek 1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9" name="Rechthoek 2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kstvak 33"/>
          <p:cNvSpPr txBox="1"/>
          <p:nvPr/>
        </p:nvSpPr>
        <p:spPr>
          <a:xfrm>
            <a:off x="3482644" y="1268760"/>
            <a:ext cx="4277133" cy="584775"/>
          </a:xfrm>
          <a:prstGeom prst="rect">
            <a:avLst/>
          </a:prstGeom>
          <a:noFill/>
          <a:effectLst>
            <a:outerShdw blurRad="12700" dist="254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DANIEL 8 – DE FEITEN - :</a:t>
            </a:r>
            <a:endParaRPr lang="nl-NL" sz="3200" b="1" dirty="0"/>
          </a:p>
        </p:txBody>
      </p:sp>
      <p:grpSp>
        <p:nvGrpSpPr>
          <p:cNvPr id="35" name="Groep 34"/>
          <p:cNvGrpSpPr/>
          <p:nvPr/>
        </p:nvGrpSpPr>
        <p:grpSpPr>
          <a:xfrm>
            <a:off x="3536649" y="1836268"/>
            <a:ext cx="4680011" cy="1576058"/>
            <a:chOff x="3742018" y="1351140"/>
            <a:chExt cx="4680011" cy="1576058"/>
          </a:xfrm>
        </p:grpSpPr>
        <p:sp>
          <p:nvSpPr>
            <p:cNvPr id="36" name="Rechthoek 35"/>
            <p:cNvSpPr/>
            <p:nvPr/>
          </p:nvSpPr>
          <p:spPr>
            <a:xfrm>
              <a:off x="3850029" y="1726869"/>
              <a:ext cx="4572000" cy="1200329"/>
            </a:xfrm>
            <a:prstGeom prst="rect">
              <a:avLst/>
            </a:prstGeom>
            <a:effectLst>
              <a:outerShdw blurRad="25400" dist="12700" dir="5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…HOELANG ZAL HET DUREN WAT IN HET VISIOEN WORDT VOORSPELT…?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37" name="Rechthoek 36"/>
            <p:cNvSpPr/>
            <p:nvPr/>
          </p:nvSpPr>
          <p:spPr>
            <a:xfrm>
              <a:off x="3742018" y="1351140"/>
              <a:ext cx="4228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b="1" dirty="0" smtClean="0"/>
                <a:t>En nu komt er  een VRAAG in DANIEL 8: 13</a:t>
              </a:r>
              <a:endParaRPr lang="nl-NL" b="1" dirty="0"/>
            </a:p>
          </p:txBody>
        </p:sp>
      </p:grpSp>
      <p:grpSp>
        <p:nvGrpSpPr>
          <p:cNvPr id="38" name="Groep 37"/>
          <p:cNvGrpSpPr/>
          <p:nvPr/>
        </p:nvGrpSpPr>
        <p:grpSpPr>
          <a:xfrm>
            <a:off x="3533522" y="3396955"/>
            <a:ext cx="5610478" cy="2813994"/>
            <a:chOff x="3533522" y="3396955"/>
            <a:chExt cx="5610478" cy="2813994"/>
          </a:xfrm>
        </p:grpSpPr>
        <p:grpSp>
          <p:nvGrpSpPr>
            <p:cNvPr id="39" name="Groep 38"/>
            <p:cNvGrpSpPr/>
            <p:nvPr/>
          </p:nvGrpSpPr>
          <p:grpSpPr>
            <a:xfrm>
              <a:off x="3533522" y="3396955"/>
              <a:ext cx="4699845" cy="2161423"/>
              <a:chOff x="3753079" y="3499623"/>
              <a:chExt cx="4699845" cy="2161423"/>
            </a:xfrm>
          </p:grpSpPr>
          <p:sp>
            <p:nvSpPr>
              <p:cNvPr id="41" name="Rechthoek 40"/>
              <p:cNvSpPr/>
              <p:nvPr/>
            </p:nvSpPr>
            <p:spPr>
              <a:xfrm>
                <a:off x="3880924" y="3845164"/>
                <a:ext cx="4572000" cy="1815882"/>
              </a:xfrm>
              <a:prstGeom prst="rect">
                <a:avLst/>
              </a:prstGeom>
              <a:effectLst>
                <a:outerShdw blurRad="25400" dist="12700" dir="54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latin typeface="Arial Narrow" pitchFamily="34" charset="0"/>
                  </a:rPr>
                  <a:t>…</a:t>
                </a:r>
                <a:r>
                  <a:rPr lang="nl-NL" sz="2800" b="1" dirty="0" smtClean="0">
                    <a:latin typeface="Arial Narrow" pitchFamily="34" charset="0"/>
                  </a:rPr>
                  <a:t>‘Drieëntwintighonderd </a:t>
                </a:r>
                <a:r>
                  <a:rPr lang="nl-NL" sz="2800" b="1" dirty="0">
                    <a:latin typeface="Arial Narrow" pitchFamily="34" charset="0"/>
                  </a:rPr>
                  <a:t>avonden en </a:t>
                </a:r>
                <a:r>
                  <a:rPr lang="nl-NL" sz="2800" b="1" dirty="0" smtClean="0">
                    <a:latin typeface="Arial Narrow" pitchFamily="34" charset="0"/>
                  </a:rPr>
                  <a:t>morgens; </a:t>
                </a:r>
                <a:r>
                  <a:rPr lang="nl-NL" sz="2800" b="1" dirty="0">
                    <a:latin typeface="Arial Narrow" pitchFamily="34" charset="0"/>
                  </a:rPr>
                  <a:t>daarna zal het heiligdom in </a:t>
                </a:r>
                <a:r>
                  <a:rPr lang="nl-NL" sz="2800" b="1" dirty="0" err="1">
                    <a:latin typeface="Arial Narrow" pitchFamily="34" charset="0"/>
                  </a:rPr>
                  <a:t>ere</a:t>
                </a:r>
                <a:r>
                  <a:rPr lang="nl-NL" sz="2800" b="1" dirty="0">
                    <a:latin typeface="Arial Narrow" pitchFamily="34" charset="0"/>
                  </a:rPr>
                  <a:t> </a:t>
                </a:r>
                <a:endParaRPr lang="nl-NL" sz="2800" b="1" dirty="0" smtClean="0">
                  <a:latin typeface="Arial Narrow" pitchFamily="34" charset="0"/>
                </a:endParaRPr>
              </a:p>
              <a:p>
                <a:r>
                  <a:rPr lang="nl-NL" sz="2800" b="1" dirty="0" smtClean="0">
                    <a:latin typeface="Arial Narrow" pitchFamily="34" charset="0"/>
                  </a:rPr>
                  <a:t>worden hersteld!</a:t>
                </a:r>
                <a:endParaRPr lang="en-US" sz="2800" b="1" dirty="0">
                  <a:latin typeface="Arial Narrow" pitchFamily="34" charset="0"/>
                </a:endParaRPr>
              </a:p>
            </p:txBody>
          </p:sp>
          <p:sp>
            <p:nvSpPr>
              <p:cNvPr id="44" name="Rechthoek 43"/>
              <p:cNvSpPr/>
              <p:nvPr/>
            </p:nvSpPr>
            <p:spPr>
              <a:xfrm>
                <a:off x="3753079" y="3499623"/>
                <a:ext cx="4370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 smtClean="0"/>
                  <a:t>En DANIEL 8: 14 geeft ons het ANTWOORD :</a:t>
                </a:r>
                <a:endParaRPr lang="nl-NL" b="1" dirty="0"/>
              </a:p>
            </p:txBody>
          </p:sp>
        </p:grp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177" y="4388907"/>
              <a:ext cx="1647823" cy="1822042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59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" name="Rechthoek 1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9" name="Rechthoek 2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hthoek 44"/>
          <p:cNvSpPr/>
          <p:nvPr/>
        </p:nvSpPr>
        <p:spPr>
          <a:xfrm>
            <a:off x="3114908" y="1340768"/>
            <a:ext cx="5896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Ons</a:t>
            </a:r>
            <a:r>
              <a:rPr lang="en-US" sz="3200" b="1" dirty="0" smtClean="0"/>
              <a:t> “PROBLEEM” …</a:t>
            </a:r>
            <a:endParaRPr lang="en-US" sz="3200" b="1" dirty="0"/>
          </a:p>
          <a:p>
            <a:pPr algn="ctr"/>
            <a:r>
              <a:rPr lang="en-US" sz="3200" b="1" dirty="0" smtClean="0"/>
              <a:t>HET VISIOEN </a:t>
            </a:r>
            <a:r>
              <a:rPr lang="en-US" sz="3200" b="1" dirty="0" err="1" smtClean="0"/>
              <a:t>kent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tijdslijn</a:t>
            </a:r>
            <a:r>
              <a:rPr lang="en-US" sz="3200" b="1" dirty="0" smtClean="0"/>
              <a:t> </a:t>
            </a:r>
            <a:r>
              <a:rPr lang="en-US" sz="3200" b="1" dirty="0"/>
              <a:t>2300 </a:t>
            </a:r>
            <a:r>
              <a:rPr lang="en-US" sz="3200" b="1" dirty="0" err="1" smtClean="0"/>
              <a:t>Avonden</a:t>
            </a:r>
            <a:r>
              <a:rPr lang="en-US" sz="3200" b="1" dirty="0" smtClean="0"/>
              <a:t> en </a:t>
            </a:r>
            <a:r>
              <a:rPr lang="en-US" sz="3200" b="1" dirty="0" err="1" smtClean="0"/>
              <a:t>Morgens</a:t>
            </a:r>
            <a:r>
              <a:rPr lang="en-US" sz="3200" b="1" dirty="0" smtClean="0"/>
              <a:t> !</a:t>
            </a:r>
            <a:endParaRPr lang="en-US" sz="3200" b="1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832" y="2390405"/>
            <a:ext cx="3660387" cy="40473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94077" y="127618"/>
            <a:ext cx="2920832" cy="656597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5908986"/>
            <a:ext cx="9193213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7" y="150113"/>
            <a:ext cx="9193213" cy="59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3114909" y="5774315"/>
            <a:ext cx="1463497" cy="725593"/>
            <a:chOff x="6257525" y="5815420"/>
            <a:chExt cx="1463497" cy="725593"/>
          </a:xfrm>
        </p:grpSpPr>
        <p:sp>
          <p:nvSpPr>
            <p:cNvPr id="43" name="Rechthoek 42"/>
            <p:cNvSpPr/>
            <p:nvPr/>
          </p:nvSpPr>
          <p:spPr>
            <a:xfrm>
              <a:off x="6715875" y="6017233"/>
              <a:ext cx="1005147" cy="276999"/>
            </a:xfrm>
            <a:prstGeom prst="rect">
              <a:avLst/>
            </a:prstGeom>
            <a:effectLst>
              <a:outerShdw blurRad="12700"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nl-NL" sz="1200" b="1" dirty="0" err="1" smtClean="0">
                  <a:solidFill>
                    <a:schemeClr val="bg1"/>
                  </a:solidFill>
                </a:rPr>
                <a:t>Sda</a:t>
              </a:r>
              <a:r>
                <a:rPr lang="nl-NL" sz="12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200" b="1" dirty="0" err="1" smtClean="0">
                  <a:solidFill>
                    <a:schemeClr val="bg1"/>
                  </a:solidFill>
                </a:rPr>
                <a:t>Pioneers</a:t>
              </a:r>
              <a:endParaRPr lang="nl-NL" sz="1200" b="1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525" y="5815420"/>
              <a:ext cx="638170" cy="725593"/>
            </a:xfrm>
            <a:prstGeom prst="rect">
              <a:avLst/>
            </a:prstGeom>
            <a:noFill/>
            <a:ln>
              <a:noFill/>
            </a:ln>
            <a:effectLst>
              <a:outerShdw dist="12700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hthoek 22"/>
          <p:cNvSpPr/>
          <p:nvPr/>
        </p:nvSpPr>
        <p:spPr>
          <a:xfrm>
            <a:off x="256522" y="548680"/>
            <a:ext cx="8754606" cy="395158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1" y="4853617"/>
            <a:ext cx="2924267" cy="1584176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1" y="5902799"/>
            <a:ext cx="1309914" cy="46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32"/>
          <p:cNvSpPr txBox="1"/>
          <p:nvPr/>
        </p:nvSpPr>
        <p:spPr>
          <a:xfrm>
            <a:off x="498774" y="6267014"/>
            <a:ext cx="3655168" cy="369332"/>
          </a:xfrm>
          <a:prstGeom prst="rect">
            <a:avLst/>
          </a:prstGeom>
          <a:noFill/>
          <a:effectLst>
            <a:outerShdw blurRad="25400" dist="127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nl-NL" dirty="0" smtClean="0"/>
              <a:t> 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© 2013 AGO /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Sda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1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Pioneers</a:t>
            </a:r>
            <a:r>
              <a:rPr lang="nl-NL" sz="1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e-mail : sdapioneers@hotmail.com</a:t>
            </a:r>
            <a:endParaRPr lang="nl-NL" sz="1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94077" y="3284984"/>
            <a:ext cx="2920832" cy="1852002"/>
            <a:chOff x="194077" y="3284984"/>
            <a:chExt cx="2920832" cy="1852002"/>
          </a:xfrm>
        </p:grpSpPr>
        <p:sp>
          <p:nvSpPr>
            <p:cNvPr id="2" name="Rechthoek 1"/>
            <p:cNvSpPr/>
            <p:nvPr/>
          </p:nvSpPr>
          <p:spPr>
            <a:xfrm>
              <a:off x="194077" y="3284984"/>
              <a:ext cx="2920832" cy="1754326"/>
            </a:xfrm>
            <a:prstGeom prst="rect">
              <a:avLst/>
            </a:prstGeom>
            <a:effectLst>
              <a:outerShdw blurRad="254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nl-NL" b="1" dirty="0" smtClean="0">
                  <a:solidFill>
                    <a:schemeClr val="bg1"/>
                  </a:solidFill>
                </a:rPr>
                <a:t>In </a:t>
              </a:r>
              <a:r>
                <a:rPr lang="nl-NL" b="1" dirty="0">
                  <a:solidFill>
                    <a:schemeClr val="bg1"/>
                  </a:solidFill>
                </a:rPr>
                <a:t>het derde regeringsjaar van koning </a:t>
              </a:r>
              <a:r>
                <a:rPr lang="nl-NL" b="1" dirty="0" err="1">
                  <a:solidFill>
                    <a:schemeClr val="bg1"/>
                  </a:solidFill>
                </a:rPr>
                <a:t>Belsassar</a:t>
              </a:r>
              <a:r>
                <a:rPr lang="nl-NL" b="1" dirty="0">
                  <a:solidFill>
                    <a:schemeClr val="bg1"/>
                  </a:solidFill>
                </a:rPr>
                <a:t> kreeg ik, Daniël, na het visioen dat ik eerder had ontvangen weer een visioen.</a:t>
              </a:r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Daniel 8 : 1</a:t>
              </a:r>
              <a:endParaRPr lang="nl-NL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570248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ep 25"/>
          <p:cNvGrpSpPr/>
          <p:nvPr/>
        </p:nvGrpSpPr>
        <p:grpSpPr>
          <a:xfrm>
            <a:off x="256521" y="548680"/>
            <a:ext cx="8754607" cy="2463567"/>
            <a:chOff x="256521" y="548680"/>
            <a:chExt cx="8754607" cy="2463567"/>
          </a:xfrm>
        </p:grpSpPr>
        <p:sp>
          <p:nvSpPr>
            <p:cNvPr id="29" name="Rechthoek 28"/>
            <p:cNvSpPr/>
            <p:nvPr/>
          </p:nvSpPr>
          <p:spPr>
            <a:xfrm>
              <a:off x="256522" y="548680"/>
              <a:ext cx="8754606" cy="395158"/>
            </a:xfrm>
            <a:prstGeom prst="rect">
              <a:avLst/>
            </a:prstGeom>
            <a:solidFill>
              <a:srgbClr val="000000">
                <a:alpha val="54902"/>
              </a:srgb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56521" y="576982"/>
              <a:ext cx="7545613" cy="338554"/>
            </a:xfrm>
            <a:prstGeom prst="rect">
              <a:avLst/>
            </a:prstGeom>
            <a:noFill/>
            <a:effectLst>
              <a:outerShdw blurRad="12700" dist="254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nl-NL" sz="1600" b="1" dirty="0" smtClean="0">
                  <a:solidFill>
                    <a:schemeClr val="bg1"/>
                  </a:solidFill>
                </a:rPr>
                <a:t>Het Heiligdom en 1844</a:t>
              </a:r>
              <a:r>
                <a:rPr lang="nl-NL" sz="1600" b="1" dirty="0">
                  <a:solidFill>
                    <a:schemeClr val="bg1"/>
                  </a:solidFill>
                </a:rPr>
                <a:t> 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– De 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Prophetie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van de 2300 Avonden en Morgens. 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6849960" y="596369"/>
              <a:ext cx="2161168" cy="246221"/>
            </a:xfrm>
            <a:prstGeom prst="rect">
              <a:avLst/>
            </a:prstGeom>
            <a:noFill/>
            <a:effectLst>
              <a:outerShdw blurRad="25400" dist="127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000" b="1" dirty="0" smtClean="0">
                  <a:solidFill>
                    <a:schemeClr val="bg1"/>
                  </a:solidFill>
                </a:rPr>
                <a:t>LEREN UIT DE ‘OUDE’ GESCHRIFTEN…</a:t>
              </a:r>
              <a:endParaRPr lang="nl-NL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17" y="965432"/>
              <a:ext cx="1512240" cy="204681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ep 21"/>
          <p:cNvGrpSpPr/>
          <p:nvPr/>
        </p:nvGrpSpPr>
        <p:grpSpPr>
          <a:xfrm>
            <a:off x="3114909" y="2019189"/>
            <a:ext cx="5896219" cy="1178111"/>
            <a:chOff x="3114908" y="1340768"/>
            <a:chExt cx="5896219" cy="1178111"/>
          </a:xfrm>
        </p:grpSpPr>
        <p:sp>
          <p:nvSpPr>
            <p:cNvPr id="24" name="Rechthoek 23"/>
            <p:cNvSpPr/>
            <p:nvPr/>
          </p:nvSpPr>
          <p:spPr>
            <a:xfrm>
              <a:off x="3114908" y="1340768"/>
              <a:ext cx="589621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/>
                <a:t>“En het was AVOND en MORGEN </a:t>
              </a:r>
              <a:r>
                <a:rPr lang="en-US" sz="2000" b="1" dirty="0" err="1" smtClean="0"/>
                <a:t>geweest</a:t>
              </a:r>
              <a:r>
                <a:rPr lang="en-US" sz="2000" b="1" dirty="0" smtClean="0"/>
                <a:t> </a:t>
              </a:r>
            </a:p>
            <a:p>
              <a:pPr algn="ctr"/>
              <a:r>
                <a:rPr lang="en-US" sz="2000" b="1" dirty="0" smtClean="0"/>
                <a:t>de EERSTE DAG.”</a:t>
              </a:r>
            </a:p>
            <a:p>
              <a:pPr algn="ctr"/>
              <a:r>
                <a:rPr lang="en-US" sz="1600" b="1" dirty="0" smtClean="0"/>
                <a:t>                                     Genesis 1:5b</a:t>
              </a:r>
              <a:endParaRPr lang="en-US" sz="1600" b="1" dirty="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952141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hthoek 33"/>
          <p:cNvSpPr/>
          <p:nvPr/>
        </p:nvSpPr>
        <p:spPr>
          <a:xfrm>
            <a:off x="3309014" y="1065082"/>
            <a:ext cx="56540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Het </a:t>
            </a:r>
            <a:r>
              <a:rPr lang="en-US" sz="2800" b="1" dirty="0" err="1" smtClean="0"/>
              <a:t>Bijbelboek</a:t>
            </a:r>
            <a:r>
              <a:rPr lang="en-US" sz="2800" b="1" dirty="0" smtClean="0"/>
              <a:t> Genesis </a:t>
            </a:r>
            <a:r>
              <a:rPr lang="en-US" sz="2800" b="1" dirty="0" err="1" smtClean="0"/>
              <a:t>geeft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ons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de </a:t>
            </a:r>
            <a:r>
              <a:rPr lang="en-US" sz="2800" b="1" dirty="0" err="1" smtClean="0"/>
              <a:t>uitleg</a:t>
            </a:r>
            <a:r>
              <a:rPr lang="en-US" sz="2800" b="1" dirty="0" smtClean="0"/>
              <a:t> van “AVOND en MORGEN”. </a:t>
            </a:r>
            <a:endParaRPr lang="nl-NL" sz="2800" b="1" dirty="0"/>
          </a:p>
        </p:txBody>
      </p:sp>
      <p:sp>
        <p:nvSpPr>
          <p:cNvPr id="35" name="Rechthoek 34"/>
          <p:cNvSpPr/>
          <p:nvPr/>
        </p:nvSpPr>
        <p:spPr>
          <a:xfrm>
            <a:off x="3728421" y="316715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In de </a:t>
            </a:r>
            <a:r>
              <a:rPr lang="en-US" sz="2800" b="1" dirty="0" err="1" smtClean="0"/>
              <a:t>meeste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Bijbelvertaling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wordt</a:t>
            </a:r>
            <a:r>
              <a:rPr lang="en-US" sz="2800" b="1" dirty="0" smtClean="0"/>
              <a:t>, Daniel 8:14 </a:t>
            </a:r>
          </a:p>
          <a:p>
            <a:pPr algn="ctr"/>
            <a:r>
              <a:rPr lang="en-US" sz="2800" b="1" dirty="0" err="1" smtClean="0"/>
              <a:t>Als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volgt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weergegeven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grpSp>
        <p:nvGrpSpPr>
          <p:cNvPr id="36" name="Groep 35"/>
          <p:cNvGrpSpPr/>
          <p:nvPr/>
        </p:nvGrpSpPr>
        <p:grpSpPr>
          <a:xfrm>
            <a:off x="3114908" y="4552152"/>
            <a:ext cx="5881263" cy="1505532"/>
            <a:chOff x="3114908" y="4552152"/>
            <a:chExt cx="5881263" cy="1505532"/>
          </a:xfrm>
        </p:grpSpPr>
        <p:sp>
          <p:nvSpPr>
            <p:cNvPr id="37" name="Rechthoek 36"/>
            <p:cNvSpPr/>
            <p:nvPr/>
          </p:nvSpPr>
          <p:spPr>
            <a:xfrm>
              <a:off x="3114908" y="4552152"/>
              <a:ext cx="588126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2000" b="1" dirty="0" smtClean="0"/>
                <a:t>‘Drieëntwintighonderd </a:t>
              </a:r>
              <a:r>
                <a:rPr lang="nl-NL" sz="2000" b="1" dirty="0"/>
                <a:t>avonden en morgens; </a:t>
              </a:r>
              <a:endParaRPr lang="nl-NL" sz="2000" b="1" dirty="0" smtClean="0"/>
            </a:p>
            <a:p>
              <a:pPr algn="ctr"/>
              <a:r>
                <a:rPr lang="nl-NL" sz="2000" b="1" dirty="0" smtClean="0"/>
                <a:t>daarna </a:t>
              </a:r>
              <a:r>
                <a:rPr lang="nl-NL" sz="2000" b="1" dirty="0"/>
                <a:t>zal het heiligdom in </a:t>
              </a:r>
              <a:r>
                <a:rPr lang="nl-NL" sz="2000" b="1" dirty="0" err="1"/>
                <a:t>ere</a:t>
              </a:r>
              <a:r>
                <a:rPr lang="nl-NL" sz="2000" b="1" dirty="0"/>
                <a:t> </a:t>
              </a:r>
            </a:p>
            <a:p>
              <a:pPr algn="ctr"/>
              <a:r>
                <a:rPr lang="nl-NL" sz="2000" b="1" dirty="0"/>
                <a:t>worden hersteld</a:t>
              </a:r>
              <a:r>
                <a:rPr lang="nl-NL" sz="2000" b="1" dirty="0" smtClean="0"/>
                <a:t>!</a:t>
              </a:r>
              <a:r>
                <a:rPr lang="en-US" sz="2000" b="1" dirty="0" smtClean="0"/>
                <a:t>…’</a:t>
              </a:r>
            </a:p>
            <a:p>
              <a:pPr algn="ctr"/>
              <a:r>
                <a:rPr lang="en-US" sz="1600" b="1" dirty="0" smtClean="0"/>
                <a:t>                                   Daniel 8:14a</a:t>
              </a:r>
              <a:endParaRPr lang="nl-NL" sz="1600" b="1" dirty="0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100" y="5490946"/>
              <a:ext cx="1060450" cy="56673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2308</Words>
  <Application>Microsoft Office PowerPoint</Application>
  <PresentationFormat>Diavoorstelling (4:3)</PresentationFormat>
  <Paragraphs>313</Paragraphs>
  <Slides>22</Slides>
  <Notes>22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464</cp:revision>
  <dcterms:created xsi:type="dcterms:W3CDTF">2013-09-24T06:37:52Z</dcterms:created>
  <dcterms:modified xsi:type="dcterms:W3CDTF">2013-10-24T07:24:47Z</dcterms:modified>
</cp:coreProperties>
</file>