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0" r:id="rId2"/>
    <p:sldId id="323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3" r:id="rId11"/>
    <p:sldId id="364" r:id="rId12"/>
    <p:sldId id="365" r:id="rId13"/>
    <p:sldId id="366" r:id="rId14"/>
    <p:sldId id="367" r:id="rId15"/>
    <p:sldId id="368" r:id="rId16"/>
    <p:sldId id="370" r:id="rId17"/>
    <p:sldId id="369" r:id="rId18"/>
    <p:sldId id="371" r:id="rId19"/>
    <p:sldId id="372" r:id="rId20"/>
    <p:sldId id="373" r:id="rId21"/>
    <p:sldId id="375" r:id="rId22"/>
    <p:sldId id="376" r:id="rId23"/>
    <p:sldId id="377" r:id="rId24"/>
    <p:sldId id="34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41"/>
    <a:srgbClr val="8E0047"/>
    <a:srgbClr val="FFFFFF"/>
    <a:srgbClr val="FCE7AA"/>
    <a:srgbClr val="660033"/>
    <a:srgbClr val="000000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3146" autoAdjust="0"/>
  </p:normalViewPr>
  <p:slideViewPr>
    <p:cSldViewPr>
      <p:cViewPr>
        <p:scale>
          <a:sx n="70" d="100"/>
          <a:sy n="70" d="100"/>
        </p:scale>
        <p:origin x="-62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6698-7D1E-4A8C-BD1F-A430522DD08B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24F4-4E44-478D-99F3-7C23BE4E96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24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5.png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37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50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194077" y="127618"/>
            <a:ext cx="1581745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3" y="127617"/>
            <a:ext cx="1579170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6523" y="967900"/>
            <a:ext cx="8754606" cy="1368152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31" y="1960793"/>
            <a:ext cx="2880695" cy="34767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4855930" y="2399964"/>
            <a:ext cx="3953400" cy="2253171"/>
            <a:chOff x="4659418" y="1022932"/>
            <a:chExt cx="4270118" cy="244626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18" y="1039794"/>
              <a:ext cx="1748367" cy="20326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022932"/>
              <a:ext cx="1618456" cy="2157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022932"/>
              <a:ext cx="1621232" cy="24462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490" y="6265247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ep 32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34" name="Rechthoek 33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hthoek 5"/>
          <p:cNvSpPr/>
          <p:nvPr/>
        </p:nvSpPr>
        <p:spPr>
          <a:xfrm>
            <a:off x="4855930" y="5988248"/>
            <a:ext cx="4572000" cy="3693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 van het </a:t>
            </a:r>
            <a:r>
              <a:rPr lang="en-US" b="1" dirty="0" err="1" smtClean="0">
                <a:solidFill>
                  <a:schemeClr val="bg1"/>
                </a:solidFill>
              </a:rPr>
              <a:t>Visioen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</a:p>
        </p:txBody>
      </p:sp>
      <p:grpSp>
        <p:nvGrpSpPr>
          <p:cNvPr id="26" name="Groep 25"/>
          <p:cNvGrpSpPr/>
          <p:nvPr/>
        </p:nvGrpSpPr>
        <p:grpSpPr>
          <a:xfrm>
            <a:off x="190526" y="576982"/>
            <a:ext cx="8808600" cy="4831933"/>
            <a:chOff x="190526" y="576982"/>
            <a:chExt cx="8808600" cy="4831933"/>
          </a:xfrm>
        </p:grpSpPr>
        <p:sp>
          <p:nvSpPr>
            <p:cNvPr id="28" name="Tekstvak 27"/>
            <p:cNvSpPr txBox="1"/>
            <p:nvPr/>
          </p:nvSpPr>
          <p:spPr>
            <a:xfrm>
              <a:off x="2915088" y="1051810"/>
              <a:ext cx="6084038" cy="1138773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400" b="1" dirty="0" smtClean="0">
                  <a:solidFill>
                    <a:schemeClr val="bg1"/>
                  </a:solidFill>
                </a:rPr>
                <a:t>Het Heiligdom en 1844</a:t>
              </a:r>
            </a:p>
            <a:p>
              <a:r>
                <a:rPr lang="nl-NL" sz="2400" b="1" dirty="0" smtClean="0">
                  <a:solidFill>
                    <a:schemeClr val="bg1"/>
                  </a:solidFill>
                </a:rPr>
                <a:t>                             De 2300 Avonden en Morgens </a:t>
              </a:r>
              <a:endParaRPr lang="nl-N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26" y="1294293"/>
              <a:ext cx="2508302" cy="4114622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25" y="4782048"/>
            <a:ext cx="4170363" cy="1279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46" name="Picture 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85469"/>
            <a:ext cx="4396103" cy="284498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84838"/>
            <a:ext cx="1954906" cy="20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169997" y="4530451"/>
            <a:ext cx="5351652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</a:t>
            </a:r>
            <a:r>
              <a:rPr lang="nl-NL" b="1" dirty="0" smtClean="0">
                <a:solidFill>
                  <a:schemeClr val="bg1"/>
                </a:solidFill>
              </a:rPr>
              <a:t>e </a:t>
            </a:r>
            <a:r>
              <a:rPr lang="nl-NL" b="1" dirty="0">
                <a:solidFill>
                  <a:schemeClr val="bg1"/>
                </a:solidFill>
              </a:rPr>
              <a:t>twee horens die je zag, duidt op de koningen van de Meden en de Perzen</a:t>
            </a:r>
            <a:r>
              <a:rPr lang="nl-NL" b="1" dirty="0" smtClean="0">
                <a:solidFill>
                  <a:schemeClr val="bg1"/>
                </a:solidFill>
              </a:rPr>
              <a:t>.                           </a:t>
            </a:r>
            <a:r>
              <a:rPr lang="en-US" sz="1400" b="1" dirty="0" smtClean="0">
                <a:solidFill>
                  <a:schemeClr val="bg1"/>
                </a:solidFill>
              </a:rPr>
              <a:t>Daniel 8:20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grpSp>
        <p:nvGrpSpPr>
          <p:cNvPr id="31" name="Groep 30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hthoek 3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8" name="Rechthoek 37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850028" y="1726869"/>
            <a:ext cx="4754419" cy="52322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 Narrow" pitchFamily="34" charset="0"/>
              </a:rPr>
              <a:t>Waarmee</a:t>
            </a:r>
            <a:r>
              <a:rPr lang="en-US" sz="2800" b="1" dirty="0" smtClean="0">
                <a:latin typeface="Arial Narrow" pitchFamily="34" charset="0"/>
              </a:rPr>
              <a:t> BEGINT DIT VISIOEN?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148064" y="1376481"/>
            <a:ext cx="92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VRAAG </a:t>
            </a:r>
            <a:endParaRPr lang="nl-NL" b="1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80" y="2236451"/>
            <a:ext cx="2674170" cy="2789221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114909" y="3088344"/>
            <a:ext cx="3695468" cy="2677656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HET VISIOEN BEGINT MET EEN RAM ! 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En de TWEE HORENS van de RAM </a:t>
            </a:r>
            <a:r>
              <a:rPr lang="en-US" sz="2800" b="1" dirty="0" err="1" smtClean="0">
                <a:latin typeface="Arial Narrow" pitchFamily="34" charset="0"/>
              </a:rPr>
              <a:t>zijn</a:t>
            </a:r>
            <a:r>
              <a:rPr lang="en-US" sz="2800" b="1" dirty="0" smtClean="0">
                <a:latin typeface="Arial Narrow" pitchFamily="34" charset="0"/>
              </a:rPr>
              <a:t> DE KONINGEN der MEDEN en PERZEN,… 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5" name="Rechthoek 24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hthoek 36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4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148064" y="1376481"/>
            <a:ext cx="92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VRAAG </a:t>
            </a:r>
            <a:endParaRPr lang="nl-NL" b="1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80" y="2236451"/>
            <a:ext cx="2674170" cy="2789221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114909" y="2924944"/>
            <a:ext cx="3695468" cy="2246769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DUS…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HET VISIOEN BEGINT 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MET HET 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MEDO-PERZISCHE 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RIJK.</a:t>
            </a:r>
          </a:p>
        </p:txBody>
      </p:sp>
      <p:sp>
        <p:nvSpPr>
          <p:cNvPr id="22" name="Rechthoek 21"/>
          <p:cNvSpPr/>
          <p:nvPr/>
        </p:nvSpPr>
        <p:spPr>
          <a:xfrm>
            <a:off x="3850028" y="1726869"/>
            <a:ext cx="4754419" cy="52322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 Narrow" pitchFamily="34" charset="0"/>
              </a:rPr>
              <a:t>Waarmee</a:t>
            </a:r>
            <a:r>
              <a:rPr lang="en-US" sz="2800" b="1" dirty="0" smtClean="0">
                <a:latin typeface="Arial Narrow" pitchFamily="34" charset="0"/>
              </a:rPr>
              <a:t> BEGINT DIT VISIOEN?</a:t>
            </a:r>
            <a:endParaRPr lang="en-US" sz="2800" b="1" dirty="0">
              <a:latin typeface="Arial Narrow" pitchFamily="34" charset="0"/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6" name="Rechthoek 2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hthoek 37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53523" y="4155930"/>
            <a:ext cx="5815384" cy="1309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48206"/>
            <a:ext cx="1979201" cy="2188455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3850028" y="1726869"/>
            <a:ext cx="4912621" cy="52322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 Narrow" pitchFamily="34" charset="0"/>
              </a:rPr>
              <a:t>Waar</a:t>
            </a:r>
            <a:r>
              <a:rPr lang="en-US" sz="2800" b="1" dirty="0" smtClean="0">
                <a:latin typeface="Arial Narrow" pitchFamily="34" charset="0"/>
              </a:rPr>
              <a:t> BEGINT HET VISIOEN?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5148064" y="1376481"/>
            <a:ext cx="874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VRAAG</a:t>
            </a:r>
            <a:endParaRPr lang="nl-NL" b="1" dirty="0"/>
          </a:p>
        </p:txBody>
      </p:sp>
      <p:grpSp>
        <p:nvGrpSpPr>
          <p:cNvPr id="8" name="Groep 7"/>
          <p:cNvGrpSpPr/>
          <p:nvPr/>
        </p:nvGrpSpPr>
        <p:grpSpPr>
          <a:xfrm>
            <a:off x="2689720" y="2250089"/>
            <a:ext cx="4402559" cy="1811189"/>
            <a:chOff x="2689720" y="2250089"/>
            <a:chExt cx="4402559" cy="181118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20" y="2508689"/>
              <a:ext cx="1488547" cy="155258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3026494" y="2250089"/>
              <a:ext cx="2895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itchFamily="34" charset="0"/>
                </a:rPr>
                <a:t>HET VISIOEN BEGINT MET EEN RAM </a:t>
              </a:r>
              <a:r>
                <a:rPr lang="en-US" sz="1400" b="1" dirty="0">
                  <a:latin typeface="Arial Narrow" pitchFamily="34" charset="0"/>
                </a:rPr>
                <a:t>!</a:t>
              </a:r>
            </a:p>
          </p:txBody>
        </p:sp>
        <p:sp>
          <p:nvSpPr>
            <p:cNvPr id="29" name="Rechthoek 28"/>
            <p:cNvSpPr/>
            <p:nvPr/>
          </p:nvSpPr>
          <p:spPr>
            <a:xfrm>
              <a:off x="3573258" y="2523256"/>
              <a:ext cx="35190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 pitchFamily="34" charset="0"/>
                </a:rPr>
                <a:t>DE RAM IS HET MEDO-PERZISCHE RIJK!</a:t>
              </a:r>
              <a:endParaRPr lang="en-US" sz="1400" b="1" dirty="0">
                <a:latin typeface="Arial Narrow" pitchFamily="34" charset="0"/>
              </a:endParaRPr>
            </a:p>
          </p:txBody>
        </p:sp>
      </p:grpSp>
      <p:sp>
        <p:nvSpPr>
          <p:cNvPr id="10" name="Rechthoek 9"/>
          <p:cNvSpPr/>
          <p:nvPr/>
        </p:nvSpPr>
        <p:spPr>
          <a:xfrm>
            <a:off x="3102508" y="1020674"/>
            <a:ext cx="5815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…HOE </a:t>
            </a:r>
            <a:r>
              <a:rPr lang="nl-NL" b="1" dirty="0">
                <a:solidFill>
                  <a:srgbClr val="FF0000"/>
                </a:solidFill>
              </a:rPr>
              <a:t>LANG zou het duren</a:t>
            </a:r>
            <a:r>
              <a:rPr lang="nl-NL" b="1" dirty="0" smtClean="0">
                <a:solidFill>
                  <a:srgbClr val="FF0000"/>
                </a:solidFill>
              </a:rPr>
              <a:t>…</a:t>
            </a:r>
            <a:endParaRPr lang="nl-NL" b="1" dirty="0">
              <a:solidFill>
                <a:srgbClr val="FF0000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6857948" y="2414950"/>
            <a:ext cx="2209656" cy="1747197"/>
            <a:chOff x="6857948" y="2414950"/>
            <a:chExt cx="2209656" cy="1747197"/>
          </a:xfrm>
        </p:grpSpPr>
        <p:grpSp>
          <p:nvGrpSpPr>
            <p:cNvPr id="32" name="Groep 31"/>
            <p:cNvGrpSpPr/>
            <p:nvPr/>
          </p:nvGrpSpPr>
          <p:grpSpPr>
            <a:xfrm>
              <a:off x="6857948" y="2414950"/>
              <a:ext cx="2060065" cy="1333744"/>
              <a:chOff x="3053797" y="2229606"/>
              <a:chExt cx="3072029" cy="2057013"/>
            </a:xfrm>
          </p:grpSpPr>
          <p:grpSp>
            <p:nvGrpSpPr>
              <p:cNvPr id="35" name="Groep 34"/>
              <p:cNvGrpSpPr/>
              <p:nvPr/>
            </p:nvGrpSpPr>
            <p:grpSpPr>
              <a:xfrm>
                <a:off x="3997438" y="2229606"/>
                <a:ext cx="2128388" cy="2057013"/>
                <a:chOff x="-1908720" y="1789793"/>
                <a:chExt cx="2438400" cy="2438400"/>
              </a:xfrm>
            </p:grpSpPr>
            <p:pic>
              <p:nvPicPr>
                <p:cNvPr id="37" name="Picture 13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08720" y="1789793"/>
                  <a:ext cx="2438400" cy="24384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63500" dir="2700000" algn="ctr" rotWithShape="0">
                    <a:srgbClr val="FFC000"/>
                  </a:outerShdw>
                  <a:reflection blurRad="6350" stA="50000" endA="300" endPos="55000" dir="5400000" sy="-100000" algn="bl" rotWithShape="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75782" y="2241550"/>
                  <a:ext cx="1695450" cy="1743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glow rad="127000">
                    <a:schemeClr val="bg1"/>
                  </a:glow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3797" y="2252343"/>
                <a:ext cx="1419463" cy="1828804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kstvak 10"/>
            <p:cNvSpPr txBox="1"/>
            <p:nvPr/>
          </p:nvSpPr>
          <p:spPr>
            <a:xfrm>
              <a:off x="7442351" y="3792815"/>
              <a:ext cx="16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539 – 331v.Chr.</a:t>
              </a:r>
              <a:endParaRPr lang="nl-NL" b="1" dirty="0"/>
            </a:p>
          </p:txBody>
        </p:sp>
      </p:grpSp>
      <p:sp>
        <p:nvSpPr>
          <p:cNvPr id="13" name="Rechthoek 12"/>
          <p:cNvSpPr/>
          <p:nvPr/>
        </p:nvSpPr>
        <p:spPr>
          <a:xfrm>
            <a:off x="5489641" y="6109566"/>
            <a:ext cx="2374817" cy="3693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THIS IS : </a:t>
            </a:r>
            <a:r>
              <a:rPr lang="nl-NL" b="1" dirty="0" err="1" smtClean="0">
                <a:solidFill>
                  <a:schemeClr val="bg1"/>
                </a:solidFill>
              </a:rPr>
              <a:t>Sola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err="1" smtClean="0">
                <a:solidFill>
                  <a:schemeClr val="bg1"/>
                </a:solidFill>
              </a:rPr>
              <a:t>Scriptura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102508" y="4516369"/>
            <a:ext cx="5208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DUS… de 2300 dagen beginnen  </a:t>
            </a:r>
            <a:r>
              <a:rPr lang="nl-NL" b="1" dirty="0" smtClean="0"/>
              <a:t>-ergens- </a:t>
            </a:r>
            <a:r>
              <a:rPr lang="nl-NL" b="1" dirty="0" smtClean="0"/>
              <a:t>binnen het </a:t>
            </a:r>
          </a:p>
          <a:p>
            <a:r>
              <a:rPr lang="nl-NL" b="1" dirty="0" smtClean="0"/>
              <a:t>MEDO-PERZISCHE RIJK…</a:t>
            </a:r>
          </a:p>
          <a:p>
            <a:r>
              <a:rPr lang="nl-NL" b="1" dirty="0" smtClean="0"/>
              <a:t>Omdat hij</a:t>
            </a:r>
            <a:r>
              <a:rPr lang="en-US" b="1" dirty="0" smtClean="0"/>
              <a:t> (DANIEL) </a:t>
            </a:r>
            <a:r>
              <a:rPr lang="en-US" b="1" dirty="0" err="1" smtClean="0"/>
              <a:t>een</a:t>
            </a:r>
            <a:r>
              <a:rPr lang="en-US" b="1" dirty="0" smtClean="0"/>
              <a:t> HEILIGE </a:t>
            </a:r>
            <a:r>
              <a:rPr lang="en-US" b="1" dirty="0" err="1" smtClean="0"/>
              <a:t>spreken</a:t>
            </a:r>
            <a:r>
              <a:rPr lang="en-US" b="1" dirty="0" smtClean="0"/>
              <a:t> </a:t>
            </a:r>
            <a:r>
              <a:rPr lang="en-US" b="1" dirty="0" err="1" smtClean="0"/>
              <a:t>hoorde</a:t>
            </a:r>
            <a:r>
              <a:rPr lang="nl-NL" b="1" dirty="0" smtClean="0"/>
              <a:t> :</a:t>
            </a:r>
          </a:p>
          <a:p>
            <a:r>
              <a:rPr lang="en-US" b="1" dirty="0" smtClean="0"/>
              <a:t>…</a:t>
            </a:r>
            <a:r>
              <a:rPr lang="nl-NL" b="1" dirty="0" smtClean="0"/>
              <a:t>HOE </a:t>
            </a:r>
            <a:r>
              <a:rPr lang="nl-NL" b="1" dirty="0"/>
              <a:t>LANG ZAL HET </a:t>
            </a:r>
            <a:r>
              <a:rPr lang="nl-NL" b="1" dirty="0" smtClean="0"/>
              <a:t>DUREN,</a:t>
            </a:r>
            <a:r>
              <a:rPr lang="en-US" b="1" dirty="0" smtClean="0"/>
              <a:t>…?</a:t>
            </a:r>
            <a:endParaRPr lang="nl-NL" b="1" dirty="0"/>
          </a:p>
        </p:txBody>
      </p:sp>
      <p:grpSp>
        <p:nvGrpSpPr>
          <p:cNvPr id="39" name="Groep 3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40" name="Rechthoek 3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ep 45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415341"/>
            <a:ext cx="590465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47" y="2616357"/>
            <a:ext cx="2146118" cy="174874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90" y="2543449"/>
            <a:ext cx="1022834" cy="27983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sp>
        <p:nvSpPr>
          <p:cNvPr id="31" name="Rechthoek 30"/>
          <p:cNvSpPr/>
          <p:nvPr/>
        </p:nvSpPr>
        <p:spPr>
          <a:xfrm>
            <a:off x="3211825" y="1646866"/>
            <a:ext cx="334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TWEEDE </a:t>
            </a:r>
            <a:r>
              <a:rPr lang="en-US" b="1" dirty="0" err="1" smtClean="0">
                <a:solidFill>
                  <a:schemeClr val="bg1"/>
                </a:solidFill>
              </a:rPr>
              <a:t>deel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6169508" y="1878913"/>
            <a:ext cx="2370201" cy="3686904"/>
            <a:chOff x="6169508" y="1878913"/>
            <a:chExt cx="2370201" cy="3686904"/>
          </a:xfrm>
        </p:grpSpPr>
        <p:grpSp>
          <p:nvGrpSpPr>
            <p:cNvPr id="6" name="Groep 5"/>
            <p:cNvGrpSpPr/>
            <p:nvPr/>
          </p:nvGrpSpPr>
          <p:grpSpPr>
            <a:xfrm>
              <a:off x="6169508" y="1878913"/>
              <a:ext cx="2370201" cy="3686904"/>
              <a:chOff x="6516216" y="1925991"/>
              <a:chExt cx="2050786" cy="3285246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706" y="2788059"/>
                <a:ext cx="1241485" cy="2423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5893" y="1925991"/>
                <a:ext cx="1621109" cy="96554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bg1">
                    <a:alpha val="40000"/>
                  </a:schemeClr>
                </a:glow>
                <a:outerShdw dist="35921" dir="2700000" algn="ctr" rotWithShape="0">
                  <a:srgbClr val="808080"/>
                </a:outerShdw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1986338"/>
                <a:ext cx="987208" cy="1562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3757">
              <a:off x="6954487" y="3170854"/>
              <a:ext cx="1481137" cy="76835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75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hthoek 28"/>
          <p:cNvSpPr/>
          <p:nvPr/>
        </p:nvSpPr>
        <p:spPr>
          <a:xfrm>
            <a:off x="2987824" y="4570248"/>
            <a:ext cx="5688631" cy="86177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De </a:t>
            </a:r>
            <a:r>
              <a:rPr lang="nl-NL" b="1" dirty="0">
                <a:solidFill>
                  <a:schemeClr val="bg1"/>
                </a:solidFill>
              </a:rPr>
              <a:t>harige </a:t>
            </a:r>
            <a:r>
              <a:rPr lang="nl-NL" b="1" dirty="0" smtClean="0">
                <a:solidFill>
                  <a:schemeClr val="bg1"/>
                </a:solidFill>
              </a:rPr>
              <a:t>GEITENBOK is </a:t>
            </a:r>
            <a:r>
              <a:rPr lang="nl-NL" b="1" dirty="0">
                <a:solidFill>
                  <a:schemeClr val="bg1"/>
                </a:solidFill>
              </a:rPr>
              <a:t>de koning van Griekenland. De </a:t>
            </a:r>
            <a:r>
              <a:rPr lang="nl-NL" b="1" dirty="0" smtClean="0">
                <a:solidFill>
                  <a:schemeClr val="bg1"/>
                </a:solidFill>
              </a:rPr>
              <a:t>GROTE HOREN </a:t>
            </a:r>
            <a:r>
              <a:rPr lang="nl-NL" b="1" dirty="0">
                <a:solidFill>
                  <a:schemeClr val="bg1"/>
                </a:solidFill>
              </a:rPr>
              <a:t>tussen zijn ogen is </a:t>
            </a:r>
            <a:r>
              <a:rPr lang="nl-NL" b="1" dirty="0" smtClean="0">
                <a:solidFill>
                  <a:schemeClr val="bg1"/>
                </a:solidFill>
              </a:rPr>
              <a:t>DE EERSTE KONING. </a:t>
            </a:r>
            <a:r>
              <a:rPr lang="en-US" sz="1400" b="1" dirty="0" smtClean="0">
                <a:solidFill>
                  <a:schemeClr val="bg1"/>
                </a:solidFill>
              </a:rPr>
              <a:t>Daniel </a:t>
            </a:r>
            <a:r>
              <a:rPr lang="en-US" sz="1400" b="1" dirty="0" smtClean="0">
                <a:solidFill>
                  <a:schemeClr val="bg1"/>
                </a:solidFill>
              </a:rPr>
              <a:t>8:21</a:t>
            </a:r>
            <a:endParaRPr lang="nl-NL" sz="1400" b="1" dirty="0">
              <a:solidFill>
                <a:schemeClr val="bg1"/>
              </a:solidFill>
            </a:endParaRPr>
          </a:p>
        </p:txBody>
      </p:sp>
      <p:grpSp>
        <p:nvGrpSpPr>
          <p:cNvPr id="35" name="Groep 3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7" name="Rechthoek 36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ep 40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hthoek 44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6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0" y="1759412"/>
            <a:ext cx="3954034" cy="26578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47" y="2616357"/>
            <a:ext cx="2146118" cy="174874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90" y="2543449"/>
            <a:ext cx="1022834" cy="27983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hoek 28"/>
          <p:cNvSpPr/>
          <p:nvPr/>
        </p:nvSpPr>
        <p:spPr>
          <a:xfrm>
            <a:off x="2987824" y="4570248"/>
            <a:ext cx="5688631" cy="86177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De </a:t>
            </a:r>
            <a:r>
              <a:rPr lang="nl-NL" b="1" dirty="0">
                <a:solidFill>
                  <a:schemeClr val="bg1"/>
                </a:solidFill>
              </a:rPr>
              <a:t>harige </a:t>
            </a:r>
            <a:r>
              <a:rPr lang="nl-NL" b="1" dirty="0" smtClean="0">
                <a:solidFill>
                  <a:schemeClr val="bg1"/>
                </a:solidFill>
              </a:rPr>
              <a:t>GEITENBOK is </a:t>
            </a:r>
            <a:r>
              <a:rPr lang="nl-NL" b="1" dirty="0">
                <a:solidFill>
                  <a:schemeClr val="bg1"/>
                </a:solidFill>
              </a:rPr>
              <a:t>de koning van Griekenland. De </a:t>
            </a:r>
            <a:r>
              <a:rPr lang="nl-NL" b="1" dirty="0" smtClean="0">
                <a:solidFill>
                  <a:schemeClr val="bg1"/>
                </a:solidFill>
              </a:rPr>
              <a:t>GROTE HOREN </a:t>
            </a:r>
            <a:r>
              <a:rPr lang="nl-NL" b="1" dirty="0">
                <a:solidFill>
                  <a:schemeClr val="bg1"/>
                </a:solidFill>
              </a:rPr>
              <a:t>tussen zijn ogen is </a:t>
            </a:r>
            <a:r>
              <a:rPr lang="nl-NL" b="1" dirty="0" smtClean="0">
                <a:solidFill>
                  <a:schemeClr val="bg1"/>
                </a:solidFill>
              </a:rPr>
              <a:t>DE EERSTE KONING. </a:t>
            </a:r>
            <a:r>
              <a:rPr lang="en-US" sz="1400" b="1" dirty="0" smtClean="0">
                <a:solidFill>
                  <a:schemeClr val="bg1"/>
                </a:solidFill>
              </a:rPr>
              <a:t>Daniel </a:t>
            </a:r>
            <a:r>
              <a:rPr lang="en-US" sz="1400" b="1" dirty="0" smtClean="0">
                <a:solidFill>
                  <a:schemeClr val="bg1"/>
                </a:solidFill>
              </a:rPr>
              <a:t>8:21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sp>
        <p:nvSpPr>
          <p:cNvPr id="31" name="Rechthoek 30"/>
          <p:cNvSpPr/>
          <p:nvPr/>
        </p:nvSpPr>
        <p:spPr>
          <a:xfrm>
            <a:off x="3211825" y="1646866"/>
            <a:ext cx="334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TWEEDE </a:t>
            </a:r>
            <a:r>
              <a:rPr lang="en-US" b="1" dirty="0" err="1" smtClean="0">
                <a:solidFill>
                  <a:schemeClr val="bg1"/>
                </a:solidFill>
              </a:rPr>
              <a:t>deel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endParaRPr lang="nl-NL" dirty="0"/>
          </a:p>
        </p:txBody>
      </p:sp>
      <p:grpSp>
        <p:nvGrpSpPr>
          <p:cNvPr id="35" name="Groep 3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6" name="Rechthoek 3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ep 44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hthoek 46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6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0" y="1759412"/>
            <a:ext cx="3954034" cy="26578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hthoek 37"/>
          <p:cNvSpPr/>
          <p:nvPr/>
        </p:nvSpPr>
        <p:spPr>
          <a:xfrm>
            <a:off x="2987824" y="4570248"/>
            <a:ext cx="5688631" cy="86177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 GESCHIEDENIS </a:t>
            </a:r>
            <a:r>
              <a:rPr lang="en-US" b="1" dirty="0" err="1" smtClean="0">
                <a:solidFill>
                  <a:schemeClr val="bg1"/>
                </a:solidFill>
              </a:rPr>
              <a:t>geeft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weer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ALEXANDER </a:t>
            </a:r>
            <a:r>
              <a:rPr lang="en-US" b="1" dirty="0" smtClean="0">
                <a:solidFill>
                  <a:schemeClr val="bg1"/>
                </a:solidFill>
              </a:rPr>
              <a:t>DE GROTE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was </a:t>
            </a:r>
            <a:r>
              <a:rPr lang="en-US" b="1" dirty="0" smtClean="0">
                <a:solidFill>
                  <a:schemeClr val="bg1"/>
                </a:solidFill>
              </a:rPr>
              <a:t>de EERSTE KONING van het GRIEKSE RIJK.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47" y="2616357"/>
            <a:ext cx="2146118" cy="174874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90" y="2543449"/>
            <a:ext cx="1022834" cy="27983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6816357" y="3124383"/>
            <a:ext cx="1716082" cy="1690630"/>
            <a:chOff x="6086052" y="2962506"/>
            <a:chExt cx="2229316" cy="218962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052" y="3852825"/>
              <a:ext cx="1069673" cy="618643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dist="35921" dir="2700000" algn="ctr" rotWithShape="0">
                <a:srgbClr val="808080"/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447" y="2962506"/>
              <a:ext cx="1424921" cy="2189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ep 43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hoek 4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hthoek 46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sp>
        <p:nvSpPr>
          <p:cNvPr id="48" name="Rechthoek 47"/>
          <p:cNvSpPr/>
          <p:nvPr/>
        </p:nvSpPr>
        <p:spPr>
          <a:xfrm>
            <a:off x="3211825" y="1646866"/>
            <a:ext cx="334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TWEEDE </a:t>
            </a:r>
            <a:r>
              <a:rPr lang="en-US" b="1" dirty="0" err="1" smtClean="0">
                <a:solidFill>
                  <a:schemeClr val="bg1"/>
                </a:solidFill>
              </a:rPr>
              <a:t>deel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17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0" y="1759412"/>
            <a:ext cx="3954034" cy="26578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hthoek 37"/>
          <p:cNvSpPr/>
          <p:nvPr/>
        </p:nvSpPr>
        <p:spPr>
          <a:xfrm>
            <a:off x="2987824" y="4570248"/>
            <a:ext cx="6552728" cy="9233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   De </a:t>
            </a:r>
            <a:r>
              <a:rPr lang="nl-NL" b="1" dirty="0">
                <a:solidFill>
                  <a:schemeClr val="bg1"/>
                </a:solidFill>
              </a:rPr>
              <a:t>horen brak af en er kwamen vier andere voor in de </a:t>
            </a:r>
            <a:r>
              <a:rPr lang="nl-NL" b="1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  plaats</a:t>
            </a:r>
            <a:r>
              <a:rPr lang="nl-NL" b="1" dirty="0">
                <a:solidFill>
                  <a:schemeClr val="bg1"/>
                </a:solidFill>
              </a:rPr>
              <a:t>; dat betekent dat er vier koninkrijken uit het volk 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  zullen ontstaan.                                                  </a:t>
            </a:r>
            <a:r>
              <a:rPr lang="en-US" sz="1400" b="1" dirty="0" smtClean="0">
                <a:solidFill>
                  <a:schemeClr val="bg1"/>
                </a:solidFill>
              </a:rPr>
              <a:t>Daniel </a:t>
            </a:r>
            <a:r>
              <a:rPr lang="en-US" sz="1400" b="1" dirty="0" smtClean="0">
                <a:solidFill>
                  <a:schemeClr val="bg1"/>
                </a:solidFill>
              </a:rPr>
              <a:t>8:22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47" y="2616357"/>
            <a:ext cx="2146118" cy="174874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2389">
            <a:off x="5670446" y="3847473"/>
            <a:ext cx="1022834" cy="27983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13" y="2325325"/>
            <a:ext cx="1642516" cy="103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hthoek 36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sp>
        <p:nvSpPr>
          <p:cNvPr id="39" name="Rechthoek 38"/>
          <p:cNvSpPr/>
          <p:nvPr/>
        </p:nvSpPr>
        <p:spPr>
          <a:xfrm>
            <a:off x="3211825" y="1646866"/>
            <a:ext cx="334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TWEEDE </a:t>
            </a:r>
            <a:r>
              <a:rPr lang="en-US" b="1" dirty="0" err="1" smtClean="0">
                <a:solidFill>
                  <a:schemeClr val="bg1"/>
                </a:solidFill>
              </a:rPr>
              <a:t>deel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endParaRPr lang="nl-NL" dirty="0"/>
          </a:p>
        </p:txBody>
      </p:sp>
      <p:grpSp>
        <p:nvGrpSpPr>
          <p:cNvPr id="44" name="Groep 43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hoek 4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5882128" y="1597905"/>
            <a:ext cx="3112345" cy="3785652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Na de EERSTE KONING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 smtClean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- Alexander </a:t>
            </a:r>
            <a:r>
              <a:rPr lang="en-US" sz="2000" b="1" dirty="0" smtClean="0">
                <a:latin typeface="Arial Narrow" pitchFamily="34" charset="0"/>
              </a:rPr>
              <a:t>de Grote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-, </a:t>
            </a:r>
          </a:p>
          <a:p>
            <a:r>
              <a:rPr lang="en-US" sz="2000" b="1" dirty="0" err="1">
                <a:latin typeface="Arial Narrow" pitchFamily="34" charset="0"/>
              </a:rPr>
              <a:t>v</a:t>
            </a:r>
            <a:r>
              <a:rPr lang="en-US" sz="2000" b="1" dirty="0" err="1" smtClean="0">
                <a:latin typeface="Arial Narrow" pitchFamily="34" charset="0"/>
              </a:rPr>
              <a:t>iel</a:t>
            </a:r>
            <a:r>
              <a:rPr lang="en-US" sz="2000" b="1" dirty="0" smtClean="0">
                <a:latin typeface="Arial Narrow" pitchFamily="34" charset="0"/>
              </a:rPr>
              <a:t> het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Grieks-Macedonische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Rijk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in </a:t>
            </a:r>
            <a:r>
              <a:rPr lang="en-US" sz="2000" b="1" dirty="0" err="1" smtClean="0">
                <a:latin typeface="Arial Narrow" pitchFamily="34" charset="0"/>
              </a:rPr>
              <a:t>vier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koninkrijken</a:t>
            </a:r>
            <a:r>
              <a:rPr lang="en-US" sz="2000" b="1" dirty="0" smtClean="0">
                <a:latin typeface="Arial Narrow" pitchFamily="34" charset="0"/>
              </a:rPr>
              <a:t>: </a:t>
            </a:r>
            <a:endParaRPr lang="en-US" sz="2000" b="1" dirty="0">
              <a:latin typeface="Arial Narrow" pitchFamily="34" charset="0"/>
            </a:endParaRPr>
          </a:p>
          <a:p>
            <a:r>
              <a:rPr lang="nl-NL" sz="2000" b="1" dirty="0" err="1">
                <a:latin typeface="Arial Narrow" pitchFamily="34" charset="0"/>
              </a:rPr>
              <a:t>Seleucus</a:t>
            </a:r>
            <a:r>
              <a:rPr lang="nl-NL" sz="2000" b="1" dirty="0">
                <a:latin typeface="Arial Narrow" pitchFamily="34" charset="0"/>
              </a:rPr>
              <a:t> </a:t>
            </a:r>
            <a:endParaRPr lang="nl-NL" sz="2000" b="1" dirty="0" smtClean="0">
              <a:latin typeface="Arial Narrow" pitchFamily="34" charset="0"/>
            </a:endParaRPr>
          </a:p>
          <a:p>
            <a:r>
              <a:rPr lang="nl-NL" sz="1600" b="1" dirty="0" smtClean="0">
                <a:latin typeface="Arial Narrow" pitchFamily="34" charset="0"/>
              </a:rPr>
              <a:t>bezat </a:t>
            </a:r>
            <a:r>
              <a:rPr lang="nl-NL" sz="1600" b="1" dirty="0">
                <a:latin typeface="Arial Narrow" pitchFamily="34" charset="0"/>
              </a:rPr>
              <a:t>de resten van het Perzische </a:t>
            </a:r>
            <a:r>
              <a:rPr lang="nl-NL" sz="1600" b="1" dirty="0" smtClean="0">
                <a:latin typeface="Arial Narrow" pitchFamily="34" charset="0"/>
              </a:rPr>
              <a:t>rijk;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2000" b="1" dirty="0" err="1" smtClean="0">
                <a:latin typeface="Arial Narrow" pitchFamily="34" charset="0"/>
              </a:rPr>
              <a:t>Kassander</a:t>
            </a:r>
            <a:endParaRPr lang="en-US" sz="2000" b="1" dirty="0" smtClean="0">
              <a:latin typeface="Arial Narrow" pitchFamily="34" charset="0"/>
            </a:endParaRPr>
          </a:p>
          <a:p>
            <a:r>
              <a:rPr lang="en-US" sz="1600" b="1" dirty="0" err="1">
                <a:latin typeface="Arial Narrow" pitchFamily="34" charset="0"/>
              </a:rPr>
              <a:t>kreeg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Hellas (</a:t>
            </a:r>
            <a:r>
              <a:rPr lang="en-US" sz="1600" b="1" dirty="0" err="1" smtClean="0">
                <a:latin typeface="Arial Narrow" pitchFamily="34" charset="0"/>
              </a:rPr>
              <a:t>Griekenland</a:t>
            </a:r>
            <a:r>
              <a:rPr lang="en-US" sz="1600" b="1" dirty="0" smtClean="0">
                <a:latin typeface="Arial Narrow" pitchFamily="34" charset="0"/>
              </a:rPr>
              <a:t>); </a:t>
            </a:r>
            <a:endParaRPr lang="en-US" sz="1600" b="1" dirty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Lysimachus</a:t>
            </a:r>
            <a:endParaRPr lang="en-US" sz="2000" b="1" dirty="0" smtClean="0">
              <a:latin typeface="Arial Narrow" pitchFamily="34" charset="0"/>
            </a:endParaRPr>
          </a:p>
          <a:p>
            <a:r>
              <a:rPr lang="nl-NL" sz="1600" b="1" dirty="0" err="1">
                <a:latin typeface="Arial Narrow" pitchFamily="34" charset="0"/>
              </a:rPr>
              <a:t>Thracië</a:t>
            </a:r>
            <a:r>
              <a:rPr lang="nl-NL" sz="1600" b="1" dirty="0">
                <a:latin typeface="Arial Narrow" pitchFamily="34" charset="0"/>
              </a:rPr>
              <a:t> en delen van Klein-Azië</a:t>
            </a:r>
            <a:r>
              <a:rPr lang="en-US" sz="1600" b="1" dirty="0" smtClean="0">
                <a:latin typeface="Arial Narrow" pitchFamily="34" charset="0"/>
              </a:rPr>
              <a:t>;</a:t>
            </a:r>
            <a:endParaRPr lang="en-US" sz="1600" b="1" dirty="0">
              <a:latin typeface="Arial Narrow" pitchFamily="34" charset="0"/>
            </a:endParaRPr>
          </a:p>
          <a:p>
            <a:r>
              <a:rPr lang="en-US" sz="2000" b="1" dirty="0" err="1">
                <a:latin typeface="Arial Narrow" pitchFamily="34" charset="0"/>
              </a:rPr>
              <a:t>Ptolemaeus</a:t>
            </a:r>
            <a:endParaRPr lang="en-US" sz="2000" b="1" dirty="0" smtClean="0">
              <a:latin typeface="Arial Narrow" pitchFamily="34" charset="0"/>
            </a:endParaRPr>
          </a:p>
          <a:p>
            <a:r>
              <a:rPr lang="en-US" sz="1600" b="1" dirty="0" err="1" smtClean="0">
                <a:latin typeface="Arial Narrow" pitchFamily="34" charset="0"/>
              </a:rPr>
              <a:t>Egypte</a:t>
            </a:r>
            <a:r>
              <a:rPr lang="en-US" sz="1600" b="1" dirty="0" smtClean="0">
                <a:latin typeface="Arial Narrow" pitchFamily="34" charset="0"/>
              </a:rPr>
              <a:t>. </a:t>
            </a:r>
            <a:endParaRPr lang="en-US" sz="1600" b="1" dirty="0">
              <a:latin typeface="Arial Narrow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47" y="2616357"/>
            <a:ext cx="2146118" cy="174874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13" y="2325325"/>
            <a:ext cx="1642516" cy="103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5489641" y="6109566"/>
            <a:ext cx="3064493" cy="3693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THIS IS AGAIN : </a:t>
            </a:r>
            <a:r>
              <a:rPr lang="nl-NL" b="1" dirty="0" err="1" smtClean="0">
                <a:solidFill>
                  <a:schemeClr val="bg1"/>
                </a:solidFill>
              </a:rPr>
              <a:t>Sola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err="1" smtClean="0">
                <a:solidFill>
                  <a:schemeClr val="bg1"/>
                </a:solidFill>
              </a:rPr>
              <a:t>Scriptura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ep 36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hthoek 38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8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53523" y="4155930"/>
            <a:ext cx="5815384" cy="1309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88" y="2967050"/>
            <a:ext cx="1979201" cy="2188455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3114910" y="1065082"/>
            <a:ext cx="5881262" cy="954107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</a:rPr>
              <a:t>Waar</a:t>
            </a:r>
            <a:r>
              <a:rPr lang="en-US" sz="2800" b="1" dirty="0" smtClean="0">
                <a:latin typeface="Arial Narrow" pitchFamily="34" charset="0"/>
              </a:rPr>
              <a:t> MOET HET VISIOEN BEGINNEN, 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>
                <a:latin typeface="Arial Narrow" pitchFamily="34" charset="0"/>
              </a:rPr>
              <a:t>e</a:t>
            </a:r>
            <a:r>
              <a:rPr lang="en-US" sz="2800" b="1" dirty="0" smtClean="0">
                <a:latin typeface="Arial Narrow" pitchFamily="34" charset="0"/>
              </a:rPr>
              <a:t>n </a:t>
            </a:r>
            <a:r>
              <a:rPr lang="en-US" sz="2800" b="1" dirty="0" err="1" smtClean="0">
                <a:latin typeface="Arial Narrow" pitchFamily="34" charset="0"/>
              </a:rPr>
              <a:t>waar</a:t>
            </a:r>
            <a:r>
              <a:rPr lang="en-US" sz="2800" b="1" dirty="0" smtClean="0">
                <a:latin typeface="Arial Narrow" pitchFamily="34" charset="0"/>
              </a:rPr>
              <a:t> MOET HET EINDIGEN?</a:t>
            </a:r>
            <a:endParaRPr lang="en-US" sz="2800" b="1" dirty="0">
              <a:latin typeface="Arial Narrow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4852244" y="2279528"/>
            <a:ext cx="3176140" cy="4199370"/>
            <a:chOff x="4852244" y="2279528"/>
            <a:chExt cx="3176140" cy="4199370"/>
          </a:xfrm>
        </p:grpSpPr>
        <p:sp>
          <p:nvSpPr>
            <p:cNvPr id="13" name="Rechthoek 12"/>
            <p:cNvSpPr/>
            <p:nvPr/>
          </p:nvSpPr>
          <p:spPr>
            <a:xfrm>
              <a:off x="5489641" y="6109566"/>
              <a:ext cx="237566" cy="369332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 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5128953" y="3557792"/>
              <a:ext cx="2146118" cy="1389607"/>
              <a:chOff x="3505347" y="2543449"/>
              <a:chExt cx="2778977" cy="1821656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347" y="2616357"/>
                <a:ext cx="2146118" cy="1748748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FFFFFF">
                    <a:satMod val="175000"/>
                    <a:alpha val="40000"/>
                  </a:srgbClr>
                </a:glow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1490" y="2543449"/>
                <a:ext cx="1022834" cy="279832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kstvak 40"/>
            <p:cNvSpPr txBox="1"/>
            <p:nvPr/>
          </p:nvSpPr>
          <p:spPr>
            <a:xfrm>
              <a:off x="4852244" y="2279528"/>
              <a:ext cx="291874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Dan </a:t>
              </a:r>
              <a:r>
                <a:rPr lang="en-US" sz="1400" b="1" dirty="0" err="1" smtClean="0"/>
                <a:t>hebben</a:t>
              </a:r>
              <a:r>
                <a:rPr lang="en-US" sz="1400" b="1" dirty="0" smtClean="0"/>
                <a:t> we</a:t>
              </a:r>
              <a:r>
                <a:rPr lang="en-US" sz="1400" b="1" dirty="0" smtClean="0"/>
                <a:t>: </a:t>
              </a:r>
              <a:endParaRPr lang="en-US" sz="1400" b="1" dirty="0"/>
            </a:p>
            <a:p>
              <a:r>
                <a:rPr lang="en-US" sz="1400" b="1" dirty="0" smtClean="0"/>
                <a:t>Het </a:t>
              </a:r>
              <a:r>
                <a:rPr lang="en-US" sz="1400" b="1" dirty="0" err="1" smtClean="0"/>
                <a:t>tijdperk</a:t>
              </a:r>
              <a:r>
                <a:rPr lang="en-US" sz="1400" b="1" dirty="0" smtClean="0"/>
                <a:t> van de</a:t>
              </a:r>
              <a:r>
                <a:rPr lang="en-US" sz="1400" b="1" dirty="0" smtClean="0"/>
                <a:t> GEIT </a:t>
              </a:r>
              <a:endParaRPr lang="en-US" sz="1400" b="1" dirty="0" smtClean="0"/>
            </a:p>
            <a:p>
              <a:r>
                <a:rPr lang="en-US" sz="1400" b="1" dirty="0" smtClean="0"/>
                <a:t>(</a:t>
              </a:r>
              <a:r>
                <a:rPr lang="en-US" sz="1400" b="1" dirty="0" err="1" smtClean="0"/>
                <a:t>Grieks-Macedonische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Rijk</a:t>
              </a:r>
              <a:r>
                <a:rPr lang="en-US" sz="1400" b="1" dirty="0" smtClean="0"/>
                <a:t>), </a:t>
              </a:r>
              <a:endParaRPr lang="en-US" sz="1400" b="1" dirty="0" smtClean="0"/>
            </a:p>
            <a:p>
              <a:r>
                <a:rPr lang="en-US" sz="1400" b="1" dirty="0" err="1" smtClean="0"/>
                <a:t>Wat</a:t>
              </a:r>
              <a:r>
                <a:rPr lang="en-US" sz="1400" b="1" dirty="0" smtClean="0"/>
                <a:t> in DIT</a:t>
              </a:r>
              <a:r>
                <a:rPr lang="en-US" sz="1400" b="1" dirty="0" smtClean="0"/>
                <a:t> VISIOEN</a:t>
              </a:r>
              <a:r>
                <a:rPr lang="en-US" sz="1400" b="1" dirty="0"/>
                <a:t>, 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zichtbaar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wordt</a:t>
              </a:r>
              <a:endParaRPr lang="en-US" sz="1400" b="1" dirty="0" smtClean="0"/>
            </a:p>
            <a:p>
              <a:r>
                <a:rPr lang="en-US" sz="1400" b="1" dirty="0" err="1" smtClean="0"/>
                <a:t>Als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een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tussenliggende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periode</a:t>
              </a:r>
              <a:r>
                <a:rPr lang="en-US" sz="1400" b="1" dirty="0" smtClean="0"/>
                <a:t>.</a:t>
              </a:r>
              <a:endParaRPr lang="en-US" sz="1400" b="1" dirty="0" smtClean="0"/>
            </a:p>
            <a:p>
              <a:r>
                <a:rPr lang="en-US" sz="1400" b="1" dirty="0" smtClean="0"/>
                <a:t>331 </a:t>
              </a:r>
              <a:r>
                <a:rPr lang="en-US" sz="1400" b="1" dirty="0"/>
                <a:t>– </a:t>
              </a:r>
              <a:r>
                <a:rPr lang="en-US" sz="1400" b="1" dirty="0" smtClean="0"/>
                <a:t>168 </a:t>
              </a:r>
              <a:r>
                <a:rPr lang="en-US" sz="1400" b="1" dirty="0" err="1" smtClean="0"/>
                <a:t>v.Chr</a:t>
              </a:r>
              <a:r>
                <a:rPr lang="en-US" sz="1400" b="1" dirty="0" smtClean="0"/>
                <a:t>.</a:t>
              </a:r>
              <a:endParaRPr lang="en-US" sz="1400" b="1" dirty="0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49" y="3771255"/>
              <a:ext cx="1351335" cy="854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ep 30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2" name="Rechthoek 31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ep 37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hoek 4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2689720" y="2508689"/>
            <a:ext cx="2856239" cy="2739263"/>
            <a:chOff x="2689720" y="2508689"/>
            <a:chExt cx="2856239" cy="2739263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20" y="2508689"/>
              <a:ext cx="1488547" cy="155258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kstvak 10"/>
            <p:cNvSpPr txBox="1"/>
            <p:nvPr/>
          </p:nvSpPr>
          <p:spPr>
            <a:xfrm>
              <a:off x="3114909" y="4293845"/>
              <a:ext cx="24310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Het VISIOEN</a:t>
              </a:r>
              <a:r>
                <a:rPr lang="nl-NL" sz="1400" b="1" dirty="0" smtClean="0"/>
                <a:t> </a:t>
              </a:r>
              <a:r>
                <a:rPr lang="nl-NL" sz="1400" b="1" dirty="0" smtClean="0"/>
                <a:t>“</a:t>
              </a:r>
              <a:r>
                <a:rPr lang="nl-NL" sz="1400" b="1" dirty="0" smtClean="0"/>
                <a:t>MOET ERGENS </a:t>
              </a:r>
              <a:r>
                <a:rPr lang="nl-NL" sz="1400" b="1" dirty="0" smtClean="0"/>
                <a:t>“</a:t>
              </a:r>
            </a:p>
            <a:p>
              <a:r>
                <a:rPr lang="nl-NL" sz="1400" b="1" dirty="0" smtClean="0"/>
                <a:t>BEGINNEN</a:t>
              </a:r>
              <a:r>
                <a:rPr lang="nl-NL" sz="1400" b="1" dirty="0" smtClean="0"/>
                <a:t> TUSSEN </a:t>
              </a:r>
              <a:endParaRPr lang="nl-NL" sz="1400" b="1" dirty="0" smtClean="0"/>
            </a:p>
            <a:p>
              <a:r>
                <a:rPr lang="nl-NL" sz="1400" b="1" dirty="0" smtClean="0"/>
                <a:t>539 – 331 </a:t>
              </a:r>
              <a:r>
                <a:rPr lang="nl-NL" sz="1400" b="1" dirty="0" smtClean="0"/>
                <a:t>v</a:t>
              </a:r>
              <a:r>
                <a:rPr lang="nl-NL" sz="1400" b="1" dirty="0" smtClean="0"/>
                <a:t>.Chr.</a:t>
              </a:r>
              <a:endParaRPr lang="nl-NL" sz="1400" b="1" dirty="0" smtClean="0"/>
            </a:p>
            <a:p>
              <a:r>
                <a:rPr lang="nl-NL" sz="1400" b="1" dirty="0" smtClean="0"/>
                <a:t>(</a:t>
              </a:r>
              <a:r>
                <a:rPr lang="nl-NL" sz="1400" b="1" dirty="0" smtClean="0"/>
                <a:t>Het Perzische Rijk</a:t>
              </a:r>
              <a:r>
                <a:rPr lang="nl-NL" sz="1400" b="1" dirty="0" smtClean="0"/>
                <a:t>)</a:t>
              </a:r>
              <a:endParaRPr lang="nl-NL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4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82644" y="1268760"/>
            <a:ext cx="3869777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DE VRAAG WAS (is)…:</a:t>
            </a:r>
            <a:endParaRPr lang="nl-NL" sz="3200" b="1" dirty="0"/>
          </a:p>
        </p:txBody>
      </p:sp>
      <p:grpSp>
        <p:nvGrpSpPr>
          <p:cNvPr id="7" name="Groep 6"/>
          <p:cNvGrpSpPr/>
          <p:nvPr/>
        </p:nvGrpSpPr>
        <p:grpSpPr>
          <a:xfrm>
            <a:off x="3850029" y="1982226"/>
            <a:ext cx="4719211" cy="4132401"/>
            <a:chOff x="3850029" y="1982226"/>
            <a:chExt cx="4719211" cy="4132401"/>
          </a:xfrm>
        </p:grpSpPr>
        <p:sp>
          <p:nvSpPr>
            <p:cNvPr id="4" name="Rechthoek 3"/>
            <p:cNvSpPr/>
            <p:nvPr/>
          </p:nvSpPr>
          <p:spPr>
            <a:xfrm>
              <a:off x="3850029" y="1982226"/>
              <a:ext cx="4572000" cy="3108543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latin typeface="Arial Narrow" pitchFamily="34" charset="0"/>
                </a:rPr>
                <a:t>…</a:t>
              </a:r>
              <a:r>
                <a:rPr lang="nl-NL" sz="2800" b="1" dirty="0" smtClean="0">
                  <a:latin typeface="Arial Narrow" pitchFamily="34" charset="0"/>
                </a:rPr>
                <a:t>HOE LANG ZAL HET DUREN, WAT IN HET VISIOEN IS GEZEGD over </a:t>
              </a:r>
              <a:r>
                <a:rPr lang="nl-NL" sz="2800" b="1" dirty="0">
                  <a:latin typeface="Arial Narrow" pitchFamily="34" charset="0"/>
                </a:rPr>
                <a:t>het dagelijks offer en de verwoestende overtreding, de ontwijding van het heiligdom en het vertrapte leger?’</a:t>
              </a:r>
              <a:r>
                <a:rPr lang="en-US" sz="2800" b="1" dirty="0" smtClean="0"/>
                <a:t>Daniel </a:t>
              </a:r>
              <a:r>
                <a:rPr lang="en-US" sz="2800" b="1" dirty="0"/>
                <a:t>8:13b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24" y="4830753"/>
              <a:ext cx="2402316" cy="128387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ep 21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6" name="Rechthoek 2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hthoek 3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5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2987824" y="4570248"/>
            <a:ext cx="5688631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Daarvoor </a:t>
            </a:r>
            <a:r>
              <a:rPr lang="nl-NL" b="1" dirty="0">
                <a:solidFill>
                  <a:schemeClr val="bg1"/>
                </a:solidFill>
              </a:rPr>
              <a:t>in de plaats kwamen vier opvallende horens, </a:t>
            </a:r>
            <a:endParaRPr lang="nl-NL" b="1" dirty="0" smtClean="0">
              <a:solidFill>
                <a:schemeClr val="bg1"/>
              </a:solidFill>
            </a:endParaRP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die </a:t>
            </a:r>
            <a:r>
              <a:rPr lang="nl-NL" b="1" dirty="0">
                <a:solidFill>
                  <a:schemeClr val="bg1"/>
                </a:solidFill>
              </a:rPr>
              <a:t>naar de vier windrichtingen </a:t>
            </a:r>
            <a:r>
              <a:rPr lang="nl-NL" b="1" dirty="0" smtClean="0">
                <a:solidFill>
                  <a:schemeClr val="bg1"/>
                </a:solidFill>
              </a:rPr>
              <a:t>wezen…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Daniel 8: 8b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60" y="3163754"/>
            <a:ext cx="2585415" cy="634376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hoek 35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sp>
        <p:nvSpPr>
          <p:cNvPr id="47" name="Rechthoek 46"/>
          <p:cNvSpPr/>
          <p:nvPr/>
        </p:nvSpPr>
        <p:spPr>
          <a:xfrm>
            <a:off x="3211825" y="1646866"/>
            <a:ext cx="318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</a:t>
            </a:r>
            <a:r>
              <a:rPr lang="en-US" b="1" dirty="0" smtClean="0">
                <a:solidFill>
                  <a:schemeClr val="bg1"/>
                </a:solidFill>
              </a:rPr>
              <a:t>DERDE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deel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endParaRPr lang="nl-NL" dirty="0"/>
          </a:p>
        </p:txBody>
      </p:sp>
      <p:grpSp>
        <p:nvGrpSpPr>
          <p:cNvPr id="48" name="Groep 47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49" name="Rechthoek 4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ep 52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hthoek 54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2972193" y="4433713"/>
            <a:ext cx="5688631" cy="919399"/>
            <a:chOff x="3296950" y="5116269"/>
            <a:chExt cx="5688631" cy="919399"/>
          </a:xfrm>
        </p:grpSpPr>
        <p:sp>
          <p:nvSpPr>
            <p:cNvPr id="44" name="Rechthoek 43"/>
            <p:cNvSpPr/>
            <p:nvPr/>
          </p:nvSpPr>
          <p:spPr>
            <a:xfrm>
              <a:off x="3366943" y="5116269"/>
              <a:ext cx="5594165" cy="8237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/>
            <p:cNvSpPr/>
            <p:nvPr/>
          </p:nvSpPr>
          <p:spPr>
            <a:xfrm>
              <a:off x="3296950" y="5173894"/>
              <a:ext cx="5688631" cy="861774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smtClean="0">
                  <a:solidFill>
                    <a:schemeClr val="bg1"/>
                  </a:solidFill>
                </a:rPr>
                <a:t>Uit </a:t>
              </a:r>
              <a:r>
                <a:rPr lang="nl-NL" b="1" dirty="0">
                  <a:solidFill>
                    <a:schemeClr val="bg1"/>
                  </a:solidFill>
                </a:rPr>
                <a:t>één </a:t>
              </a:r>
              <a:r>
                <a:rPr lang="nl-NL" b="1" dirty="0" smtClean="0">
                  <a:solidFill>
                    <a:schemeClr val="bg1"/>
                  </a:solidFill>
                </a:rPr>
                <a:t>daarvan (de windrichting) </a:t>
              </a:r>
              <a:r>
                <a:rPr lang="nl-NL" b="1" dirty="0">
                  <a:solidFill>
                    <a:schemeClr val="bg1"/>
                  </a:solidFill>
                </a:rPr>
                <a:t>kwam nog </a:t>
              </a:r>
              <a:r>
                <a:rPr lang="nl-NL" b="1" dirty="0" smtClean="0">
                  <a:solidFill>
                    <a:schemeClr val="bg1"/>
                  </a:solidFill>
                </a:rPr>
                <a:t>EEN HOORN </a:t>
              </a:r>
              <a:r>
                <a:rPr lang="nl-NL" b="1" dirty="0">
                  <a:solidFill>
                    <a:schemeClr val="bg1"/>
                  </a:solidFill>
                </a:rPr>
                <a:t>op, die eerst klein was, maar geweldig uitgroeide 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Daniel 8: 9</a:t>
              </a:r>
              <a:endParaRPr lang="nl-N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5832139" y="1811418"/>
            <a:ext cx="2877307" cy="2736050"/>
            <a:chOff x="4337176" y="1519255"/>
            <a:chExt cx="4340468" cy="3826273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179" y="3016008"/>
              <a:ext cx="2171465" cy="46965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81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69427">
              <a:off x="5562262" y="4046753"/>
              <a:ext cx="2115466" cy="482084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81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67981">
              <a:off x="4337176" y="2970595"/>
              <a:ext cx="2171465" cy="46965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81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8988">
              <a:off x="5448110" y="2335946"/>
              <a:ext cx="2115466" cy="482084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81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172" y="1920911"/>
              <a:ext cx="2950162" cy="291427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81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97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2971141" y="4407260"/>
            <a:ext cx="5688631" cy="107721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Aan het einde van hun heerschappij</a:t>
            </a:r>
            <a:r>
              <a:rPr lang="en-US" b="1" dirty="0" smtClean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  <a:r>
              <a:rPr lang="en-US" b="1" dirty="0" err="1">
                <a:solidFill>
                  <a:schemeClr val="bg1"/>
                </a:solidFill>
              </a:rPr>
              <a:t>een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meedogenloze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opstaan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Daniel 8: 23</a:t>
            </a:r>
          </a:p>
          <a:p>
            <a:pPr algn="ctr"/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79" y="3194740"/>
            <a:ext cx="4451040" cy="1092139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148997" y="2028947"/>
            <a:ext cx="5383441" cy="861774"/>
          </a:xfrm>
          <a:prstGeom prst="rect">
            <a:avLst/>
          </a:prstGeom>
          <a:effectLst>
            <a:outerShdw blurRad="254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Na het  </a:t>
            </a:r>
            <a:r>
              <a:rPr lang="en-US" b="1" dirty="0" err="1" smtClean="0">
                <a:solidFill>
                  <a:schemeClr val="bg1"/>
                </a:solidFill>
              </a:rPr>
              <a:t>Griekse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Rijk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kwam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</a:t>
            </a:r>
            <a:r>
              <a:rPr lang="en-US" sz="3200" b="1" dirty="0" smtClean="0">
                <a:solidFill>
                  <a:schemeClr val="bg1"/>
                </a:solidFill>
              </a:rPr>
              <a:t> MACHT van ROME !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ep 36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hthoek 38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hthoek 39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sp>
        <p:nvSpPr>
          <p:cNvPr id="41" name="Rechthoek 40"/>
          <p:cNvSpPr/>
          <p:nvPr/>
        </p:nvSpPr>
        <p:spPr>
          <a:xfrm>
            <a:off x="3211825" y="1646866"/>
            <a:ext cx="318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</a:t>
            </a:r>
            <a:r>
              <a:rPr lang="en-US" b="1" dirty="0" smtClean="0">
                <a:solidFill>
                  <a:schemeClr val="bg1"/>
                </a:solidFill>
              </a:rPr>
              <a:t>DERDE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deel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5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53523" y="4155930"/>
            <a:ext cx="5815384" cy="1309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08" y="4708368"/>
            <a:ext cx="1504041" cy="1663058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4852244" y="2279528"/>
            <a:ext cx="3176140" cy="4199370"/>
            <a:chOff x="4852244" y="2279528"/>
            <a:chExt cx="3176140" cy="4199370"/>
          </a:xfrm>
        </p:grpSpPr>
        <p:sp>
          <p:nvSpPr>
            <p:cNvPr id="13" name="Rechthoek 12"/>
            <p:cNvSpPr/>
            <p:nvPr/>
          </p:nvSpPr>
          <p:spPr>
            <a:xfrm>
              <a:off x="5489641" y="6109566"/>
              <a:ext cx="237566" cy="369332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 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5128953" y="3557792"/>
              <a:ext cx="2146118" cy="1389607"/>
              <a:chOff x="3505347" y="2543449"/>
              <a:chExt cx="2778977" cy="1821656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347" y="2616357"/>
                <a:ext cx="2146118" cy="1748748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FFFFFF">
                    <a:satMod val="175000"/>
                    <a:alpha val="40000"/>
                  </a:srgbClr>
                </a:glow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1490" y="2543449"/>
                <a:ext cx="1022834" cy="279832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kstvak 40"/>
            <p:cNvSpPr txBox="1"/>
            <p:nvPr/>
          </p:nvSpPr>
          <p:spPr>
            <a:xfrm>
              <a:off x="4852244" y="2279528"/>
              <a:ext cx="2918748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Dan </a:t>
              </a:r>
              <a:r>
                <a:rPr lang="nl-NL" sz="1400" b="1" dirty="0"/>
                <a:t>hebben we: </a:t>
              </a:r>
            </a:p>
            <a:p>
              <a:r>
                <a:rPr lang="nl-NL" sz="1400" b="1" dirty="0"/>
                <a:t>Het tijdperk van de GEIT </a:t>
              </a:r>
            </a:p>
            <a:p>
              <a:r>
                <a:rPr lang="nl-NL" sz="1400" b="1" dirty="0"/>
                <a:t>(Grieks-</a:t>
              </a:r>
              <a:r>
                <a:rPr lang="nl-NL" sz="1400" b="1" dirty="0" err="1"/>
                <a:t>Macedonische</a:t>
              </a:r>
              <a:r>
                <a:rPr lang="nl-NL" sz="1400" b="1" dirty="0"/>
                <a:t> Rijk), </a:t>
              </a:r>
            </a:p>
            <a:p>
              <a:r>
                <a:rPr lang="nl-NL" sz="1400" b="1" dirty="0"/>
                <a:t>Wat in DIT VISIOEN,  zichtbaar wordt</a:t>
              </a:r>
            </a:p>
            <a:p>
              <a:r>
                <a:rPr lang="nl-NL" sz="1400" b="1" dirty="0"/>
                <a:t>Als een tussenliggende periode.</a:t>
              </a:r>
            </a:p>
            <a:p>
              <a:r>
                <a:rPr lang="nl-NL" sz="1400" b="1" dirty="0"/>
                <a:t>331 – 168 v.Chr.</a:t>
              </a:r>
            </a:p>
            <a:p>
              <a:endParaRPr lang="en-US" sz="1400" b="1" dirty="0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49" y="3771255"/>
              <a:ext cx="1351335" cy="854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ep 5"/>
          <p:cNvGrpSpPr/>
          <p:nvPr/>
        </p:nvGrpSpPr>
        <p:grpSpPr>
          <a:xfrm>
            <a:off x="7011333" y="1809196"/>
            <a:ext cx="1889043" cy="3999026"/>
            <a:chOff x="7011333" y="1809196"/>
            <a:chExt cx="1889043" cy="3999026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1784">
              <a:off x="7276827" y="2650445"/>
              <a:ext cx="2229558" cy="5470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kstvak 31"/>
            <p:cNvSpPr txBox="1"/>
            <p:nvPr/>
          </p:nvSpPr>
          <p:spPr>
            <a:xfrm>
              <a:off x="7011333" y="4638671"/>
              <a:ext cx="188904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Het VISIOEN</a:t>
              </a:r>
              <a:r>
                <a:rPr lang="nl-NL" sz="1400" b="1" dirty="0" smtClean="0"/>
                <a:t> “</a:t>
              </a:r>
              <a:r>
                <a:rPr lang="nl-NL" sz="1400" b="1" dirty="0" smtClean="0"/>
                <a:t>MOET </a:t>
              </a:r>
            </a:p>
            <a:p>
              <a:r>
                <a:rPr lang="nl-NL" sz="1400" b="1" dirty="0" smtClean="0"/>
                <a:t>ERGENS</a:t>
              </a:r>
              <a:r>
                <a:rPr lang="nl-NL" sz="1400" b="1" dirty="0" smtClean="0"/>
                <a:t>” EINDIGEN</a:t>
              </a:r>
              <a:endParaRPr lang="nl-NL" sz="1400" b="1" dirty="0" smtClean="0"/>
            </a:p>
            <a:p>
              <a:r>
                <a:rPr lang="nl-NL" sz="1400" b="1" dirty="0" smtClean="0"/>
                <a:t>TIJDENS DE MACHT</a:t>
              </a:r>
              <a:endParaRPr lang="nl-NL" sz="1400" b="1" dirty="0" smtClean="0"/>
            </a:p>
            <a:p>
              <a:r>
                <a:rPr lang="nl-NL" sz="1400" b="1" dirty="0" smtClean="0"/>
                <a:t>VAN ROME…</a:t>
              </a:r>
              <a:endParaRPr lang="nl-NL" sz="1400" b="1" dirty="0" smtClean="0"/>
            </a:p>
            <a:p>
              <a:r>
                <a:rPr lang="nl-NL" sz="1400" b="1" dirty="0" smtClean="0"/>
                <a:t>(Begon </a:t>
              </a:r>
              <a:r>
                <a:rPr lang="nl-NL" sz="1400" b="1" dirty="0" smtClean="0"/>
                <a:t>168 </a:t>
              </a:r>
              <a:r>
                <a:rPr lang="nl-NL" sz="1400" b="1" dirty="0" smtClean="0"/>
                <a:t>v.Chr</a:t>
              </a:r>
              <a:r>
                <a:rPr lang="nl-NL" sz="1400" b="1" dirty="0" smtClean="0"/>
                <a:t>. </a:t>
              </a:r>
              <a:r>
                <a:rPr lang="nl-NL" sz="1400" b="1" dirty="0" smtClean="0"/>
                <a:t>------)</a:t>
              </a:r>
              <a:endParaRPr lang="nl-NL" sz="1400" b="1" dirty="0"/>
            </a:p>
          </p:txBody>
        </p:sp>
      </p:grpSp>
      <p:sp>
        <p:nvSpPr>
          <p:cNvPr id="35" name="Rechthoek 34"/>
          <p:cNvSpPr/>
          <p:nvPr/>
        </p:nvSpPr>
        <p:spPr>
          <a:xfrm>
            <a:off x="5489641" y="6109566"/>
            <a:ext cx="2511072" cy="3693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ALWEER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: </a:t>
            </a:r>
            <a:r>
              <a:rPr lang="nl-NL" b="1" dirty="0" err="1" smtClean="0">
                <a:solidFill>
                  <a:schemeClr val="bg1"/>
                </a:solidFill>
              </a:rPr>
              <a:t>Sola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err="1" smtClean="0">
                <a:solidFill>
                  <a:schemeClr val="bg1"/>
                </a:solidFill>
              </a:rPr>
              <a:t>Scriptura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2689720" y="2508689"/>
            <a:ext cx="2944405" cy="2954707"/>
            <a:chOff x="2689720" y="2508689"/>
            <a:chExt cx="2944405" cy="2954707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20" y="2508689"/>
              <a:ext cx="1488547" cy="155258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kstvak 10"/>
            <p:cNvSpPr txBox="1"/>
            <p:nvPr/>
          </p:nvSpPr>
          <p:spPr>
            <a:xfrm>
              <a:off x="3114909" y="4293845"/>
              <a:ext cx="251921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Het </a:t>
              </a:r>
              <a:r>
                <a:rPr lang="nl-NL" sz="1400" b="1" dirty="0"/>
                <a:t>VISIOEN “MOET ERGENS “</a:t>
              </a:r>
            </a:p>
            <a:p>
              <a:r>
                <a:rPr lang="nl-NL" sz="1400" b="1" dirty="0"/>
                <a:t>BEGINNEN TUSSEN </a:t>
              </a:r>
            </a:p>
            <a:p>
              <a:r>
                <a:rPr lang="nl-NL" sz="1400" b="1" dirty="0"/>
                <a:t>539 – 331 v.Chr.</a:t>
              </a:r>
            </a:p>
            <a:p>
              <a:r>
                <a:rPr lang="nl-NL" sz="1400" b="1" dirty="0"/>
                <a:t>(Het Perzische Rijk)</a:t>
              </a:r>
            </a:p>
            <a:p>
              <a:endParaRPr lang="nl-NL" sz="1400" b="1" dirty="0"/>
            </a:p>
          </p:txBody>
        </p:sp>
      </p:grpSp>
      <p:sp>
        <p:nvSpPr>
          <p:cNvPr id="36" name="Rechthoek 35"/>
          <p:cNvSpPr/>
          <p:nvPr/>
        </p:nvSpPr>
        <p:spPr>
          <a:xfrm>
            <a:off x="3114910" y="1065082"/>
            <a:ext cx="5881262" cy="954107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</a:rPr>
              <a:t>Waar</a:t>
            </a:r>
            <a:r>
              <a:rPr lang="en-US" sz="2800" b="1" dirty="0" smtClean="0">
                <a:latin typeface="Arial Narrow" pitchFamily="34" charset="0"/>
              </a:rPr>
              <a:t> MOET HET VISIOEN BEGINNEN, 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>
                <a:latin typeface="Arial Narrow" pitchFamily="34" charset="0"/>
              </a:rPr>
              <a:t>e</a:t>
            </a:r>
            <a:r>
              <a:rPr lang="en-US" sz="2800" b="1" dirty="0" smtClean="0">
                <a:latin typeface="Arial Narrow" pitchFamily="34" charset="0"/>
              </a:rPr>
              <a:t>n </a:t>
            </a:r>
            <a:r>
              <a:rPr lang="en-US" sz="2800" b="1" dirty="0" err="1" smtClean="0">
                <a:latin typeface="Arial Narrow" pitchFamily="34" charset="0"/>
              </a:rPr>
              <a:t>waar</a:t>
            </a:r>
            <a:r>
              <a:rPr lang="en-US" sz="2800" b="1" dirty="0" smtClean="0">
                <a:latin typeface="Arial Narrow" pitchFamily="34" charset="0"/>
              </a:rPr>
              <a:t> MOET HET EINDIGEN?</a:t>
            </a:r>
            <a:endParaRPr lang="en-US" sz="2800" b="1" dirty="0">
              <a:latin typeface="Arial Narrow" pitchFamily="34" charset="0"/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8" name="Rechthoek 37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ep 47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hthoek 49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0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3567667" y="2019189"/>
            <a:ext cx="2372232" cy="2694023"/>
            <a:chOff x="1403648" y="1434091"/>
            <a:chExt cx="2626259" cy="3094774"/>
          </a:xfrm>
        </p:grpSpPr>
        <p:sp>
          <p:nvSpPr>
            <p:cNvPr id="38" name="Rechthoek 37"/>
            <p:cNvSpPr/>
            <p:nvPr/>
          </p:nvSpPr>
          <p:spPr>
            <a:xfrm>
              <a:off x="3805165" y="3072306"/>
              <a:ext cx="2247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400" b="1" dirty="0" smtClean="0"/>
                <a:t> </a:t>
              </a:r>
              <a:endParaRPr lang="nl-NL" sz="1400" b="1" dirty="0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434091"/>
              <a:ext cx="2625679" cy="309477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ep 45"/>
          <p:cNvGrpSpPr/>
          <p:nvPr/>
        </p:nvGrpSpPr>
        <p:grpSpPr>
          <a:xfrm>
            <a:off x="6468941" y="2148841"/>
            <a:ext cx="2194317" cy="2523524"/>
            <a:chOff x="1718654" y="1224418"/>
            <a:chExt cx="2357178" cy="2741051"/>
          </a:xfrm>
        </p:grpSpPr>
        <p:sp>
          <p:nvSpPr>
            <p:cNvPr id="47" name="Rechthoek 46"/>
            <p:cNvSpPr/>
            <p:nvPr/>
          </p:nvSpPr>
          <p:spPr>
            <a:xfrm>
              <a:off x="3753080" y="2780567"/>
              <a:ext cx="214520" cy="360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nl-NL" sz="1400" b="1" dirty="0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654" y="1224418"/>
              <a:ext cx="2357178" cy="2741051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hthoek 35"/>
          <p:cNvSpPr/>
          <p:nvPr/>
        </p:nvSpPr>
        <p:spPr>
          <a:xfrm>
            <a:off x="3114910" y="1065082"/>
            <a:ext cx="5881262" cy="4832092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De VERKLARING van DIT</a:t>
            </a:r>
            <a:r>
              <a:rPr lang="en-US" sz="2800" b="1" dirty="0" smtClean="0">
                <a:latin typeface="Arial Narrow" pitchFamily="34" charset="0"/>
              </a:rPr>
              <a:t> VISIOEN 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 err="1" smtClean="0">
                <a:latin typeface="Arial Narrow" pitchFamily="34" charset="0"/>
              </a:rPr>
              <a:t>konden</a:t>
            </a:r>
            <a:r>
              <a:rPr lang="en-US" sz="2800" b="1" dirty="0" smtClean="0">
                <a:latin typeface="Arial Narrow" pitchFamily="34" charset="0"/>
              </a:rPr>
              <a:t> we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vinden</a:t>
            </a:r>
            <a:r>
              <a:rPr lang="en-US" sz="2800" b="1" dirty="0" smtClean="0">
                <a:latin typeface="Arial Narrow" pitchFamily="34" charset="0"/>
              </a:rPr>
              <a:t> IN DE BIJBEL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 err="1">
                <a:latin typeface="Arial Narrow" pitchFamily="34" charset="0"/>
              </a:rPr>
              <a:t>d</a:t>
            </a:r>
            <a:r>
              <a:rPr lang="en-US" sz="2800" b="1" dirty="0" err="1" smtClean="0">
                <a:latin typeface="Arial Narrow" pitchFamily="34" charset="0"/>
              </a:rPr>
              <a:t>us</a:t>
            </a:r>
            <a:r>
              <a:rPr lang="en-US" sz="2800" b="1" dirty="0" smtClean="0">
                <a:latin typeface="Arial Narrow" pitchFamily="34" charset="0"/>
              </a:rPr>
              <a:t> NIET </a:t>
            </a:r>
            <a:r>
              <a:rPr lang="en-US" sz="2800" b="1" dirty="0" err="1" smtClean="0">
                <a:latin typeface="Arial Narrow" pitchFamily="34" charset="0"/>
              </a:rPr>
              <a:t>afkomstig</a:t>
            </a:r>
            <a:r>
              <a:rPr lang="en-US" sz="2800" b="1" dirty="0" smtClean="0">
                <a:latin typeface="Arial Narrow" pitchFamily="34" charset="0"/>
              </a:rPr>
              <a:t> van</a:t>
            </a:r>
            <a:r>
              <a:rPr lang="en-US" sz="2800" b="1" dirty="0" smtClean="0">
                <a:latin typeface="Arial Narrow" pitchFamily="34" charset="0"/>
              </a:rPr>
              <a:t>:</a:t>
            </a:r>
            <a:endParaRPr lang="en-US" sz="2800" b="1" dirty="0">
              <a:latin typeface="Arial Narrow" pitchFamily="34" charset="0"/>
            </a:endParaRP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William Miller </a:t>
            </a:r>
            <a:r>
              <a:rPr lang="en-US" sz="2800" b="1" dirty="0" smtClean="0">
                <a:latin typeface="Arial Narrow" pitchFamily="34" charset="0"/>
              </a:rPr>
              <a:t>of </a:t>
            </a:r>
            <a:r>
              <a:rPr lang="en-US" sz="2800" b="1" dirty="0" smtClean="0">
                <a:latin typeface="Arial Narrow" pitchFamily="34" charset="0"/>
              </a:rPr>
              <a:t>Ellen </a:t>
            </a:r>
            <a:r>
              <a:rPr lang="en-US" sz="2800" b="1" dirty="0" err="1" smtClean="0">
                <a:latin typeface="Arial Narrow" pitchFamily="34" charset="0"/>
              </a:rPr>
              <a:t>G.White</a:t>
            </a:r>
            <a:r>
              <a:rPr lang="en-US" sz="2800" b="1" dirty="0" smtClean="0">
                <a:latin typeface="Arial Narrow" pitchFamily="34" charset="0"/>
              </a:rPr>
              <a:t> !</a:t>
            </a:r>
          </a:p>
        </p:txBody>
      </p:sp>
      <p:sp>
        <p:nvSpPr>
          <p:cNvPr id="49" name="Rechthoek 48"/>
          <p:cNvSpPr/>
          <p:nvPr/>
        </p:nvSpPr>
        <p:spPr>
          <a:xfrm>
            <a:off x="5489641" y="6109566"/>
            <a:ext cx="2875403" cy="3693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                   SOLA SCRIPTURA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6" name="Rechthoek 2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hthoek 38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6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" y="1087251"/>
            <a:ext cx="8814642" cy="49340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194077" y="127618"/>
            <a:ext cx="1581745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3" y="127617"/>
            <a:ext cx="1579170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6523" y="967900"/>
            <a:ext cx="8754606" cy="1368152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490" y="6265247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93" y="2245136"/>
            <a:ext cx="4672461" cy="43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19" y="4760316"/>
            <a:ext cx="3273425" cy="1279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ep 16"/>
          <p:cNvGrpSpPr/>
          <p:nvPr/>
        </p:nvGrpSpPr>
        <p:grpSpPr>
          <a:xfrm>
            <a:off x="190526" y="576982"/>
            <a:ext cx="8808600" cy="4831933"/>
            <a:chOff x="190526" y="576982"/>
            <a:chExt cx="8808600" cy="4831933"/>
          </a:xfrm>
        </p:grpSpPr>
        <p:sp>
          <p:nvSpPr>
            <p:cNvPr id="18" name="Tekstvak 17"/>
            <p:cNvSpPr txBox="1"/>
            <p:nvPr/>
          </p:nvSpPr>
          <p:spPr>
            <a:xfrm>
              <a:off x="2915088" y="1051810"/>
              <a:ext cx="6084038" cy="1138773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400" b="1" dirty="0" smtClean="0">
                  <a:solidFill>
                    <a:schemeClr val="bg1"/>
                  </a:solidFill>
                </a:rPr>
                <a:t>Het Heiligdom en 1844</a:t>
              </a:r>
            </a:p>
            <a:p>
              <a:r>
                <a:rPr lang="nl-NL" sz="2400" b="1" dirty="0" smtClean="0">
                  <a:solidFill>
                    <a:schemeClr val="bg1"/>
                  </a:solidFill>
                </a:rPr>
                <a:t>                             De 2300 Avonden en Morgens </a:t>
              </a:r>
              <a:endParaRPr lang="nl-N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26" y="1294293"/>
              <a:ext cx="2508302" cy="4114622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7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82644" y="1268760"/>
            <a:ext cx="4982261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HET ANTWOORD WAS (is)…:</a:t>
            </a:r>
            <a:endParaRPr lang="nl-NL" sz="3200" b="1" dirty="0"/>
          </a:p>
        </p:txBody>
      </p:sp>
      <p:grpSp>
        <p:nvGrpSpPr>
          <p:cNvPr id="7" name="Groep 6"/>
          <p:cNvGrpSpPr/>
          <p:nvPr/>
        </p:nvGrpSpPr>
        <p:grpSpPr>
          <a:xfrm>
            <a:off x="3850029" y="1982226"/>
            <a:ext cx="4719211" cy="4132401"/>
            <a:chOff x="3850029" y="1982226"/>
            <a:chExt cx="4719211" cy="4132401"/>
          </a:xfrm>
        </p:grpSpPr>
        <p:sp>
          <p:nvSpPr>
            <p:cNvPr id="4" name="Rechthoek 3"/>
            <p:cNvSpPr/>
            <p:nvPr/>
          </p:nvSpPr>
          <p:spPr>
            <a:xfrm>
              <a:off x="3850029" y="1982226"/>
              <a:ext cx="4572000" cy="2677656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nl-NL" sz="2800" b="1" dirty="0" smtClean="0">
                  <a:latin typeface="Arial Narrow" pitchFamily="34" charset="0"/>
                </a:rPr>
                <a:t>Hij </a:t>
              </a:r>
              <a:r>
                <a:rPr lang="nl-NL" sz="2800" b="1" dirty="0">
                  <a:latin typeface="Arial Narrow" pitchFamily="34" charset="0"/>
                </a:rPr>
                <a:t>zei tegen mij</a:t>
              </a:r>
              <a:r>
                <a:rPr lang="nl-NL" sz="2800" b="1" dirty="0" smtClean="0">
                  <a:latin typeface="Arial Narrow" pitchFamily="34" charset="0"/>
                </a:rPr>
                <a:t>:</a:t>
              </a:r>
            </a:p>
            <a:p>
              <a:r>
                <a:rPr lang="nl-NL" sz="2800" b="1" dirty="0" smtClean="0">
                  <a:latin typeface="Arial Narrow" pitchFamily="34" charset="0"/>
                </a:rPr>
                <a:t>‘DRIEËNTWINTIGHONDERD AVONDEN EN OCHTENDEN; </a:t>
              </a:r>
              <a:r>
                <a:rPr lang="nl-NL" sz="2800" b="1" dirty="0">
                  <a:latin typeface="Arial Narrow" pitchFamily="34" charset="0"/>
                </a:rPr>
                <a:t>daarna zal het heiligdom in </a:t>
              </a:r>
              <a:r>
                <a:rPr lang="nl-NL" sz="2800" b="1" dirty="0" err="1">
                  <a:latin typeface="Arial Narrow" pitchFamily="34" charset="0"/>
                </a:rPr>
                <a:t>ere</a:t>
              </a:r>
              <a:r>
                <a:rPr lang="nl-NL" sz="2800" b="1" dirty="0">
                  <a:latin typeface="Arial Narrow" pitchFamily="34" charset="0"/>
                </a:rPr>
                <a:t> worden hersteld.’ </a:t>
              </a:r>
            </a:p>
            <a:p>
              <a:r>
                <a:rPr lang="en-US" sz="2800" b="1" dirty="0" smtClean="0">
                  <a:latin typeface="Arial Narrow" pitchFamily="34" charset="0"/>
                </a:rPr>
                <a:t>Daniel 8:14</a:t>
              </a:r>
              <a:endParaRPr lang="en-US" sz="2800" b="1" dirty="0">
                <a:latin typeface="Arial Narrow" pitchFamily="34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24" y="4830753"/>
              <a:ext cx="2402316" cy="128387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ep 21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6" name="Rechthoek 2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hthoek 3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1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3482644" y="1268760"/>
            <a:ext cx="4939385" cy="1843104"/>
            <a:chOff x="3482644" y="1268760"/>
            <a:chExt cx="4939385" cy="1843104"/>
          </a:xfrm>
        </p:grpSpPr>
        <p:sp>
          <p:nvSpPr>
            <p:cNvPr id="6" name="Tekstvak 5"/>
            <p:cNvSpPr txBox="1"/>
            <p:nvPr/>
          </p:nvSpPr>
          <p:spPr>
            <a:xfrm>
              <a:off x="3482644" y="1268760"/>
              <a:ext cx="1372492" cy="584775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3200" b="1" dirty="0" smtClean="0"/>
                <a:t>Deel 1:</a:t>
              </a:r>
              <a:endParaRPr lang="nl-NL" sz="3200" b="1" dirty="0"/>
            </a:p>
          </p:txBody>
        </p:sp>
        <p:sp>
          <p:nvSpPr>
            <p:cNvPr id="4" name="Rechthoek 3"/>
            <p:cNvSpPr/>
            <p:nvPr/>
          </p:nvSpPr>
          <p:spPr>
            <a:xfrm>
              <a:off x="3850029" y="1726869"/>
              <a:ext cx="4572000" cy="1384995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nl-NL" sz="2800" b="1" dirty="0" smtClean="0">
                  <a:latin typeface="Arial Narrow" pitchFamily="34" charset="0"/>
                </a:rPr>
                <a:t>…HOE </a:t>
              </a:r>
              <a:r>
                <a:rPr lang="nl-NL" sz="2800" b="1" dirty="0">
                  <a:latin typeface="Arial Narrow" pitchFamily="34" charset="0"/>
                </a:rPr>
                <a:t>LANG ZAL HET DUREN, WAT IN HET VISIOEN IS </a:t>
              </a:r>
              <a:r>
                <a:rPr lang="nl-NL" sz="2800" b="1" dirty="0" smtClean="0">
                  <a:latin typeface="Arial Narrow" pitchFamily="34" charset="0"/>
                </a:rPr>
                <a:t>GEZEGD,…?</a:t>
              </a:r>
              <a:endParaRPr lang="en-US" sz="2800" b="1" dirty="0">
                <a:latin typeface="Arial Narrow" pitchFamily="34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3490327" y="3305503"/>
            <a:ext cx="4962597" cy="1493768"/>
            <a:chOff x="3490327" y="3305503"/>
            <a:chExt cx="4962597" cy="1493768"/>
          </a:xfrm>
        </p:grpSpPr>
        <p:sp>
          <p:nvSpPr>
            <p:cNvPr id="22" name="Tekstvak 21"/>
            <p:cNvSpPr txBox="1"/>
            <p:nvPr/>
          </p:nvSpPr>
          <p:spPr>
            <a:xfrm>
              <a:off x="3490327" y="3305503"/>
              <a:ext cx="1372492" cy="584775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3200" b="1" dirty="0" smtClean="0"/>
                <a:t>Deel 2:</a:t>
              </a:r>
              <a:endParaRPr lang="nl-NL" sz="3200" b="1" dirty="0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880924" y="3845164"/>
              <a:ext cx="4572000" cy="954107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latin typeface="Arial Narrow" pitchFamily="34" charset="0"/>
                </a:rPr>
                <a:t>…‘DRIEËNTWINTIGHONDERD </a:t>
              </a:r>
              <a:r>
                <a:rPr lang="en-US" sz="2800" b="1" dirty="0">
                  <a:latin typeface="Arial Narrow" pitchFamily="34" charset="0"/>
                </a:rPr>
                <a:t>AVONDEN EN OCHTENDEN</a:t>
              </a:r>
              <a:r>
                <a:rPr lang="en-US" sz="2800" b="1" dirty="0" smtClean="0">
                  <a:latin typeface="Arial Narrow" pitchFamily="34" charset="0"/>
                </a:rPr>
                <a:t>;… </a:t>
              </a:r>
              <a:endParaRPr lang="en-US" sz="2800" b="1" dirty="0">
                <a:latin typeface="Arial Narrow" pitchFamily="34" charset="0"/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5146760" y="1376481"/>
            <a:ext cx="1436996" cy="2387246"/>
            <a:chOff x="5146760" y="1376481"/>
            <a:chExt cx="1436996" cy="2387246"/>
          </a:xfrm>
        </p:grpSpPr>
        <p:sp>
          <p:nvSpPr>
            <p:cNvPr id="9" name="Rechthoek 8"/>
            <p:cNvSpPr/>
            <p:nvPr/>
          </p:nvSpPr>
          <p:spPr>
            <a:xfrm>
              <a:off x="5148064" y="1376481"/>
              <a:ext cx="927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 smtClean="0"/>
                <a:t>VRAAG </a:t>
              </a:r>
              <a:endParaRPr lang="nl-NL" b="1" dirty="0"/>
            </a:p>
          </p:txBody>
        </p:sp>
        <p:sp>
          <p:nvSpPr>
            <p:cNvPr id="29" name="Rechthoek 28"/>
            <p:cNvSpPr/>
            <p:nvPr/>
          </p:nvSpPr>
          <p:spPr>
            <a:xfrm>
              <a:off x="5146760" y="3394395"/>
              <a:ext cx="1436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 smtClean="0"/>
                <a:t>ANTWOORD </a:t>
              </a:r>
              <a:endParaRPr lang="nl-NL" b="1" dirty="0"/>
            </a:p>
          </p:txBody>
        </p:sp>
      </p:grpSp>
      <p:sp>
        <p:nvSpPr>
          <p:cNvPr id="11" name="Rechthoek 10"/>
          <p:cNvSpPr/>
          <p:nvPr/>
        </p:nvSpPr>
        <p:spPr>
          <a:xfrm>
            <a:off x="3880924" y="38098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…‘DRIEËNTWINTIGHONDERD AVONDEN EN OCHTENDEN;…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850029" y="170334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sz="2800" b="1" dirty="0">
                <a:solidFill>
                  <a:srgbClr val="FF0000"/>
                </a:solidFill>
                <a:latin typeface="Arial Narrow" pitchFamily="34" charset="0"/>
              </a:rPr>
              <a:t>…HOE LANG ZAL HET DUREN, WAT IN HET VISIOEN IS GEZEGD,…?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2" name="Rechthoek 31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ep 37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hthoek 39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0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573260" y="1726869"/>
            <a:ext cx="5031188" cy="52322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 Narrow" pitchFamily="34" charset="0"/>
              </a:rPr>
              <a:t>Waarmee</a:t>
            </a:r>
            <a:r>
              <a:rPr lang="en-US" sz="2800" b="1" dirty="0" smtClean="0">
                <a:latin typeface="Arial Narrow" pitchFamily="34" charset="0"/>
              </a:rPr>
              <a:t> BEGINT HET VISIOEN?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148064" y="1376481"/>
            <a:ext cx="92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VRAAG </a:t>
            </a:r>
            <a:endParaRPr lang="nl-NL" b="1" dirty="0"/>
          </a:p>
        </p:txBody>
      </p:sp>
      <p:grpSp>
        <p:nvGrpSpPr>
          <p:cNvPr id="11" name="Groep 10"/>
          <p:cNvGrpSpPr/>
          <p:nvPr/>
        </p:nvGrpSpPr>
        <p:grpSpPr>
          <a:xfrm>
            <a:off x="3345973" y="2236451"/>
            <a:ext cx="5416677" cy="2789221"/>
            <a:chOff x="3345973" y="2236451"/>
            <a:chExt cx="5416677" cy="278922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480" y="2236451"/>
              <a:ext cx="2674170" cy="278922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3345973" y="2661566"/>
              <a:ext cx="27900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…</a:t>
              </a:r>
              <a:r>
                <a:rPr lang="nl-NL" sz="2400" b="1" dirty="0" smtClean="0"/>
                <a:t>en </a:t>
              </a:r>
              <a:r>
                <a:rPr lang="nl-NL" sz="2400" b="1" dirty="0"/>
                <a:t>zag bij het kanaal een </a:t>
              </a:r>
              <a:r>
                <a:rPr lang="nl-NL" sz="2400" b="1" dirty="0" smtClean="0"/>
                <a:t>RAM. </a:t>
              </a:r>
              <a:r>
                <a:rPr lang="nl-NL" sz="2400" b="1" dirty="0"/>
                <a:t>Hij had </a:t>
              </a:r>
              <a:r>
                <a:rPr lang="nl-NL" sz="2400" b="1" dirty="0" smtClean="0"/>
                <a:t>TWEE HORENS;</a:t>
              </a:r>
            </a:p>
            <a:p>
              <a:r>
                <a:rPr lang="en-US" sz="2400" b="1" dirty="0" smtClean="0"/>
                <a:t>Daniel 8:3 </a:t>
              </a:r>
              <a:endParaRPr lang="nl-NL" sz="2400" b="1" dirty="0"/>
            </a:p>
          </p:txBody>
        </p:sp>
      </p:grpSp>
      <p:sp>
        <p:nvSpPr>
          <p:cNvPr id="31" name="Rechthoek 30"/>
          <p:cNvSpPr/>
          <p:nvPr/>
        </p:nvSpPr>
        <p:spPr>
          <a:xfrm>
            <a:off x="3180788" y="5122485"/>
            <a:ext cx="5815384" cy="52322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HET VISIOEN BEGINT MET EEN RAM !</a:t>
            </a:r>
            <a:endParaRPr lang="en-US" sz="2800" b="1" dirty="0">
              <a:latin typeface="Arial Narrow" pitchFamily="34" charset="0"/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6" name="Rechthoek 2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hthoek 37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850029" y="1726869"/>
            <a:ext cx="4572000" cy="52322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En, </a:t>
            </a:r>
            <a:r>
              <a:rPr lang="en-US" sz="2800" b="1" dirty="0" err="1" smtClean="0">
                <a:latin typeface="Arial Narrow" pitchFamily="34" charset="0"/>
              </a:rPr>
              <a:t>wat</a:t>
            </a:r>
            <a:r>
              <a:rPr lang="en-US" sz="2800" b="1" dirty="0" smtClean="0">
                <a:latin typeface="Arial Narrow" pitchFamily="34" charset="0"/>
              </a:rPr>
              <a:t> is het EINDE?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148064" y="1376481"/>
            <a:ext cx="92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VRAAG 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3345973" y="2661566"/>
            <a:ext cx="2790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…</a:t>
            </a:r>
            <a:r>
              <a:rPr lang="nl-NL" sz="2400" b="1" dirty="0" smtClean="0"/>
              <a:t>Uit </a:t>
            </a:r>
            <a:r>
              <a:rPr lang="nl-NL" sz="2400" b="1" dirty="0"/>
              <a:t>één daarvan kwam nog </a:t>
            </a:r>
            <a:r>
              <a:rPr lang="nl-NL" sz="2400" b="1" dirty="0" smtClean="0"/>
              <a:t>EEN HOREN op</a:t>
            </a:r>
            <a:r>
              <a:rPr lang="en-US" sz="2400" b="1" dirty="0" smtClean="0"/>
              <a:t>,…                  Daniel 8:9…</a:t>
            </a:r>
            <a:endParaRPr lang="nl-NL" sz="2400" b="1" dirty="0"/>
          </a:p>
        </p:txBody>
      </p:sp>
      <p:sp>
        <p:nvSpPr>
          <p:cNvPr id="31" name="Rechthoek 30"/>
          <p:cNvSpPr/>
          <p:nvPr/>
        </p:nvSpPr>
        <p:spPr>
          <a:xfrm>
            <a:off x="3036293" y="5122485"/>
            <a:ext cx="6080356" cy="52322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HET VISIOEN EINDIGT MET EEN HOREN !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913">
            <a:off x="5102506" y="2433117"/>
            <a:ext cx="4468813" cy="14636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ep 21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5" name="Rechthoek 24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hthoek 35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7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56" y="1381627"/>
            <a:ext cx="1979201" cy="21884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6" y="2765389"/>
            <a:ext cx="1458731" cy="152149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913">
            <a:off x="6890029" y="3169871"/>
            <a:ext cx="1988413" cy="6512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ekromde PIJL-OMHOOG 2"/>
          <p:cNvSpPr/>
          <p:nvPr/>
        </p:nvSpPr>
        <p:spPr>
          <a:xfrm>
            <a:off x="4153942" y="4414616"/>
            <a:ext cx="3412158" cy="624693"/>
          </a:xfrm>
          <a:prstGeom prst="curved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575567" y="3396408"/>
            <a:ext cx="2876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prstClr val="white"/>
                </a:solidFill>
              </a:rPr>
              <a:t>‘DRIEËNTWINTIGHONDERD </a:t>
            </a:r>
            <a:r>
              <a:rPr lang="en-US" b="1" dirty="0">
                <a:solidFill>
                  <a:prstClr val="white"/>
                </a:solidFill>
              </a:rPr>
              <a:t>AVONDEN EN OCHTENDEN;…</a:t>
            </a:r>
          </a:p>
        </p:txBody>
      </p:sp>
      <p:sp>
        <p:nvSpPr>
          <p:cNvPr id="10" name="Rechthoek 9"/>
          <p:cNvSpPr/>
          <p:nvPr/>
        </p:nvSpPr>
        <p:spPr>
          <a:xfrm>
            <a:off x="3303956" y="1853613"/>
            <a:ext cx="5064147" cy="923330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BEGINT…                                             EINDIGT… </a:t>
            </a:r>
          </a:p>
          <a:p>
            <a:r>
              <a:rPr lang="nl-NL" b="1" dirty="0">
                <a:solidFill>
                  <a:schemeClr val="bg1"/>
                </a:solidFill>
              </a:rPr>
              <a:t>m</a:t>
            </a:r>
            <a:r>
              <a:rPr lang="nl-NL" b="1" dirty="0" smtClean="0">
                <a:solidFill>
                  <a:schemeClr val="bg1"/>
                </a:solidFill>
              </a:rPr>
              <a:t>et een RAM                                     met een</a:t>
            </a:r>
          </a:p>
          <a:p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                                                            KLEINE HOREN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1" name="Rechthoek 30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ep 37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hthoek 39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hthoek 10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HOE LANG </a:t>
            </a:r>
            <a:r>
              <a:rPr lang="en-US" b="1" dirty="0" err="1" smtClean="0">
                <a:solidFill>
                  <a:prstClr val="white"/>
                </a:solidFill>
              </a:rPr>
              <a:t>zou</a:t>
            </a:r>
            <a:r>
              <a:rPr lang="en-US" b="1" dirty="0" smtClean="0">
                <a:solidFill>
                  <a:prstClr val="white"/>
                </a:solidFill>
              </a:rPr>
              <a:t> het </a:t>
            </a:r>
            <a:r>
              <a:rPr lang="en-US" b="1" dirty="0" err="1" smtClean="0">
                <a:solidFill>
                  <a:prstClr val="white"/>
                </a:solidFill>
              </a:rPr>
              <a:t>duren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8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8"/>
          <a:stretch/>
        </p:blipFill>
        <p:spPr bwMode="auto">
          <a:xfrm>
            <a:off x="3114909" y="1693764"/>
            <a:ext cx="2136060" cy="19929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180788" y="3838981"/>
            <a:ext cx="2348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b="1" dirty="0" smtClean="0">
                <a:solidFill>
                  <a:prstClr val="white"/>
                </a:solidFill>
              </a:rPr>
              <a:t>En </a:t>
            </a:r>
            <a:r>
              <a:rPr lang="nl-NL" b="1" dirty="0">
                <a:solidFill>
                  <a:prstClr val="white"/>
                </a:solidFill>
              </a:rPr>
              <a:t>over het </a:t>
            </a:r>
            <a:r>
              <a:rPr lang="nl-NL" b="1" dirty="0" err="1">
                <a:solidFill>
                  <a:prstClr val="white"/>
                </a:solidFill>
              </a:rPr>
              <a:t>Ulaikanaal</a:t>
            </a:r>
            <a:r>
              <a:rPr lang="nl-NL" b="1" dirty="0">
                <a:solidFill>
                  <a:prstClr val="white"/>
                </a:solidFill>
              </a:rPr>
              <a:t> hoorde ik een menselijke stem roepen</a:t>
            </a:r>
            <a:r>
              <a:rPr lang="nl-NL" b="1" dirty="0" smtClean="0">
                <a:solidFill>
                  <a:prstClr val="white"/>
                </a:solidFill>
              </a:rPr>
              <a:t>:…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5680058" y="1836332"/>
            <a:ext cx="2864195" cy="3654520"/>
            <a:chOff x="5680058" y="1836332"/>
            <a:chExt cx="2864195" cy="3654520"/>
          </a:xfrm>
        </p:grpSpPr>
        <p:pic>
          <p:nvPicPr>
            <p:cNvPr id="26" name="Picture 8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4" r="4616"/>
            <a:stretch>
              <a:fillRect/>
            </a:stretch>
          </p:blipFill>
          <p:spPr bwMode="auto">
            <a:xfrm>
              <a:off x="5680058" y="3284984"/>
              <a:ext cx="2657067" cy="2205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hthoek 5"/>
            <p:cNvSpPr/>
            <p:nvPr/>
          </p:nvSpPr>
          <p:spPr>
            <a:xfrm>
              <a:off x="5776236" y="1836332"/>
              <a:ext cx="2661859" cy="1569660"/>
            </a:xfrm>
            <a:prstGeom prst="rect">
              <a:avLst/>
            </a:prstGeom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nl-NL" sz="2400" b="1" dirty="0" smtClean="0">
                  <a:solidFill>
                    <a:schemeClr val="bg1"/>
                  </a:solidFill>
                </a:rPr>
                <a:t>‘</a:t>
              </a:r>
              <a:r>
                <a:rPr lang="nl-NL" sz="2400" b="1" dirty="0" err="1" smtClean="0">
                  <a:solidFill>
                    <a:schemeClr val="bg1"/>
                  </a:solidFill>
                </a:rPr>
                <a:t>Gabriël</a:t>
              </a:r>
              <a:r>
                <a:rPr lang="nl-NL" sz="2400" b="1" dirty="0">
                  <a:solidFill>
                    <a:schemeClr val="bg1"/>
                  </a:solidFill>
                </a:rPr>
                <a:t>, zorg dat hij het droomgezicht begrijpt.’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7566100" y="5162963"/>
              <a:ext cx="9781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</a:rPr>
                <a:t>Daniel 8 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16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ep 36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hthoek 38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hthoek 39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HOE LANG </a:t>
            </a:r>
            <a:r>
              <a:rPr lang="en-US" b="1" dirty="0" err="1" smtClean="0">
                <a:solidFill>
                  <a:prstClr val="white"/>
                </a:solidFill>
              </a:rPr>
              <a:t>zou</a:t>
            </a:r>
            <a:r>
              <a:rPr lang="en-US" b="1" dirty="0" smtClean="0">
                <a:solidFill>
                  <a:prstClr val="white"/>
                </a:solidFill>
              </a:rPr>
              <a:t> het </a:t>
            </a:r>
            <a:r>
              <a:rPr lang="en-US" b="1" dirty="0" err="1" smtClean="0">
                <a:solidFill>
                  <a:prstClr val="white"/>
                </a:solidFill>
              </a:rPr>
              <a:t>duren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47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Gabriel </a:t>
            </a:r>
            <a:r>
              <a:rPr lang="en-US" b="1" dirty="0" err="1" smtClean="0">
                <a:solidFill>
                  <a:prstClr val="white"/>
                </a:solidFill>
              </a:rPr>
              <a:t>legt</a:t>
            </a:r>
            <a:r>
              <a:rPr lang="en-US" b="1" dirty="0" smtClean="0">
                <a:solidFill>
                  <a:prstClr val="white"/>
                </a:solidFill>
              </a:rPr>
              <a:t> het Vision </a:t>
            </a:r>
            <a:r>
              <a:rPr lang="en-US" b="1" dirty="0" err="1" smtClean="0">
                <a:solidFill>
                  <a:prstClr val="white"/>
                </a:solidFill>
              </a:rPr>
              <a:t>uit</a:t>
            </a:r>
            <a:r>
              <a:rPr lang="en-US" b="1" dirty="0" smtClean="0">
                <a:solidFill>
                  <a:prstClr val="white"/>
                </a:solidFill>
              </a:rPr>
              <a:t>…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211825" y="1646866"/>
            <a:ext cx="322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Het EERSTE </a:t>
            </a:r>
            <a:r>
              <a:rPr lang="en-US" b="1" dirty="0" err="1" smtClean="0">
                <a:solidFill>
                  <a:schemeClr val="bg1"/>
                </a:solidFill>
              </a:rPr>
              <a:t>deel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uitleg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endParaRPr lang="nl-NL" dirty="0"/>
          </a:p>
        </p:txBody>
      </p:sp>
      <p:sp>
        <p:nvSpPr>
          <p:cNvPr id="32" name="Rechthoek 31"/>
          <p:cNvSpPr/>
          <p:nvPr/>
        </p:nvSpPr>
        <p:spPr bwMode="auto">
          <a:xfrm>
            <a:off x="3169996" y="2019189"/>
            <a:ext cx="5362443" cy="2345916"/>
          </a:xfrm>
          <a:prstGeom prst="rect">
            <a:avLst/>
          </a:prstGeom>
          <a:solidFill>
            <a:schemeClr val="bg1">
              <a:lumMod val="50000"/>
              <a:alpha val="7490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02" y="2090400"/>
            <a:ext cx="2553196" cy="263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415341"/>
            <a:ext cx="590465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3053797" y="2229606"/>
            <a:ext cx="3072029" cy="2057013"/>
            <a:chOff x="3053797" y="2229606"/>
            <a:chExt cx="3072029" cy="2057013"/>
          </a:xfrm>
        </p:grpSpPr>
        <p:pic>
          <p:nvPicPr>
            <p:cNvPr id="46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38" y="2229606"/>
              <a:ext cx="2128388" cy="2057013"/>
            </a:xfrm>
            <a:prstGeom prst="rect">
              <a:avLst/>
            </a:prstGeom>
            <a:noFill/>
            <a:ln>
              <a:noFill/>
            </a:ln>
            <a:effectLst>
              <a:outerShdw dist="63500" dir="2700000" algn="ctr" rotWithShape="0">
                <a:srgbClr val="FFC000"/>
              </a:outerShdw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797" y="2252343"/>
              <a:ext cx="1419463" cy="1828804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529033"/>
              <a:ext cx="1593862" cy="145815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6" name="Rechthoek 3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ep 39"/>
          <p:cNvGrpSpPr/>
          <p:nvPr/>
        </p:nvGrpSpPr>
        <p:grpSpPr>
          <a:xfrm>
            <a:off x="198949" y="3191543"/>
            <a:ext cx="2920832" cy="1754326"/>
            <a:chOff x="198949" y="3191543"/>
            <a:chExt cx="2920832" cy="1754326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463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hthoek 48"/>
            <p:cNvSpPr/>
            <p:nvPr/>
          </p:nvSpPr>
          <p:spPr>
            <a:xfrm>
              <a:off x="198949" y="3191543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In het derde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regeringsjaar </a:t>
              </a:r>
              <a:r>
                <a:rPr lang="nl-NL" b="1" dirty="0">
                  <a:solidFill>
                    <a:schemeClr val="bg1"/>
                  </a:solidFill>
                </a:rPr>
                <a:t>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</a:t>
              </a:r>
              <a:r>
                <a:rPr lang="nl-NL" b="1" dirty="0" smtClean="0">
                  <a:solidFill>
                    <a:schemeClr val="bg1"/>
                  </a:solidFill>
                </a:rPr>
                <a:t>kreeg </a:t>
              </a:r>
              <a:r>
                <a:rPr lang="nl-NL" b="1" dirty="0">
                  <a:solidFill>
                    <a:schemeClr val="bg1"/>
                  </a:solidFill>
                </a:rPr>
                <a:t>ik,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Daniël,… weer </a:t>
              </a: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hthoek 28"/>
          <p:cNvSpPr/>
          <p:nvPr/>
        </p:nvSpPr>
        <p:spPr>
          <a:xfrm>
            <a:off x="3169997" y="4530451"/>
            <a:ext cx="5351652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</a:t>
            </a:r>
            <a:r>
              <a:rPr lang="nl-NL" b="1" dirty="0" smtClean="0">
                <a:solidFill>
                  <a:schemeClr val="bg1"/>
                </a:solidFill>
              </a:rPr>
              <a:t>e </a:t>
            </a:r>
            <a:r>
              <a:rPr lang="nl-NL" b="1" dirty="0">
                <a:solidFill>
                  <a:schemeClr val="bg1"/>
                </a:solidFill>
              </a:rPr>
              <a:t>twee horens die je zag, duidt op de koningen van de Meden en de Perzen</a:t>
            </a:r>
            <a:r>
              <a:rPr lang="nl-NL" b="1" dirty="0" smtClean="0">
                <a:solidFill>
                  <a:schemeClr val="bg1"/>
                </a:solidFill>
              </a:rPr>
              <a:t>.                           </a:t>
            </a:r>
            <a:r>
              <a:rPr lang="en-US" sz="1400" b="1" dirty="0" smtClean="0">
                <a:solidFill>
                  <a:schemeClr val="bg1"/>
                </a:solidFill>
              </a:rPr>
              <a:t>Daniel 8:20</a:t>
            </a:r>
            <a:endParaRPr lang="nl-N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2161</Words>
  <Application>Microsoft Office PowerPoint</Application>
  <PresentationFormat>Diavoorstelling (4:3)</PresentationFormat>
  <Paragraphs>376</Paragraphs>
  <Slides>24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Fred Oudekerk</cp:lastModifiedBy>
  <cp:revision>410</cp:revision>
  <dcterms:created xsi:type="dcterms:W3CDTF">2013-09-24T06:37:52Z</dcterms:created>
  <dcterms:modified xsi:type="dcterms:W3CDTF">2013-10-09T08:59:22Z</dcterms:modified>
</cp:coreProperties>
</file>