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0" r:id="rId2"/>
    <p:sldId id="323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40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41"/>
    <a:srgbClr val="8E0047"/>
    <a:srgbClr val="FFFFFF"/>
    <a:srgbClr val="FCE7AA"/>
    <a:srgbClr val="660033"/>
    <a:srgbClr val="000000"/>
    <a:srgbClr val="6C042C"/>
    <a:srgbClr val="13010C"/>
    <a:srgbClr val="49032D"/>
    <a:srgbClr val="590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3146" autoAdjust="0"/>
  </p:normalViewPr>
  <p:slideViewPr>
    <p:cSldViewPr>
      <p:cViewPr>
        <p:scale>
          <a:sx n="70" d="100"/>
          <a:sy n="70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6698-7D1E-4A8C-BD1F-A430522DD08B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824F4-4E44-478D-99F3-7C23BE4E96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24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9944-7037-40F4-8A64-F29B419E1B8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28.png"/><Relationship Id="rId10" Type="http://schemas.openxmlformats.org/officeDocument/2006/relationships/image" Target="../media/image1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/>
          <p:cNvSpPr/>
          <p:nvPr/>
        </p:nvSpPr>
        <p:spPr>
          <a:xfrm>
            <a:off x="194077" y="127618"/>
            <a:ext cx="1581745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3" y="127617"/>
            <a:ext cx="1579170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56523" y="967900"/>
            <a:ext cx="8754606" cy="1368152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31" y="1960793"/>
            <a:ext cx="2880695" cy="34767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4855930" y="2399964"/>
            <a:ext cx="3953400" cy="2253171"/>
            <a:chOff x="4659418" y="1022932"/>
            <a:chExt cx="4270118" cy="244626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418" y="1039794"/>
              <a:ext cx="1748367" cy="203266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022932"/>
              <a:ext cx="1618456" cy="21574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1022932"/>
              <a:ext cx="1621232" cy="244626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1490" y="6265247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ep 32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34" name="Rechthoek 33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hthoek 5"/>
          <p:cNvSpPr/>
          <p:nvPr/>
        </p:nvSpPr>
        <p:spPr>
          <a:xfrm>
            <a:off x="4855930" y="5988248"/>
            <a:ext cx="4572000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Het </a:t>
            </a:r>
            <a:r>
              <a:rPr lang="en-US" b="1" dirty="0" err="1" smtClean="0">
                <a:solidFill>
                  <a:schemeClr val="bg1"/>
                </a:solidFill>
              </a:rPr>
              <a:t>Visioen</a:t>
            </a:r>
            <a:r>
              <a:rPr lang="en-US" b="1" dirty="0" smtClean="0">
                <a:solidFill>
                  <a:schemeClr val="bg1"/>
                </a:solidFill>
              </a:rPr>
              <a:t> van de Ram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Geit</a:t>
            </a:r>
            <a:r>
              <a:rPr lang="en-US" b="1" dirty="0" smtClean="0">
                <a:solidFill>
                  <a:schemeClr val="bg1"/>
                </a:solidFill>
              </a:rPr>
              <a:t> en…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‘</a:t>
            </a:r>
            <a:r>
              <a:rPr lang="en-US" b="1" dirty="0" smtClean="0">
                <a:solidFill>
                  <a:schemeClr val="bg1"/>
                </a:solidFill>
              </a:rPr>
              <a:t>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Kleine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Horen</a:t>
            </a:r>
            <a:r>
              <a:rPr lang="en-US" b="1" dirty="0">
                <a:solidFill>
                  <a:schemeClr val="bg1"/>
                </a:solidFill>
              </a:rPr>
              <a:t>’</a:t>
            </a:r>
          </a:p>
        </p:txBody>
      </p:sp>
      <p:grpSp>
        <p:nvGrpSpPr>
          <p:cNvPr id="26" name="Groep 25"/>
          <p:cNvGrpSpPr/>
          <p:nvPr/>
        </p:nvGrpSpPr>
        <p:grpSpPr>
          <a:xfrm>
            <a:off x="190526" y="576982"/>
            <a:ext cx="8808600" cy="4831933"/>
            <a:chOff x="190526" y="576982"/>
            <a:chExt cx="8808600" cy="4831933"/>
          </a:xfrm>
        </p:grpSpPr>
        <p:sp>
          <p:nvSpPr>
            <p:cNvPr id="28" name="Tekstvak 27"/>
            <p:cNvSpPr txBox="1"/>
            <p:nvPr/>
          </p:nvSpPr>
          <p:spPr>
            <a:xfrm>
              <a:off x="2915088" y="1051810"/>
              <a:ext cx="6084038" cy="1138773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400" b="1" dirty="0" smtClean="0">
                  <a:solidFill>
                    <a:schemeClr val="bg1"/>
                  </a:solidFill>
                </a:rPr>
                <a:t>Het Heiligdom en 1844</a:t>
              </a:r>
            </a:p>
            <a:p>
              <a:r>
                <a:rPr lang="nl-NL" sz="2400" b="1" dirty="0" smtClean="0">
                  <a:solidFill>
                    <a:schemeClr val="bg1"/>
                  </a:solidFill>
                </a:rPr>
                <a:t>                             De 2300 Avonden en Morgens </a:t>
              </a:r>
              <a:endParaRPr lang="nl-NL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26" y="1294293"/>
              <a:ext cx="2508302" cy="4114622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51" y="4566744"/>
            <a:ext cx="4528895" cy="139427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4" y="1087251"/>
            <a:ext cx="8814642" cy="49340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194077" y="127618"/>
            <a:ext cx="1581745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3" y="127617"/>
            <a:ext cx="1579170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56523" y="967900"/>
            <a:ext cx="8754606" cy="1368152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1490" y="6265247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93" y="2245136"/>
            <a:ext cx="4672461" cy="43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256521" y="576982"/>
            <a:ext cx="7545613" cy="338554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chemeClr val="bg1"/>
                </a:solidFill>
              </a:rPr>
              <a:t>Het Heiligdom en 1844</a:t>
            </a:r>
            <a:r>
              <a:rPr lang="nl-NL" sz="1600" b="1" dirty="0">
                <a:solidFill>
                  <a:schemeClr val="bg1"/>
                </a:solidFill>
              </a:rPr>
              <a:t> </a:t>
            </a:r>
            <a:r>
              <a:rPr lang="nl-NL" sz="1600" b="1" dirty="0" smtClean="0">
                <a:solidFill>
                  <a:schemeClr val="bg1"/>
                </a:solidFill>
              </a:rPr>
              <a:t>– De  </a:t>
            </a:r>
            <a:r>
              <a:rPr lang="nl-NL" sz="1600" b="1" dirty="0" err="1" smtClean="0">
                <a:solidFill>
                  <a:schemeClr val="bg1"/>
                </a:solidFill>
              </a:rPr>
              <a:t>Prophetie</a:t>
            </a:r>
            <a:r>
              <a:rPr lang="nl-NL" sz="1600" b="1" dirty="0" smtClean="0">
                <a:solidFill>
                  <a:schemeClr val="bg1"/>
                </a:solidFill>
              </a:rPr>
              <a:t> van de 2300 Avonden en Morgens. </a:t>
            </a:r>
            <a:endParaRPr lang="nl-NL" sz="1600" b="1" dirty="0">
              <a:solidFill>
                <a:schemeClr val="bg1"/>
              </a:solidFill>
            </a:endParaRPr>
          </a:p>
        </p:txBody>
      </p:sp>
      <p:grpSp>
        <p:nvGrpSpPr>
          <p:cNvPr id="16" name="Groep 15"/>
          <p:cNvGrpSpPr/>
          <p:nvPr/>
        </p:nvGrpSpPr>
        <p:grpSpPr>
          <a:xfrm>
            <a:off x="190526" y="576982"/>
            <a:ext cx="8808600" cy="4831933"/>
            <a:chOff x="190526" y="576982"/>
            <a:chExt cx="8808600" cy="4831933"/>
          </a:xfrm>
        </p:grpSpPr>
        <p:sp>
          <p:nvSpPr>
            <p:cNvPr id="17" name="Tekstvak 16"/>
            <p:cNvSpPr txBox="1"/>
            <p:nvPr/>
          </p:nvSpPr>
          <p:spPr>
            <a:xfrm>
              <a:off x="2915088" y="1051810"/>
              <a:ext cx="6084038" cy="1138773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400" b="1" dirty="0" smtClean="0">
                  <a:solidFill>
                    <a:schemeClr val="bg1"/>
                  </a:solidFill>
                </a:rPr>
                <a:t>Het Heiligdom en 1844</a:t>
              </a:r>
            </a:p>
            <a:p>
              <a:r>
                <a:rPr lang="nl-NL" sz="2400" b="1" dirty="0" smtClean="0">
                  <a:solidFill>
                    <a:schemeClr val="bg1"/>
                  </a:solidFill>
                </a:rPr>
                <a:t>                             De 2300 Avonden en Morgens </a:t>
              </a:r>
              <a:endParaRPr lang="nl-NL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26" y="1294293"/>
              <a:ext cx="2508302" cy="4114622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61" y="4628658"/>
            <a:ext cx="3944937" cy="15605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3114909" y="1052736"/>
            <a:ext cx="6029092" cy="150810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DANIEL 8 </a:t>
            </a:r>
            <a:endParaRPr lang="en-US" sz="2000" b="1" i="1" dirty="0"/>
          </a:p>
          <a:p>
            <a:pPr algn="ctr"/>
            <a:r>
              <a:rPr lang="en-US" sz="3600" b="1" i="1" dirty="0" err="1" smtClean="0">
                <a:latin typeface="Arial Narrow" pitchFamily="34" charset="0"/>
              </a:rPr>
              <a:t>Visioen</a:t>
            </a:r>
            <a:r>
              <a:rPr lang="en-US" sz="3600" b="1" i="1" dirty="0" smtClean="0">
                <a:latin typeface="Arial Narrow" pitchFamily="34" charset="0"/>
              </a:rPr>
              <a:t> van de </a:t>
            </a:r>
            <a:r>
              <a:rPr lang="en-US" sz="3600" b="1" i="1" dirty="0" smtClean="0">
                <a:latin typeface="Arial Narrow" pitchFamily="34" charset="0"/>
              </a:rPr>
              <a:t>Ram, </a:t>
            </a:r>
            <a:r>
              <a:rPr lang="en-US" sz="3600" b="1" i="1" dirty="0" err="1" smtClean="0">
                <a:latin typeface="Arial Narrow" pitchFamily="34" charset="0"/>
              </a:rPr>
              <a:t>Geit</a:t>
            </a:r>
            <a:r>
              <a:rPr lang="en-US" sz="3600" b="1" i="1" dirty="0" smtClean="0">
                <a:latin typeface="Arial Narrow" pitchFamily="34" charset="0"/>
              </a:rPr>
              <a:t> </a:t>
            </a:r>
            <a:endParaRPr lang="en-US" sz="3600" b="1" i="1" dirty="0" smtClean="0">
              <a:latin typeface="Arial Narrow" pitchFamily="34" charset="0"/>
            </a:endParaRPr>
          </a:p>
          <a:p>
            <a:pPr algn="ctr"/>
            <a:r>
              <a:rPr lang="en-US" sz="3600" b="1" i="1" dirty="0" smtClean="0">
                <a:latin typeface="Arial Narrow" pitchFamily="34" charset="0"/>
              </a:rPr>
              <a:t>en</a:t>
            </a:r>
            <a:r>
              <a:rPr lang="en-US" sz="3600" b="1" i="1" dirty="0" smtClean="0">
                <a:latin typeface="Arial Narrow" pitchFamily="34" charset="0"/>
              </a:rPr>
              <a:t> ‘</a:t>
            </a:r>
            <a:r>
              <a:rPr lang="en-US" sz="3600" b="1" i="1" dirty="0">
                <a:latin typeface="Arial Narrow" pitchFamily="34" charset="0"/>
              </a:rPr>
              <a:t>D</a:t>
            </a:r>
            <a:r>
              <a:rPr lang="en-US" sz="3600" b="1" i="1" dirty="0" smtClean="0">
                <a:latin typeface="Arial Narrow" pitchFamily="34" charset="0"/>
              </a:rPr>
              <a:t>e </a:t>
            </a:r>
            <a:r>
              <a:rPr lang="en-US" sz="3600" b="1" i="1" dirty="0" err="1" smtClean="0">
                <a:latin typeface="Arial Narrow" pitchFamily="34" charset="0"/>
              </a:rPr>
              <a:t>Kleine</a:t>
            </a:r>
            <a:r>
              <a:rPr lang="en-US" sz="3600" b="1" i="1" dirty="0" smtClean="0">
                <a:latin typeface="Arial Narrow" pitchFamily="34" charset="0"/>
              </a:rPr>
              <a:t> </a:t>
            </a:r>
            <a:r>
              <a:rPr lang="en-US" sz="3600" b="1" i="1" dirty="0" err="1" smtClean="0">
                <a:latin typeface="Arial Narrow" pitchFamily="34" charset="0"/>
              </a:rPr>
              <a:t>Horen</a:t>
            </a:r>
            <a:r>
              <a:rPr lang="en-US" sz="3600" b="1" i="1" dirty="0" smtClean="0">
                <a:latin typeface="Arial Narrow" pitchFamily="34" charset="0"/>
              </a:rPr>
              <a:t>’</a:t>
            </a:r>
            <a:endParaRPr lang="en-US" sz="3600" b="1" i="1" dirty="0">
              <a:latin typeface="Arial Narrow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3305489" y="2316674"/>
            <a:ext cx="5647932" cy="3950340"/>
            <a:chOff x="3493825" y="2198048"/>
            <a:chExt cx="5647932" cy="395034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14260">
              <a:off x="6075128" y="4346428"/>
              <a:ext cx="3066629" cy="8285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825" y="2198048"/>
              <a:ext cx="4640210" cy="3950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ep 21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5" name="Rechthoek 24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ep 31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hthoek 35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5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2727997" y="1052736"/>
            <a:ext cx="6416004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DANIEL 8 : </a:t>
            </a:r>
            <a:r>
              <a:rPr lang="en-US" b="1" dirty="0" err="1" smtClean="0">
                <a:latin typeface="Arial Narrow" pitchFamily="34" charset="0"/>
              </a:rPr>
              <a:t>Visioen</a:t>
            </a:r>
            <a:r>
              <a:rPr lang="en-US" b="1" dirty="0" smtClean="0">
                <a:latin typeface="Arial Narrow" pitchFamily="34" charset="0"/>
              </a:rPr>
              <a:t> van de </a:t>
            </a:r>
            <a:r>
              <a:rPr lang="en-US" b="1" dirty="0" smtClean="0">
                <a:latin typeface="Arial Narrow" pitchFamily="34" charset="0"/>
              </a:rPr>
              <a:t>Ram, </a:t>
            </a:r>
            <a:r>
              <a:rPr lang="en-US" b="1" dirty="0" err="1" smtClean="0">
                <a:latin typeface="Arial Narrow" pitchFamily="34" charset="0"/>
              </a:rPr>
              <a:t>Geit</a:t>
            </a:r>
            <a:r>
              <a:rPr lang="en-US" b="1" dirty="0" smtClean="0">
                <a:latin typeface="Arial Narrow" pitchFamily="34" charset="0"/>
              </a:rPr>
              <a:t> en ‘</a:t>
            </a:r>
            <a:r>
              <a:rPr lang="en-US" b="1" dirty="0">
                <a:latin typeface="Arial Narrow" pitchFamily="34" charset="0"/>
              </a:rPr>
              <a:t>D</a:t>
            </a:r>
            <a:r>
              <a:rPr lang="en-US" b="1" dirty="0" smtClean="0">
                <a:latin typeface="Arial Narrow" pitchFamily="34" charset="0"/>
              </a:rPr>
              <a:t>e </a:t>
            </a:r>
            <a:r>
              <a:rPr lang="en-US" b="1" dirty="0" err="1" smtClean="0">
                <a:latin typeface="Arial Narrow" pitchFamily="34" charset="0"/>
              </a:rPr>
              <a:t>Kleine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Horen</a:t>
            </a:r>
            <a:r>
              <a:rPr lang="en-US" b="1" dirty="0" smtClean="0">
                <a:latin typeface="Arial Narrow" pitchFamily="34" charset="0"/>
              </a:rPr>
              <a:t>’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727996" y="1360513"/>
            <a:ext cx="6268175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Ik sloeg mijn ogen op en zag</a:t>
            </a:r>
            <a:r>
              <a:rPr lang="en-US" b="1" dirty="0" smtClean="0"/>
              <a:t> … </a:t>
            </a:r>
            <a:r>
              <a:rPr lang="en-US" b="1" dirty="0" smtClean="0"/>
              <a:t>Daniel 8:3</a:t>
            </a:r>
            <a:endParaRPr lang="nl-NL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97" y="1723308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3194580" y="2526320"/>
            <a:ext cx="5337860" cy="3140504"/>
            <a:chOff x="3194580" y="2526320"/>
            <a:chExt cx="5337860" cy="3140504"/>
          </a:xfrm>
        </p:grpSpPr>
        <p:sp>
          <p:nvSpPr>
            <p:cNvPr id="36" name="Rechthoek 35"/>
            <p:cNvSpPr/>
            <p:nvPr/>
          </p:nvSpPr>
          <p:spPr bwMode="auto">
            <a:xfrm>
              <a:off x="3255541" y="2526320"/>
              <a:ext cx="5276899" cy="280777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4902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94580" y="4411796"/>
              <a:ext cx="5337860" cy="125502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40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8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4616"/>
          <a:stretch>
            <a:fillRect/>
          </a:stretch>
        </p:blipFill>
        <p:spPr bwMode="auto">
          <a:xfrm>
            <a:off x="7794140" y="1658165"/>
            <a:ext cx="1256137" cy="10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3405787" y="2560184"/>
            <a:ext cx="2530212" cy="2031325"/>
          </a:xfrm>
          <a:prstGeom prst="rect">
            <a:avLst/>
          </a:prstGeom>
          <a:effectLst>
            <a:outerShdw blurRad="12700" dist="254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…</a:t>
            </a:r>
            <a:r>
              <a:rPr lang="nl-NL" b="1" dirty="0">
                <a:solidFill>
                  <a:schemeClr val="bg1"/>
                </a:solidFill>
              </a:rPr>
              <a:t>en zag bij het kanaal een </a:t>
            </a:r>
            <a:r>
              <a:rPr lang="nl-NL" b="1" dirty="0" smtClean="0">
                <a:solidFill>
                  <a:schemeClr val="bg1"/>
                </a:solidFill>
              </a:rPr>
              <a:t>RAM. </a:t>
            </a:r>
            <a:r>
              <a:rPr lang="nl-NL" b="1" dirty="0">
                <a:solidFill>
                  <a:schemeClr val="bg1"/>
                </a:solidFill>
              </a:rPr>
              <a:t>Hij had twee horens; lange horens waren het, de ene was langer dan de andere, en de langste kwam het laatste op.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79" y="3177418"/>
            <a:ext cx="1888220" cy="1969457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0788" y="4331577"/>
            <a:ext cx="5337860" cy="1442737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5743" y="5499918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ep 28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1" name="Rechthoek 30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ep 44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hthoek 46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6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97" y="1723308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3194580" y="2526320"/>
            <a:ext cx="5337860" cy="3140504"/>
            <a:chOff x="3194580" y="2526320"/>
            <a:chExt cx="5337860" cy="3140504"/>
          </a:xfrm>
        </p:grpSpPr>
        <p:sp>
          <p:nvSpPr>
            <p:cNvPr id="36" name="Rechthoek 35"/>
            <p:cNvSpPr/>
            <p:nvPr/>
          </p:nvSpPr>
          <p:spPr bwMode="auto">
            <a:xfrm>
              <a:off x="3255541" y="2526320"/>
              <a:ext cx="5276899" cy="280777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4902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94580" y="4411796"/>
              <a:ext cx="5337860" cy="125502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40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8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4616"/>
          <a:stretch>
            <a:fillRect/>
          </a:stretch>
        </p:blipFill>
        <p:spPr bwMode="auto">
          <a:xfrm>
            <a:off x="7794140" y="1658165"/>
            <a:ext cx="1256137" cy="10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3405787" y="2560184"/>
            <a:ext cx="2530212" cy="1754326"/>
          </a:xfrm>
          <a:prstGeom prst="rect">
            <a:avLst/>
          </a:prstGeom>
          <a:effectLst>
            <a:outerShdw blurRad="12700" dist="254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Ik zag de </a:t>
            </a:r>
            <a:r>
              <a:rPr lang="nl-NL" b="1" dirty="0" smtClean="0">
                <a:solidFill>
                  <a:schemeClr val="bg1"/>
                </a:solidFill>
              </a:rPr>
              <a:t>RAM </a:t>
            </a:r>
            <a:r>
              <a:rPr lang="nl-NL" b="1" dirty="0">
                <a:solidFill>
                  <a:schemeClr val="bg1"/>
                </a:solidFill>
              </a:rPr>
              <a:t>stoten naar het westen, het noorden en het zuiden. Er was geen dier dat tegen hem standhield</a:t>
            </a:r>
            <a:r>
              <a:rPr lang="nl-NL" b="1" dirty="0" smtClean="0">
                <a:solidFill>
                  <a:schemeClr val="bg1"/>
                </a:solidFill>
              </a:rPr>
              <a:t>;</a:t>
            </a:r>
            <a:r>
              <a:rPr lang="en-US" b="1" dirty="0" smtClean="0">
                <a:solidFill>
                  <a:schemeClr val="bg1"/>
                </a:solidFill>
              </a:rPr>
              <a:t>…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Daniel 8:4a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79" y="3177418"/>
            <a:ext cx="1888220" cy="1969457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0788" y="4331577"/>
            <a:ext cx="5337860" cy="1442737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5743" y="5499918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ep 28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1" name="Rechthoek 30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ep 43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hthoek 45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Rechthoek 46"/>
          <p:cNvSpPr/>
          <p:nvPr/>
        </p:nvSpPr>
        <p:spPr>
          <a:xfrm>
            <a:off x="2727997" y="1052736"/>
            <a:ext cx="6416004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DANIEL 8 : </a:t>
            </a:r>
            <a:r>
              <a:rPr lang="en-US" b="1" dirty="0" err="1" smtClean="0">
                <a:latin typeface="Arial Narrow" pitchFamily="34" charset="0"/>
              </a:rPr>
              <a:t>Visioen</a:t>
            </a:r>
            <a:r>
              <a:rPr lang="en-US" b="1" dirty="0" smtClean="0">
                <a:latin typeface="Arial Narrow" pitchFamily="34" charset="0"/>
              </a:rPr>
              <a:t> van de </a:t>
            </a:r>
            <a:r>
              <a:rPr lang="en-US" b="1" dirty="0" smtClean="0">
                <a:latin typeface="Arial Narrow" pitchFamily="34" charset="0"/>
              </a:rPr>
              <a:t>Ram, </a:t>
            </a:r>
            <a:r>
              <a:rPr lang="en-US" b="1" dirty="0" err="1" smtClean="0">
                <a:latin typeface="Arial Narrow" pitchFamily="34" charset="0"/>
              </a:rPr>
              <a:t>Geit</a:t>
            </a:r>
            <a:r>
              <a:rPr lang="en-US" b="1" dirty="0" smtClean="0">
                <a:latin typeface="Arial Narrow" pitchFamily="34" charset="0"/>
              </a:rPr>
              <a:t> en ‘</a:t>
            </a:r>
            <a:r>
              <a:rPr lang="en-US" b="1" dirty="0">
                <a:latin typeface="Arial Narrow" pitchFamily="34" charset="0"/>
              </a:rPr>
              <a:t>D</a:t>
            </a:r>
            <a:r>
              <a:rPr lang="en-US" b="1" dirty="0" smtClean="0">
                <a:latin typeface="Arial Narrow" pitchFamily="34" charset="0"/>
              </a:rPr>
              <a:t>e </a:t>
            </a:r>
            <a:r>
              <a:rPr lang="en-US" b="1" dirty="0" err="1" smtClean="0">
                <a:latin typeface="Arial Narrow" pitchFamily="34" charset="0"/>
              </a:rPr>
              <a:t>Kleine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Horen</a:t>
            </a:r>
            <a:r>
              <a:rPr lang="en-US" b="1" dirty="0" smtClean="0">
                <a:latin typeface="Arial Narrow" pitchFamily="34" charset="0"/>
              </a:rPr>
              <a:t>’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8" name="Rechthoek 47"/>
          <p:cNvSpPr/>
          <p:nvPr/>
        </p:nvSpPr>
        <p:spPr>
          <a:xfrm>
            <a:off x="2727996" y="1360513"/>
            <a:ext cx="6268175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Ik sloeg mijn ogen op en zag</a:t>
            </a:r>
            <a:r>
              <a:rPr lang="en-US" b="1" dirty="0" smtClean="0"/>
              <a:t> … </a:t>
            </a:r>
            <a:r>
              <a:rPr lang="en-US" b="1" dirty="0" smtClean="0"/>
              <a:t>Daniel 8:3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659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97" y="1723308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3194580" y="2526320"/>
            <a:ext cx="5337860" cy="3140504"/>
            <a:chOff x="3194580" y="2526320"/>
            <a:chExt cx="5337860" cy="3140504"/>
          </a:xfrm>
        </p:grpSpPr>
        <p:sp>
          <p:nvSpPr>
            <p:cNvPr id="36" name="Rechthoek 35"/>
            <p:cNvSpPr/>
            <p:nvPr/>
          </p:nvSpPr>
          <p:spPr bwMode="auto">
            <a:xfrm>
              <a:off x="3255541" y="2526320"/>
              <a:ext cx="5276899" cy="280777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4902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94580" y="4411796"/>
              <a:ext cx="5337860" cy="125502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40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8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4616"/>
          <a:stretch>
            <a:fillRect/>
          </a:stretch>
        </p:blipFill>
        <p:spPr bwMode="auto">
          <a:xfrm>
            <a:off x="7794140" y="1658165"/>
            <a:ext cx="1256137" cy="10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79" y="3177418"/>
            <a:ext cx="1888220" cy="1969457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0788" y="4331577"/>
            <a:ext cx="5337860" cy="1442737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5743" y="5499918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29" y="3780595"/>
            <a:ext cx="2433389" cy="1553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hoek 30"/>
          <p:cNvSpPr/>
          <p:nvPr/>
        </p:nvSpPr>
        <p:spPr>
          <a:xfrm>
            <a:off x="3401548" y="1844123"/>
            <a:ext cx="4572000" cy="1754326"/>
          </a:xfrm>
          <a:prstGeom prst="rect">
            <a:avLst/>
          </a:prstGeom>
          <a:effectLst>
            <a:outerShdw blurRad="25400" dist="127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Terwijl </a:t>
            </a:r>
            <a:r>
              <a:rPr lang="nl-NL" b="1" dirty="0">
                <a:solidFill>
                  <a:schemeClr val="bg1"/>
                </a:solidFill>
              </a:rPr>
              <a:t>ik ernaar keek, zag ik vanuit het westen een geitenbok aankomen, hij snelde over de uitgestrekte vlakte zonder de grond te raken. De bok had een opvallende horen tussen zijn ogen.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Daniel </a:t>
            </a:r>
            <a:r>
              <a:rPr lang="en-US" b="1" dirty="0" smtClean="0">
                <a:solidFill>
                  <a:schemeClr val="bg1"/>
                </a:solidFill>
              </a:rPr>
              <a:t>8:5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5" name="Rechthoek 34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echthoek 45"/>
          <p:cNvSpPr/>
          <p:nvPr/>
        </p:nvSpPr>
        <p:spPr>
          <a:xfrm>
            <a:off x="2727997" y="1052736"/>
            <a:ext cx="6416004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DANIEL 8 : </a:t>
            </a:r>
            <a:r>
              <a:rPr lang="en-US" b="1" dirty="0" err="1" smtClean="0">
                <a:latin typeface="Arial Narrow" pitchFamily="34" charset="0"/>
              </a:rPr>
              <a:t>Visioen</a:t>
            </a:r>
            <a:r>
              <a:rPr lang="en-US" b="1" dirty="0" smtClean="0">
                <a:latin typeface="Arial Narrow" pitchFamily="34" charset="0"/>
              </a:rPr>
              <a:t> van de </a:t>
            </a:r>
            <a:r>
              <a:rPr lang="en-US" b="1" dirty="0" smtClean="0">
                <a:latin typeface="Arial Narrow" pitchFamily="34" charset="0"/>
              </a:rPr>
              <a:t>Ram, </a:t>
            </a:r>
            <a:r>
              <a:rPr lang="en-US" b="1" dirty="0" err="1" smtClean="0">
                <a:latin typeface="Arial Narrow" pitchFamily="34" charset="0"/>
              </a:rPr>
              <a:t>Geit</a:t>
            </a:r>
            <a:r>
              <a:rPr lang="en-US" b="1" dirty="0" smtClean="0">
                <a:latin typeface="Arial Narrow" pitchFamily="34" charset="0"/>
              </a:rPr>
              <a:t> en ‘</a:t>
            </a:r>
            <a:r>
              <a:rPr lang="en-US" b="1" dirty="0">
                <a:latin typeface="Arial Narrow" pitchFamily="34" charset="0"/>
              </a:rPr>
              <a:t>D</a:t>
            </a:r>
            <a:r>
              <a:rPr lang="en-US" b="1" dirty="0" smtClean="0">
                <a:latin typeface="Arial Narrow" pitchFamily="34" charset="0"/>
              </a:rPr>
              <a:t>e </a:t>
            </a:r>
            <a:r>
              <a:rPr lang="en-US" b="1" dirty="0" err="1" smtClean="0">
                <a:latin typeface="Arial Narrow" pitchFamily="34" charset="0"/>
              </a:rPr>
              <a:t>Kleine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Horen</a:t>
            </a:r>
            <a:r>
              <a:rPr lang="en-US" b="1" dirty="0" smtClean="0">
                <a:latin typeface="Arial Narrow" pitchFamily="34" charset="0"/>
              </a:rPr>
              <a:t>’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7" name="Rechthoek 46"/>
          <p:cNvSpPr/>
          <p:nvPr/>
        </p:nvSpPr>
        <p:spPr>
          <a:xfrm>
            <a:off x="2727996" y="1360513"/>
            <a:ext cx="6268175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Ik sloeg mijn ogen op en zag</a:t>
            </a:r>
            <a:r>
              <a:rPr lang="en-US" b="1" dirty="0" smtClean="0"/>
              <a:t> … </a:t>
            </a:r>
            <a:r>
              <a:rPr lang="en-US" b="1" dirty="0" smtClean="0"/>
              <a:t>Daniel 8:3</a:t>
            </a:r>
            <a:endParaRPr lang="nl-NL" b="1" dirty="0"/>
          </a:p>
        </p:txBody>
      </p:sp>
      <p:grpSp>
        <p:nvGrpSpPr>
          <p:cNvPr id="48" name="Groep 47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hthoek 49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1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97" y="1723308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3194580" y="2526320"/>
            <a:ext cx="5337860" cy="3140504"/>
            <a:chOff x="3194580" y="2526320"/>
            <a:chExt cx="5337860" cy="3140504"/>
          </a:xfrm>
        </p:grpSpPr>
        <p:sp>
          <p:nvSpPr>
            <p:cNvPr id="36" name="Rechthoek 35"/>
            <p:cNvSpPr/>
            <p:nvPr/>
          </p:nvSpPr>
          <p:spPr bwMode="auto">
            <a:xfrm>
              <a:off x="3255541" y="2526320"/>
              <a:ext cx="5276899" cy="280777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4902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94580" y="4411796"/>
              <a:ext cx="5337860" cy="125502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40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8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4616"/>
          <a:stretch>
            <a:fillRect/>
          </a:stretch>
        </p:blipFill>
        <p:spPr bwMode="auto">
          <a:xfrm>
            <a:off x="7794140" y="1658165"/>
            <a:ext cx="1256137" cy="10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79" y="3177418"/>
            <a:ext cx="1888220" cy="1969457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0788" y="4331577"/>
            <a:ext cx="5337860" cy="1442737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5743" y="5499918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hthoek 2"/>
          <p:cNvSpPr/>
          <p:nvPr/>
        </p:nvSpPr>
        <p:spPr>
          <a:xfrm>
            <a:off x="3401548" y="1844123"/>
            <a:ext cx="4572000" cy="1200329"/>
          </a:xfrm>
          <a:prstGeom prst="rect">
            <a:avLst/>
          </a:prstGeom>
          <a:effectLst>
            <a:outerShdw blurRad="25400" dist="127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Hij </a:t>
            </a:r>
            <a:r>
              <a:rPr lang="nl-NL" b="1" dirty="0">
                <a:solidFill>
                  <a:schemeClr val="bg1"/>
                </a:solidFill>
              </a:rPr>
              <a:t>naderde de ram met de twee horens die ik bij het kanaal had zien staan, en schoot met een razende kracht op hem af</a:t>
            </a:r>
            <a:r>
              <a:rPr lang="nl-NL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Daniel </a:t>
            </a:r>
            <a:r>
              <a:rPr lang="en-US" b="1" dirty="0" smtClean="0">
                <a:solidFill>
                  <a:schemeClr val="bg1"/>
                </a:solidFill>
              </a:rPr>
              <a:t>8:6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6992742" y="3820071"/>
            <a:ext cx="440106" cy="1241114"/>
            <a:chOff x="4007" y="2283"/>
            <a:chExt cx="400" cy="1245"/>
          </a:xfrm>
          <a:effectLst>
            <a:outerShdw blurRad="38100" dist="25400" dir="5400000" algn="ctr" rotWithShape="0">
              <a:schemeClr val="bg1"/>
            </a:outerShdw>
          </a:effectLst>
        </p:grpSpPr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4007" y="2283"/>
              <a:ext cx="400" cy="380"/>
            </a:xfrm>
            <a:custGeom>
              <a:avLst/>
              <a:gdLst>
                <a:gd name="T0" fmla="*/ 153 w 400"/>
                <a:gd name="T1" fmla="*/ 149 h 380"/>
                <a:gd name="T2" fmla="*/ 129 w 400"/>
                <a:gd name="T3" fmla="*/ 109 h 380"/>
                <a:gd name="T4" fmla="*/ 120 w 400"/>
                <a:gd name="T5" fmla="*/ 76 h 380"/>
                <a:gd name="T6" fmla="*/ 161 w 400"/>
                <a:gd name="T7" fmla="*/ 52 h 380"/>
                <a:gd name="T8" fmla="*/ 202 w 400"/>
                <a:gd name="T9" fmla="*/ 36 h 380"/>
                <a:gd name="T10" fmla="*/ 210 w 400"/>
                <a:gd name="T11" fmla="*/ 11 h 380"/>
                <a:gd name="T12" fmla="*/ 299 w 400"/>
                <a:gd name="T13" fmla="*/ 84 h 380"/>
                <a:gd name="T14" fmla="*/ 323 w 400"/>
                <a:gd name="T15" fmla="*/ 76 h 380"/>
                <a:gd name="T16" fmla="*/ 331 w 400"/>
                <a:gd name="T17" fmla="*/ 101 h 380"/>
                <a:gd name="T18" fmla="*/ 356 w 400"/>
                <a:gd name="T19" fmla="*/ 133 h 380"/>
                <a:gd name="T20" fmla="*/ 364 w 400"/>
                <a:gd name="T21" fmla="*/ 157 h 380"/>
                <a:gd name="T22" fmla="*/ 380 w 400"/>
                <a:gd name="T23" fmla="*/ 190 h 380"/>
                <a:gd name="T24" fmla="*/ 364 w 400"/>
                <a:gd name="T25" fmla="*/ 238 h 380"/>
                <a:gd name="T26" fmla="*/ 372 w 400"/>
                <a:gd name="T27" fmla="*/ 271 h 380"/>
                <a:gd name="T28" fmla="*/ 356 w 400"/>
                <a:gd name="T29" fmla="*/ 295 h 380"/>
                <a:gd name="T30" fmla="*/ 347 w 400"/>
                <a:gd name="T31" fmla="*/ 352 h 380"/>
                <a:gd name="T32" fmla="*/ 339 w 400"/>
                <a:gd name="T33" fmla="*/ 376 h 380"/>
                <a:gd name="T34" fmla="*/ 315 w 400"/>
                <a:gd name="T35" fmla="*/ 368 h 380"/>
                <a:gd name="T36" fmla="*/ 242 w 400"/>
                <a:gd name="T37" fmla="*/ 376 h 380"/>
                <a:gd name="T38" fmla="*/ 120 w 400"/>
                <a:gd name="T39" fmla="*/ 368 h 380"/>
                <a:gd name="T40" fmla="*/ 96 w 400"/>
                <a:gd name="T41" fmla="*/ 360 h 380"/>
                <a:gd name="T42" fmla="*/ 129 w 400"/>
                <a:gd name="T43" fmla="*/ 320 h 380"/>
                <a:gd name="T44" fmla="*/ 120 w 400"/>
                <a:gd name="T45" fmla="*/ 295 h 380"/>
                <a:gd name="T46" fmla="*/ 129 w 400"/>
                <a:gd name="T47" fmla="*/ 263 h 380"/>
                <a:gd name="T48" fmla="*/ 112 w 400"/>
                <a:gd name="T49" fmla="*/ 247 h 380"/>
                <a:gd name="T50" fmla="*/ 96 w 400"/>
                <a:gd name="T51" fmla="*/ 230 h 380"/>
                <a:gd name="T52" fmla="*/ 47 w 400"/>
                <a:gd name="T53" fmla="*/ 214 h 380"/>
                <a:gd name="T54" fmla="*/ 39 w 400"/>
                <a:gd name="T55" fmla="*/ 174 h 380"/>
                <a:gd name="T56" fmla="*/ 153 w 400"/>
                <a:gd name="T57" fmla="*/ 14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0" h="380">
                  <a:moveTo>
                    <a:pt x="153" y="149"/>
                  </a:moveTo>
                  <a:cubicBezTo>
                    <a:pt x="129" y="144"/>
                    <a:pt x="58" y="132"/>
                    <a:pt x="129" y="109"/>
                  </a:cubicBezTo>
                  <a:cubicBezTo>
                    <a:pt x="173" y="41"/>
                    <a:pt x="134" y="119"/>
                    <a:pt x="120" y="76"/>
                  </a:cubicBezTo>
                  <a:cubicBezTo>
                    <a:pt x="116" y="63"/>
                    <a:pt x="159" y="53"/>
                    <a:pt x="161" y="52"/>
                  </a:cubicBezTo>
                  <a:cubicBezTo>
                    <a:pt x="144" y="0"/>
                    <a:pt x="153" y="51"/>
                    <a:pt x="202" y="36"/>
                  </a:cubicBezTo>
                  <a:cubicBezTo>
                    <a:pt x="210" y="33"/>
                    <a:pt x="207" y="19"/>
                    <a:pt x="210" y="11"/>
                  </a:cubicBezTo>
                  <a:cubicBezTo>
                    <a:pt x="253" y="23"/>
                    <a:pt x="275" y="48"/>
                    <a:pt x="299" y="84"/>
                  </a:cubicBezTo>
                  <a:cubicBezTo>
                    <a:pt x="307" y="81"/>
                    <a:pt x="316" y="72"/>
                    <a:pt x="323" y="76"/>
                  </a:cubicBezTo>
                  <a:cubicBezTo>
                    <a:pt x="331" y="80"/>
                    <a:pt x="327" y="93"/>
                    <a:pt x="331" y="101"/>
                  </a:cubicBezTo>
                  <a:cubicBezTo>
                    <a:pt x="338" y="113"/>
                    <a:pt x="348" y="122"/>
                    <a:pt x="356" y="133"/>
                  </a:cubicBezTo>
                  <a:cubicBezTo>
                    <a:pt x="359" y="141"/>
                    <a:pt x="358" y="151"/>
                    <a:pt x="364" y="157"/>
                  </a:cubicBezTo>
                  <a:cubicBezTo>
                    <a:pt x="391" y="184"/>
                    <a:pt x="396" y="140"/>
                    <a:pt x="380" y="190"/>
                  </a:cubicBezTo>
                  <a:cubicBezTo>
                    <a:pt x="400" y="251"/>
                    <a:pt x="382" y="173"/>
                    <a:pt x="364" y="238"/>
                  </a:cubicBezTo>
                  <a:cubicBezTo>
                    <a:pt x="361" y="249"/>
                    <a:pt x="369" y="260"/>
                    <a:pt x="372" y="271"/>
                  </a:cubicBezTo>
                  <a:cubicBezTo>
                    <a:pt x="367" y="279"/>
                    <a:pt x="357" y="285"/>
                    <a:pt x="356" y="295"/>
                  </a:cubicBezTo>
                  <a:cubicBezTo>
                    <a:pt x="348" y="360"/>
                    <a:pt x="384" y="317"/>
                    <a:pt x="347" y="352"/>
                  </a:cubicBezTo>
                  <a:cubicBezTo>
                    <a:pt x="344" y="360"/>
                    <a:pt x="347" y="372"/>
                    <a:pt x="339" y="376"/>
                  </a:cubicBezTo>
                  <a:cubicBezTo>
                    <a:pt x="331" y="380"/>
                    <a:pt x="323" y="368"/>
                    <a:pt x="315" y="368"/>
                  </a:cubicBezTo>
                  <a:cubicBezTo>
                    <a:pt x="291" y="368"/>
                    <a:pt x="266" y="373"/>
                    <a:pt x="242" y="376"/>
                  </a:cubicBezTo>
                  <a:cubicBezTo>
                    <a:pt x="201" y="373"/>
                    <a:pt x="161" y="372"/>
                    <a:pt x="120" y="368"/>
                  </a:cubicBezTo>
                  <a:cubicBezTo>
                    <a:pt x="112" y="367"/>
                    <a:pt x="99" y="368"/>
                    <a:pt x="96" y="360"/>
                  </a:cubicBezTo>
                  <a:cubicBezTo>
                    <a:pt x="83" y="327"/>
                    <a:pt x="112" y="325"/>
                    <a:pt x="129" y="320"/>
                  </a:cubicBezTo>
                  <a:cubicBezTo>
                    <a:pt x="126" y="312"/>
                    <a:pt x="120" y="304"/>
                    <a:pt x="120" y="295"/>
                  </a:cubicBezTo>
                  <a:cubicBezTo>
                    <a:pt x="120" y="284"/>
                    <a:pt x="131" y="274"/>
                    <a:pt x="129" y="263"/>
                  </a:cubicBezTo>
                  <a:cubicBezTo>
                    <a:pt x="128" y="255"/>
                    <a:pt x="118" y="253"/>
                    <a:pt x="112" y="247"/>
                  </a:cubicBezTo>
                  <a:cubicBezTo>
                    <a:pt x="106" y="241"/>
                    <a:pt x="103" y="234"/>
                    <a:pt x="96" y="230"/>
                  </a:cubicBezTo>
                  <a:cubicBezTo>
                    <a:pt x="81" y="222"/>
                    <a:pt x="47" y="214"/>
                    <a:pt x="47" y="214"/>
                  </a:cubicBezTo>
                  <a:cubicBezTo>
                    <a:pt x="63" y="172"/>
                    <a:pt x="58" y="206"/>
                    <a:pt x="39" y="174"/>
                  </a:cubicBezTo>
                  <a:cubicBezTo>
                    <a:pt x="0" y="110"/>
                    <a:pt x="108" y="149"/>
                    <a:pt x="153" y="1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4225" y="2513"/>
              <a:ext cx="82" cy="398"/>
            </a:xfrm>
            <a:custGeom>
              <a:avLst/>
              <a:gdLst>
                <a:gd name="T0" fmla="*/ 65 w 82"/>
                <a:gd name="T1" fmla="*/ 25 h 398"/>
                <a:gd name="T2" fmla="*/ 32 w 82"/>
                <a:gd name="T3" fmla="*/ 33 h 398"/>
                <a:gd name="T4" fmla="*/ 65 w 82"/>
                <a:gd name="T5" fmla="*/ 65 h 398"/>
                <a:gd name="T6" fmla="*/ 48 w 82"/>
                <a:gd name="T7" fmla="*/ 81 h 398"/>
                <a:gd name="T8" fmla="*/ 56 w 82"/>
                <a:gd name="T9" fmla="*/ 106 h 398"/>
                <a:gd name="T10" fmla="*/ 73 w 82"/>
                <a:gd name="T11" fmla="*/ 211 h 398"/>
                <a:gd name="T12" fmla="*/ 56 w 82"/>
                <a:gd name="T13" fmla="*/ 390 h 398"/>
                <a:gd name="T14" fmla="*/ 48 w 82"/>
                <a:gd name="T15" fmla="*/ 365 h 398"/>
                <a:gd name="T16" fmla="*/ 56 w 82"/>
                <a:gd name="T17" fmla="*/ 284 h 398"/>
                <a:gd name="T18" fmla="*/ 24 w 82"/>
                <a:gd name="T19" fmla="*/ 211 h 398"/>
                <a:gd name="T20" fmla="*/ 0 w 82"/>
                <a:gd name="T21" fmla="*/ 90 h 398"/>
                <a:gd name="T22" fmla="*/ 56 w 82"/>
                <a:gd name="T23" fmla="*/ 0 h 398"/>
                <a:gd name="T24" fmla="*/ 65 w 82"/>
                <a:gd name="T25" fmla="*/ 2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398">
                  <a:moveTo>
                    <a:pt x="65" y="25"/>
                  </a:moveTo>
                  <a:cubicBezTo>
                    <a:pt x="54" y="28"/>
                    <a:pt x="39" y="24"/>
                    <a:pt x="32" y="33"/>
                  </a:cubicBezTo>
                  <a:cubicBezTo>
                    <a:pt x="14" y="56"/>
                    <a:pt x="62" y="64"/>
                    <a:pt x="65" y="65"/>
                  </a:cubicBezTo>
                  <a:cubicBezTo>
                    <a:pt x="59" y="70"/>
                    <a:pt x="50" y="73"/>
                    <a:pt x="48" y="81"/>
                  </a:cubicBezTo>
                  <a:cubicBezTo>
                    <a:pt x="46" y="90"/>
                    <a:pt x="54" y="97"/>
                    <a:pt x="56" y="106"/>
                  </a:cubicBezTo>
                  <a:cubicBezTo>
                    <a:pt x="64" y="140"/>
                    <a:pt x="68" y="177"/>
                    <a:pt x="73" y="211"/>
                  </a:cubicBezTo>
                  <a:cubicBezTo>
                    <a:pt x="65" y="374"/>
                    <a:pt x="82" y="317"/>
                    <a:pt x="56" y="390"/>
                  </a:cubicBezTo>
                  <a:cubicBezTo>
                    <a:pt x="53" y="398"/>
                    <a:pt x="51" y="373"/>
                    <a:pt x="48" y="365"/>
                  </a:cubicBezTo>
                  <a:cubicBezTo>
                    <a:pt x="51" y="338"/>
                    <a:pt x="56" y="311"/>
                    <a:pt x="56" y="284"/>
                  </a:cubicBezTo>
                  <a:cubicBezTo>
                    <a:pt x="56" y="260"/>
                    <a:pt x="32" y="234"/>
                    <a:pt x="24" y="211"/>
                  </a:cubicBezTo>
                  <a:cubicBezTo>
                    <a:pt x="30" y="155"/>
                    <a:pt x="47" y="122"/>
                    <a:pt x="0" y="90"/>
                  </a:cubicBezTo>
                  <a:cubicBezTo>
                    <a:pt x="8" y="25"/>
                    <a:pt x="1" y="18"/>
                    <a:pt x="56" y="0"/>
                  </a:cubicBezTo>
                  <a:cubicBezTo>
                    <a:pt x="76" y="20"/>
                    <a:pt x="79" y="11"/>
                    <a:pt x="65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4176" y="2603"/>
              <a:ext cx="80" cy="925"/>
            </a:xfrm>
            <a:custGeom>
              <a:avLst/>
              <a:gdLst>
                <a:gd name="T0" fmla="*/ 49 w 80"/>
                <a:gd name="T1" fmla="*/ 0 h 925"/>
                <a:gd name="T2" fmla="*/ 33 w 80"/>
                <a:gd name="T3" fmla="*/ 48 h 925"/>
                <a:gd name="T4" fmla="*/ 24 w 80"/>
                <a:gd name="T5" fmla="*/ 73 h 925"/>
                <a:gd name="T6" fmla="*/ 49 w 80"/>
                <a:gd name="T7" fmla="*/ 145 h 925"/>
                <a:gd name="T8" fmla="*/ 24 w 80"/>
                <a:gd name="T9" fmla="*/ 672 h 925"/>
                <a:gd name="T10" fmla="*/ 49 w 80"/>
                <a:gd name="T11" fmla="*/ 583 h 925"/>
                <a:gd name="T12" fmla="*/ 0 w 80"/>
                <a:gd name="T13" fmla="*/ 56 h 925"/>
                <a:gd name="T14" fmla="*/ 49 w 80"/>
                <a:gd name="T1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25">
                  <a:moveTo>
                    <a:pt x="49" y="0"/>
                  </a:moveTo>
                  <a:cubicBezTo>
                    <a:pt x="44" y="16"/>
                    <a:pt x="38" y="32"/>
                    <a:pt x="33" y="48"/>
                  </a:cubicBezTo>
                  <a:cubicBezTo>
                    <a:pt x="30" y="56"/>
                    <a:pt x="24" y="73"/>
                    <a:pt x="24" y="73"/>
                  </a:cubicBezTo>
                  <a:cubicBezTo>
                    <a:pt x="33" y="97"/>
                    <a:pt x="49" y="145"/>
                    <a:pt x="49" y="145"/>
                  </a:cubicBezTo>
                  <a:cubicBezTo>
                    <a:pt x="41" y="752"/>
                    <a:pt x="80" y="925"/>
                    <a:pt x="24" y="672"/>
                  </a:cubicBezTo>
                  <a:cubicBezTo>
                    <a:pt x="32" y="642"/>
                    <a:pt x="42" y="613"/>
                    <a:pt x="49" y="583"/>
                  </a:cubicBezTo>
                  <a:cubicBezTo>
                    <a:pt x="20" y="408"/>
                    <a:pt x="55" y="226"/>
                    <a:pt x="0" y="56"/>
                  </a:cubicBezTo>
                  <a:cubicBezTo>
                    <a:pt x="45" y="12"/>
                    <a:pt x="32" y="33"/>
                    <a:pt x="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53" name="Groep 52"/>
          <p:cNvGrpSpPr/>
          <p:nvPr/>
        </p:nvGrpSpPr>
        <p:grpSpPr>
          <a:xfrm>
            <a:off x="6966876" y="3978724"/>
            <a:ext cx="403714" cy="1355371"/>
            <a:chOff x="3429000" y="3906838"/>
            <a:chExt cx="793750" cy="2938462"/>
          </a:xfrm>
        </p:grpSpPr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770313" y="3906838"/>
              <a:ext cx="246062" cy="2792412"/>
            </a:xfrm>
            <a:custGeom>
              <a:avLst/>
              <a:gdLst>
                <a:gd name="T0" fmla="*/ 89 w 155"/>
                <a:gd name="T1" fmla="*/ 27 h 1759"/>
                <a:gd name="T2" fmla="*/ 41 w 155"/>
                <a:gd name="T3" fmla="*/ 91 h 1759"/>
                <a:gd name="T4" fmla="*/ 97 w 155"/>
                <a:gd name="T5" fmla="*/ 235 h 1759"/>
                <a:gd name="T6" fmla="*/ 113 w 155"/>
                <a:gd name="T7" fmla="*/ 283 h 1759"/>
                <a:gd name="T8" fmla="*/ 137 w 155"/>
                <a:gd name="T9" fmla="*/ 411 h 1759"/>
                <a:gd name="T10" fmla="*/ 97 w 155"/>
                <a:gd name="T11" fmla="*/ 547 h 1759"/>
                <a:gd name="T12" fmla="*/ 81 w 155"/>
                <a:gd name="T13" fmla="*/ 579 h 1759"/>
                <a:gd name="T14" fmla="*/ 89 w 155"/>
                <a:gd name="T15" fmla="*/ 659 h 1759"/>
                <a:gd name="T16" fmla="*/ 129 w 155"/>
                <a:gd name="T17" fmla="*/ 731 h 1759"/>
                <a:gd name="T18" fmla="*/ 121 w 155"/>
                <a:gd name="T19" fmla="*/ 771 h 1759"/>
                <a:gd name="T20" fmla="*/ 105 w 155"/>
                <a:gd name="T21" fmla="*/ 819 h 1759"/>
                <a:gd name="T22" fmla="*/ 113 w 155"/>
                <a:gd name="T23" fmla="*/ 971 h 1759"/>
                <a:gd name="T24" fmla="*/ 97 w 155"/>
                <a:gd name="T25" fmla="*/ 1019 h 1759"/>
                <a:gd name="T26" fmla="*/ 121 w 155"/>
                <a:gd name="T27" fmla="*/ 1211 h 1759"/>
                <a:gd name="T28" fmla="*/ 137 w 155"/>
                <a:gd name="T29" fmla="*/ 1243 h 1759"/>
                <a:gd name="T30" fmla="*/ 153 w 155"/>
                <a:gd name="T31" fmla="*/ 1291 h 1759"/>
                <a:gd name="T32" fmla="*/ 129 w 155"/>
                <a:gd name="T33" fmla="*/ 1603 h 1759"/>
                <a:gd name="T34" fmla="*/ 89 w 155"/>
                <a:gd name="T35" fmla="*/ 1667 h 1759"/>
                <a:gd name="T36" fmla="*/ 105 w 155"/>
                <a:gd name="T37" fmla="*/ 1499 h 1759"/>
                <a:gd name="T38" fmla="*/ 121 w 155"/>
                <a:gd name="T39" fmla="*/ 1451 h 1759"/>
                <a:gd name="T40" fmla="*/ 65 w 155"/>
                <a:gd name="T41" fmla="*/ 1347 h 1759"/>
                <a:gd name="T42" fmla="*/ 65 w 155"/>
                <a:gd name="T43" fmla="*/ 987 h 1759"/>
                <a:gd name="T44" fmla="*/ 33 w 155"/>
                <a:gd name="T45" fmla="*/ 939 h 1759"/>
                <a:gd name="T46" fmla="*/ 81 w 155"/>
                <a:gd name="T47" fmla="*/ 867 h 1759"/>
                <a:gd name="T48" fmla="*/ 89 w 155"/>
                <a:gd name="T49" fmla="*/ 779 h 1759"/>
                <a:gd name="T50" fmla="*/ 57 w 155"/>
                <a:gd name="T51" fmla="*/ 731 h 1759"/>
                <a:gd name="T52" fmla="*/ 41 w 155"/>
                <a:gd name="T53" fmla="*/ 707 h 1759"/>
                <a:gd name="T54" fmla="*/ 97 w 155"/>
                <a:gd name="T55" fmla="*/ 467 h 1759"/>
                <a:gd name="T56" fmla="*/ 17 w 155"/>
                <a:gd name="T57" fmla="*/ 163 h 1759"/>
                <a:gd name="T58" fmla="*/ 57 w 155"/>
                <a:gd name="T59" fmla="*/ 3 h 1759"/>
                <a:gd name="T60" fmla="*/ 89 w 155"/>
                <a:gd name="T61" fmla="*/ 27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5" h="1759">
                  <a:moveTo>
                    <a:pt x="89" y="27"/>
                  </a:moveTo>
                  <a:cubicBezTo>
                    <a:pt x="70" y="55"/>
                    <a:pt x="70" y="72"/>
                    <a:pt x="41" y="91"/>
                  </a:cubicBezTo>
                  <a:cubicBezTo>
                    <a:pt x="54" y="181"/>
                    <a:pt x="68" y="149"/>
                    <a:pt x="97" y="235"/>
                  </a:cubicBezTo>
                  <a:cubicBezTo>
                    <a:pt x="102" y="251"/>
                    <a:pt x="113" y="283"/>
                    <a:pt x="113" y="283"/>
                  </a:cubicBezTo>
                  <a:cubicBezTo>
                    <a:pt x="96" y="335"/>
                    <a:pt x="122" y="365"/>
                    <a:pt x="137" y="411"/>
                  </a:cubicBezTo>
                  <a:cubicBezTo>
                    <a:pt x="126" y="507"/>
                    <a:pt x="140" y="461"/>
                    <a:pt x="97" y="547"/>
                  </a:cubicBezTo>
                  <a:cubicBezTo>
                    <a:pt x="92" y="558"/>
                    <a:pt x="81" y="579"/>
                    <a:pt x="81" y="579"/>
                  </a:cubicBezTo>
                  <a:cubicBezTo>
                    <a:pt x="84" y="606"/>
                    <a:pt x="81" y="633"/>
                    <a:pt x="89" y="659"/>
                  </a:cubicBezTo>
                  <a:cubicBezTo>
                    <a:pt x="97" y="685"/>
                    <a:pt x="120" y="705"/>
                    <a:pt x="129" y="731"/>
                  </a:cubicBezTo>
                  <a:cubicBezTo>
                    <a:pt x="126" y="744"/>
                    <a:pt x="125" y="758"/>
                    <a:pt x="121" y="771"/>
                  </a:cubicBezTo>
                  <a:cubicBezTo>
                    <a:pt x="117" y="787"/>
                    <a:pt x="105" y="819"/>
                    <a:pt x="105" y="819"/>
                  </a:cubicBezTo>
                  <a:cubicBezTo>
                    <a:pt x="121" y="882"/>
                    <a:pt x="126" y="890"/>
                    <a:pt x="113" y="971"/>
                  </a:cubicBezTo>
                  <a:cubicBezTo>
                    <a:pt x="110" y="988"/>
                    <a:pt x="97" y="1019"/>
                    <a:pt x="97" y="1019"/>
                  </a:cubicBezTo>
                  <a:cubicBezTo>
                    <a:pt x="105" y="1080"/>
                    <a:pt x="109" y="1152"/>
                    <a:pt x="121" y="1211"/>
                  </a:cubicBezTo>
                  <a:cubicBezTo>
                    <a:pt x="123" y="1223"/>
                    <a:pt x="133" y="1232"/>
                    <a:pt x="137" y="1243"/>
                  </a:cubicBezTo>
                  <a:cubicBezTo>
                    <a:pt x="143" y="1259"/>
                    <a:pt x="153" y="1291"/>
                    <a:pt x="153" y="1291"/>
                  </a:cubicBezTo>
                  <a:cubicBezTo>
                    <a:pt x="109" y="1423"/>
                    <a:pt x="138" y="1322"/>
                    <a:pt x="129" y="1603"/>
                  </a:cubicBezTo>
                  <a:cubicBezTo>
                    <a:pt x="142" y="1759"/>
                    <a:pt x="155" y="1689"/>
                    <a:pt x="89" y="1667"/>
                  </a:cubicBezTo>
                  <a:cubicBezTo>
                    <a:pt x="74" y="1622"/>
                    <a:pt x="97" y="1538"/>
                    <a:pt x="105" y="1499"/>
                  </a:cubicBezTo>
                  <a:cubicBezTo>
                    <a:pt x="108" y="1482"/>
                    <a:pt x="121" y="1451"/>
                    <a:pt x="121" y="1451"/>
                  </a:cubicBezTo>
                  <a:cubicBezTo>
                    <a:pt x="80" y="1424"/>
                    <a:pt x="93" y="1389"/>
                    <a:pt x="65" y="1347"/>
                  </a:cubicBezTo>
                  <a:cubicBezTo>
                    <a:pt x="87" y="1212"/>
                    <a:pt x="90" y="1214"/>
                    <a:pt x="65" y="987"/>
                  </a:cubicBezTo>
                  <a:cubicBezTo>
                    <a:pt x="63" y="968"/>
                    <a:pt x="33" y="939"/>
                    <a:pt x="33" y="939"/>
                  </a:cubicBezTo>
                  <a:cubicBezTo>
                    <a:pt x="42" y="902"/>
                    <a:pt x="49" y="888"/>
                    <a:pt x="81" y="867"/>
                  </a:cubicBezTo>
                  <a:cubicBezTo>
                    <a:pt x="104" y="833"/>
                    <a:pt x="109" y="836"/>
                    <a:pt x="89" y="779"/>
                  </a:cubicBezTo>
                  <a:cubicBezTo>
                    <a:pt x="83" y="761"/>
                    <a:pt x="68" y="747"/>
                    <a:pt x="57" y="731"/>
                  </a:cubicBezTo>
                  <a:cubicBezTo>
                    <a:pt x="52" y="723"/>
                    <a:pt x="41" y="707"/>
                    <a:pt x="41" y="707"/>
                  </a:cubicBezTo>
                  <a:cubicBezTo>
                    <a:pt x="68" y="625"/>
                    <a:pt x="47" y="542"/>
                    <a:pt x="97" y="467"/>
                  </a:cubicBezTo>
                  <a:cubicBezTo>
                    <a:pt x="90" y="365"/>
                    <a:pt x="94" y="240"/>
                    <a:pt x="17" y="163"/>
                  </a:cubicBezTo>
                  <a:cubicBezTo>
                    <a:pt x="1" y="114"/>
                    <a:pt x="0" y="22"/>
                    <a:pt x="57" y="3"/>
                  </a:cubicBezTo>
                  <a:cubicBezTo>
                    <a:pt x="94" y="12"/>
                    <a:pt x="89" y="0"/>
                    <a:pt x="89" y="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498850" y="4089400"/>
              <a:ext cx="611188" cy="2500313"/>
            </a:xfrm>
            <a:custGeom>
              <a:avLst/>
              <a:gdLst>
                <a:gd name="T0" fmla="*/ 284 w 385"/>
                <a:gd name="T1" fmla="*/ 0 h 1575"/>
                <a:gd name="T2" fmla="*/ 284 w 385"/>
                <a:gd name="T3" fmla="*/ 96 h 1575"/>
                <a:gd name="T4" fmla="*/ 252 w 385"/>
                <a:gd name="T5" fmla="*/ 224 h 1575"/>
                <a:gd name="T6" fmla="*/ 220 w 385"/>
                <a:gd name="T7" fmla="*/ 272 h 1575"/>
                <a:gd name="T8" fmla="*/ 228 w 385"/>
                <a:gd name="T9" fmla="*/ 432 h 1575"/>
                <a:gd name="T10" fmla="*/ 164 w 385"/>
                <a:gd name="T11" fmla="*/ 672 h 1575"/>
                <a:gd name="T12" fmla="*/ 172 w 385"/>
                <a:gd name="T13" fmla="*/ 1256 h 1575"/>
                <a:gd name="T14" fmla="*/ 188 w 385"/>
                <a:gd name="T15" fmla="*/ 1304 h 1575"/>
                <a:gd name="T16" fmla="*/ 180 w 385"/>
                <a:gd name="T17" fmla="*/ 1416 h 1575"/>
                <a:gd name="T18" fmla="*/ 76 w 385"/>
                <a:gd name="T19" fmla="*/ 1440 h 1575"/>
                <a:gd name="T20" fmla="*/ 52 w 385"/>
                <a:gd name="T21" fmla="*/ 1464 h 1575"/>
                <a:gd name="T22" fmla="*/ 28 w 385"/>
                <a:gd name="T23" fmla="*/ 1472 h 1575"/>
                <a:gd name="T24" fmla="*/ 36 w 385"/>
                <a:gd name="T25" fmla="*/ 1496 h 1575"/>
                <a:gd name="T26" fmla="*/ 148 w 385"/>
                <a:gd name="T27" fmla="*/ 1560 h 1575"/>
                <a:gd name="T28" fmla="*/ 180 w 385"/>
                <a:gd name="T29" fmla="*/ 1544 h 1575"/>
                <a:gd name="T30" fmla="*/ 204 w 385"/>
                <a:gd name="T31" fmla="*/ 1528 h 1575"/>
                <a:gd name="T32" fmla="*/ 76 w 385"/>
                <a:gd name="T33" fmla="*/ 1480 h 1575"/>
                <a:gd name="T34" fmla="*/ 52 w 385"/>
                <a:gd name="T35" fmla="*/ 1464 h 1575"/>
                <a:gd name="T36" fmla="*/ 76 w 385"/>
                <a:gd name="T37" fmla="*/ 1472 h 1575"/>
                <a:gd name="T38" fmla="*/ 116 w 385"/>
                <a:gd name="T39" fmla="*/ 1488 h 1575"/>
                <a:gd name="T40" fmla="*/ 236 w 385"/>
                <a:gd name="T41" fmla="*/ 1528 h 1575"/>
                <a:gd name="T42" fmla="*/ 316 w 385"/>
                <a:gd name="T43" fmla="*/ 1536 h 1575"/>
                <a:gd name="T44" fmla="*/ 340 w 385"/>
                <a:gd name="T45" fmla="*/ 1528 h 1575"/>
                <a:gd name="T46" fmla="*/ 260 w 385"/>
                <a:gd name="T47" fmla="*/ 1472 h 1575"/>
                <a:gd name="T48" fmla="*/ 220 w 385"/>
                <a:gd name="T49" fmla="*/ 1464 h 1575"/>
                <a:gd name="T50" fmla="*/ 196 w 385"/>
                <a:gd name="T51" fmla="*/ 1456 h 1575"/>
                <a:gd name="T52" fmla="*/ 308 w 385"/>
                <a:gd name="T53" fmla="*/ 1496 h 1575"/>
                <a:gd name="T54" fmla="*/ 284 w 385"/>
                <a:gd name="T55" fmla="*/ 1480 h 1575"/>
                <a:gd name="T56" fmla="*/ 340 w 385"/>
                <a:gd name="T57" fmla="*/ 1496 h 1575"/>
                <a:gd name="T58" fmla="*/ 380 w 385"/>
                <a:gd name="T59" fmla="*/ 1488 h 1575"/>
                <a:gd name="T60" fmla="*/ 356 w 385"/>
                <a:gd name="T61" fmla="*/ 1472 h 1575"/>
                <a:gd name="T62" fmla="*/ 340 w 385"/>
                <a:gd name="T63" fmla="*/ 1448 h 1575"/>
                <a:gd name="T64" fmla="*/ 292 w 385"/>
                <a:gd name="T65" fmla="*/ 1432 h 1575"/>
                <a:gd name="T66" fmla="*/ 260 w 385"/>
                <a:gd name="T67" fmla="*/ 1408 h 1575"/>
                <a:gd name="T68" fmla="*/ 236 w 385"/>
                <a:gd name="T69" fmla="*/ 1400 h 1575"/>
                <a:gd name="T70" fmla="*/ 252 w 385"/>
                <a:gd name="T71" fmla="*/ 1376 h 1575"/>
                <a:gd name="T72" fmla="*/ 212 w 385"/>
                <a:gd name="T73" fmla="*/ 1304 h 1575"/>
                <a:gd name="T74" fmla="*/ 188 w 385"/>
                <a:gd name="T75" fmla="*/ 1176 h 1575"/>
                <a:gd name="T76" fmla="*/ 196 w 385"/>
                <a:gd name="T77" fmla="*/ 984 h 1575"/>
                <a:gd name="T78" fmla="*/ 204 w 385"/>
                <a:gd name="T79" fmla="*/ 712 h 1575"/>
                <a:gd name="T80" fmla="*/ 220 w 385"/>
                <a:gd name="T81" fmla="*/ 624 h 1575"/>
                <a:gd name="T82" fmla="*/ 236 w 385"/>
                <a:gd name="T83" fmla="*/ 576 h 1575"/>
                <a:gd name="T84" fmla="*/ 244 w 385"/>
                <a:gd name="T85" fmla="*/ 552 h 1575"/>
                <a:gd name="T86" fmla="*/ 260 w 385"/>
                <a:gd name="T87" fmla="*/ 392 h 1575"/>
                <a:gd name="T88" fmla="*/ 276 w 385"/>
                <a:gd name="T89" fmla="*/ 320 h 1575"/>
                <a:gd name="T90" fmla="*/ 316 w 385"/>
                <a:gd name="T91" fmla="*/ 248 h 1575"/>
                <a:gd name="T92" fmla="*/ 284 w 385"/>
                <a:gd name="T93" fmla="*/ 160 h 1575"/>
                <a:gd name="T94" fmla="*/ 260 w 385"/>
                <a:gd name="T95" fmla="*/ 152 h 1575"/>
                <a:gd name="T96" fmla="*/ 268 w 385"/>
                <a:gd name="T97" fmla="*/ 128 h 1575"/>
                <a:gd name="T98" fmla="*/ 292 w 385"/>
                <a:gd name="T99" fmla="*/ 112 h 1575"/>
                <a:gd name="T100" fmla="*/ 284 w 385"/>
                <a:gd name="T101" fmla="*/ 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5" h="1575">
                  <a:moveTo>
                    <a:pt x="284" y="0"/>
                  </a:moveTo>
                  <a:cubicBezTo>
                    <a:pt x="253" y="46"/>
                    <a:pt x="227" y="58"/>
                    <a:pt x="284" y="96"/>
                  </a:cubicBezTo>
                  <a:cubicBezTo>
                    <a:pt x="278" y="148"/>
                    <a:pt x="278" y="180"/>
                    <a:pt x="252" y="224"/>
                  </a:cubicBezTo>
                  <a:cubicBezTo>
                    <a:pt x="242" y="240"/>
                    <a:pt x="220" y="272"/>
                    <a:pt x="220" y="272"/>
                  </a:cubicBezTo>
                  <a:cubicBezTo>
                    <a:pt x="230" y="350"/>
                    <a:pt x="254" y="355"/>
                    <a:pt x="228" y="432"/>
                  </a:cubicBezTo>
                  <a:cubicBezTo>
                    <a:pt x="221" y="512"/>
                    <a:pt x="210" y="603"/>
                    <a:pt x="164" y="672"/>
                  </a:cubicBezTo>
                  <a:cubicBezTo>
                    <a:pt x="167" y="867"/>
                    <a:pt x="165" y="1061"/>
                    <a:pt x="172" y="1256"/>
                  </a:cubicBezTo>
                  <a:cubicBezTo>
                    <a:pt x="173" y="1273"/>
                    <a:pt x="188" y="1304"/>
                    <a:pt x="188" y="1304"/>
                  </a:cubicBezTo>
                  <a:cubicBezTo>
                    <a:pt x="185" y="1341"/>
                    <a:pt x="208" y="1391"/>
                    <a:pt x="180" y="1416"/>
                  </a:cubicBezTo>
                  <a:cubicBezTo>
                    <a:pt x="115" y="1473"/>
                    <a:pt x="0" y="1389"/>
                    <a:pt x="76" y="1440"/>
                  </a:cubicBezTo>
                  <a:cubicBezTo>
                    <a:pt x="68" y="1448"/>
                    <a:pt x="61" y="1458"/>
                    <a:pt x="52" y="1464"/>
                  </a:cubicBezTo>
                  <a:cubicBezTo>
                    <a:pt x="45" y="1469"/>
                    <a:pt x="32" y="1464"/>
                    <a:pt x="28" y="1472"/>
                  </a:cubicBezTo>
                  <a:cubicBezTo>
                    <a:pt x="24" y="1480"/>
                    <a:pt x="32" y="1489"/>
                    <a:pt x="36" y="1496"/>
                  </a:cubicBezTo>
                  <a:cubicBezTo>
                    <a:pt x="71" y="1558"/>
                    <a:pt x="78" y="1550"/>
                    <a:pt x="148" y="1560"/>
                  </a:cubicBezTo>
                  <a:cubicBezTo>
                    <a:pt x="192" y="1575"/>
                    <a:pt x="158" y="1572"/>
                    <a:pt x="180" y="1544"/>
                  </a:cubicBezTo>
                  <a:cubicBezTo>
                    <a:pt x="186" y="1536"/>
                    <a:pt x="196" y="1533"/>
                    <a:pt x="204" y="1528"/>
                  </a:cubicBezTo>
                  <a:cubicBezTo>
                    <a:pt x="161" y="1517"/>
                    <a:pt x="115" y="1502"/>
                    <a:pt x="76" y="1480"/>
                  </a:cubicBezTo>
                  <a:cubicBezTo>
                    <a:pt x="68" y="1475"/>
                    <a:pt x="52" y="1474"/>
                    <a:pt x="52" y="1464"/>
                  </a:cubicBezTo>
                  <a:cubicBezTo>
                    <a:pt x="52" y="1456"/>
                    <a:pt x="68" y="1469"/>
                    <a:pt x="76" y="1472"/>
                  </a:cubicBezTo>
                  <a:cubicBezTo>
                    <a:pt x="89" y="1477"/>
                    <a:pt x="103" y="1483"/>
                    <a:pt x="116" y="1488"/>
                  </a:cubicBezTo>
                  <a:cubicBezTo>
                    <a:pt x="157" y="1503"/>
                    <a:pt x="192" y="1519"/>
                    <a:pt x="236" y="1528"/>
                  </a:cubicBezTo>
                  <a:cubicBezTo>
                    <a:pt x="267" y="1518"/>
                    <a:pt x="286" y="1526"/>
                    <a:pt x="316" y="1536"/>
                  </a:cubicBezTo>
                  <a:cubicBezTo>
                    <a:pt x="324" y="1533"/>
                    <a:pt x="338" y="1536"/>
                    <a:pt x="340" y="1528"/>
                  </a:cubicBezTo>
                  <a:cubicBezTo>
                    <a:pt x="346" y="1503"/>
                    <a:pt x="277" y="1476"/>
                    <a:pt x="260" y="1472"/>
                  </a:cubicBezTo>
                  <a:cubicBezTo>
                    <a:pt x="247" y="1469"/>
                    <a:pt x="233" y="1467"/>
                    <a:pt x="220" y="1464"/>
                  </a:cubicBezTo>
                  <a:cubicBezTo>
                    <a:pt x="212" y="1462"/>
                    <a:pt x="188" y="1456"/>
                    <a:pt x="196" y="1456"/>
                  </a:cubicBezTo>
                  <a:cubicBezTo>
                    <a:pt x="228" y="1456"/>
                    <a:pt x="290" y="1496"/>
                    <a:pt x="308" y="1496"/>
                  </a:cubicBezTo>
                  <a:cubicBezTo>
                    <a:pt x="318" y="1496"/>
                    <a:pt x="277" y="1487"/>
                    <a:pt x="284" y="1480"/>
                  </a:cubicBezTo>
                  <a:cubicBezTo>
                    <a:pt x="287" y="1477"/>
                    <a:pt x="334" y="1494"/>
                    <a:pt x="340" y="1496"/>
                  </a:cubicBezTo>
                  <a:cubicBezTo>
                    <a:pt x="353" y="1493"/>
                    <a:pt x="372" y="1499"/>
                    <a:pt x="380" y="1488"/>
                  </a:cubicBezTo>
                  <a:cubicBezTo>
                    <a:pt x="385" y="1480"/>
                    <a:pt x="363" y="1479"/>
                    <a:pt x="356" y="1472"/>
                  </a:cubicBezTo>
                  <a:cubicBezTo>
                    <a:pt x="349" y="1465"/>
                    <a:pt x="348" y="1453"/>
                    <a:pt x="340" y="1448"/>
                  </a:cubicBezTo>
                  <a:cubicBezTo>
                    <a:pt x="326" y="1439"/>
                    <a:pt x="292" y="1432"/>
                    <a:pt x="292" y="1432"/>
                  </a:cubicBezTo>
                  <a:cubicBezTo>
                    <a:pt x="281" y="1424"/>
                    <a:pt x="272" y="1415"/>
                    <a:pt x="260" y="1408"/>
                  </a:cubicBezTo>
                  <a:cubicBezTo>
                    <a:pt x="253" y="1404"/>
                    <a:pt x="238" y="1408"/>
                    <a:pt x="236" y="1400"/>
                  </a:cubicBezTo>
                  <a:cubicBezTo>
                    <a:pt x="234" y="1391"/>
                    <a:pt x="247" y="1384"/>
                    <a:pt x="252" y="1376"/>
                  </a:cubicBezTo>
                  <a:cubicBezTo>
                    <a:pt x="242" y="1346"/>
                    <a:pt x="222" y="1334"/>
                    <a:pt x="212" y="1304"/>
                  </a:cubicBezTo>
                  <a:cubicBezTo>
                    <a:pt x="206" y="1258"/>
                    <a:pt x="197" y="1221"/>
                    <a:pt x="188" y="1176"/>
                  </a:cubicBezTo>
                  <a:cubicBezTo>
                    <a:pt x="192" y="1115"/>
                    <a:pt x="208" y="1045"/>
                    <a:pt x="196" y="984"/>
                  </a:cubicBezTo>
                  <a:cubicBezTo>
                    <a:pt x="199" y="893"/>
                    <a:pt x="199" y="803"/>
                    <a:pt x="204" y="712"/>
                  </a:cubicBezTo>
                  <a:cubicBezTo>
                    <a:pt x="206" y="682"/>
                    <a:pt x="213" y="653"/>
                    <a:pt x="220" y="624"/>
                  </a:cubicBezTo>
                  <a:cubicBezTo>
                    <a:pt x="224" y="608"/>
                    <a:pt x="231" y="592"/>
                    <a:pt x="236" y="576"/>
                  </a:cubicBezTo>
                  <a:cubicBezTo>
                    <a:pt x="239" y="568"/>
                    <a:pt x="244" y="552"/>
                    <a:pt x="244" y="552"/>
                  </a:cubicBezTo>
                  <a:cubicBezTo>
                    <a:pt x="256" y="458"/>
                    <a:pt x="271" y="491"/>
                    <a:pt x="260" y="392"/>
                  </a:cubicBezTo>
                  <a:cubicBezTo>
                    <a:pt x="261" y="388"/>
                    <a:pt x="272" y="328"/>
                    <a:pt x="276" y="320"/>
                  </a:cubicBezTo>
                  <a:cubicBezTo>
                    <a:pt x="331" y="210"/>
                    <a:pt x="294" y="314"/>
                    <a:pt x="316" y="248"/>
                  </a:cubicBezTo>
                  <a:cubicBezTo>
                    <a:pt x="313" y="233"/>
                    <a:pt x="297" y="173"/>
                    <a:pt x="284" y="160"/>
                  </a:cubicBezTo>
                  <a:cubicBezTo>
                    <a:pt x="278" y="154"/>
                    <a:pt x="268" y="155"/>
                    <a:pt x="260" y="152"/>
                  </a:cubicBezTo>
                  <a:cubicBezTo>
                    <a:pt x="263" y="144"/>
                    <a:pt x="263" y="135"/>
                    <a:pt x="268" y="128"/>
                  </a:cubicBezTo>
                  <a:cubicBezTo>
                    <a:pt x="274" y="120"/>
                    <a:pt x="291" y="122"/>
                    <a:pt x="292" y="112"/>
                  </a:cubicBezTo>
                  <a:cubicBezTo>
                    <a:pt x="298" y="75"/>
                    <a:pt x="284" y="37"/>
                    <a:pt x="28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429000" y="4038600"/>
              <a:ext cx="793750" cy="2806700"/>
            </a:xfrm>
            <a:custGeom>
              <a:avLst/>
              <a:gdLst>
                <a:gd name="T0" fmla="*/ 296 w 500"/>
                <a:gd name="T1" fmla="*/ 32 h 1768"/>
                <a:gd name="T2" fmla="*/ 328 w 500"/>
                <a:gd name="T3" fmla="*/ 160 h 1768"/>
                <a:gd name="T4" fmla="*/ 336 w 500"/>
                <a:gd name="T5" fmla="*/ 432 h 1768"/>
                <a:gd name="T6" fmla="*/ 360 w 500"/>
                <a:gd name="T7" fmla="*/ 1104 h 1768"/>
                <a:gd name="T8" fmla="*/ 336 w 500"/>
                <a:gd name="T9" fmla="*/ 1304 h 1768"/>
                <a:gd name="T10" fmla="*/ 368 w 500"/>
                <a:gd name="T11" fmla="*/ 1344 h 1768"/>
                <a:gd name="T12" fmla="*/ 368 w 500"/>
                <a:gd name="T13" fmla="*/ 1480 h 1768"/>
                <a:gd name="T14" fmla="*/ 256 w 500"/>
                <a:gd name="T15" fmla="*/ 1448 h 1768"/>
                <a:gd name="T16" fmla="*/ 176 w 500"/>
                <a:gd name="T17" fmla="*/ 1448 h 1768"/>
                <a:gd name="T18" fmla="*/ 160 w 500"/>
                <a:gd name="T19" fmla="*/ 1480 h 1768"/>
                <a:gd name="T20" fmla="*/ 112 w 500"/>
                <a:gd name="T21" fmla="*/ 1480 h 1768"/>
                <a:gd name="T22" fmla="*/ 0 w 500"/>
                <a:gd name="T23" fmla="*/ 1544 h 1768"/>
                <a:gd name="T24" fmla="*/ 48 w 500"/>
                <a:gd name="T25" fmla="*/ 1616 h 1768"/>
                <a:gd name="T26" fmla="*/ 64 w 500"/>
                <a:gd name="T27" fmla="*/ 1664 h 1768"/>
                <a:gd name="T28" fmla="*/ 144 w 500"/>
                <a:gd name="T29" fmla="*/ 1712 h 1768"/>
                <a:gd name="T30" fmla="*/ 304 w 500"/>
                <a:gd name="T31" fmla="*/ 1744 h 1768"/>
                <a:gd name="T32" fmla="*/ 440 w 500"/>
                <a:gd name="T33" fmla="*/ 1760 h 1768"/>
                <a:gd name="T34" fmla="*/ 416 w 500"/>
                <a:gd name="T35" fmla="*/ 1760 h 1768"/>
                <a:gd name="T36" fmla="*/ 456 w 500"/>
                <a:gd name="T37" fmla="*/ 1736 h 1768"/>
                <a:gd name="T38" fmla="*/ 384 w 500"/>
                <a:gd name="T39" fmla="*/ 1696 h 1768"/>
                <a:gd name="T40" fmla="*/ 376 w 500"/>
                <a:gd name="T41" fmla="*/ 1680 h 1768"/>
                <a:gd name="T42" fmla="*/ 280 w 500"/>
                <a:gd name="T43" fmla="*/ 1736 h 1768"/>
                <a:gd name="T44" fmla="*/ 280 w 500"/>
                <a:gd name="T45" fmla="*/ 1656 h 1768"/>
                <a:gd name="T46" fmla="*/ 256 w 500"/>
                <a:gd name="T47" fmla="*/ 1648 h 1768"/>
                <a:gd name="T48" fmla="*/ 240 w 500"/>
                <a:gd name="T49" fmla="*/ 1576 h 1768"/>
                <a:gd name="T50" fmla="*/ 248 w 500"/>
                <a:gd name="T51" fmla="*/ 1536 h 1768"/>
                <a:gd name="T52" fmla="*/ 376 w 500"/>
                <a:gd name="T53" fmla="*/ 1496 h 1768"/>
                <a:gd name="T54" fmla="*/ 448 w 500"/>
                <a:gd name="T55" fmla="*/ 1456 h 1768"/>
                <a:gd name="T56" fmla="*/ 384 w 500"/>
                <a:gd name="T57" fmla="*/ 1424 h 1768"/>
                <a:gd name="T58" fmla="*/ 296 w 500"/>
                <a:gd name="T59" fmla="*/ 1344 h 1768"/>
                <a:gd name="T60" fmla="*/ 336 w 500"/>
                <a:gd name="T61" fmla="*/ 1216 h 1768"/>
                <a:gd name="T62" fmla="*/ 328 w 500"/>
                <a:gd name="T63" fmla="*/ 1136 h 1768"/>
                <a:gd name="T64" fmla="*/ 296 w 500"/>
                <a:gd name="T65" fmla="*/ 1080 h 1768"/>
                <a:gd name="T66" fmla="*/ 336 w 500"/>
                <a:gd name="T67" fmla="*/ 944 h 1768"/>
                <a:gd name="T68" fmla="*/ 328 w 500"/>
                <a:gd name="T69" fmla="*/ 904 h 1768"/>
                <a:gd name="T70" fmla="*/ 312 w 500"/>
                <a:gd name="T71" fmla="*/ 848 h 1768"/>
                <a:gd name="T72" fmla="*/ 328 w 500"/>
                <a:gd name="T73" fmla="*/ 776 h 1768"/>
                <a:gd name="T74" fmla="*/ 328 w 500"/>
                <a:gd name="T75" fmla="*/ 720 h 1768"/>
                <a:gd name="T76" fmla="*/ 296 w 500"/>
                <a:gd name="T77" fmla="*/ 680 h 1768"/>
                <a:gd name="T78" fmla="*/ 304 w 500"/>
                <a:gd name="T79" fmla="*/ 608 h 1768"/>
                <a:gd name="T80" fmla="*/ 320 w 500"/>
                <a:gd name="T81" fmla="*/ 360 h 1768"/>
                <a:gd name="T82" fmla="*/ 368 w 500"/>
                <a:gd name="T83" fmla="*/ 280 h 1768"/>
                <a:gd name="T84" fmla="*/ 376 w 500"/>
                <a:gd name="T85" fmla="*/ 144 h 1768"/>
                <a:gd name="T86" fmla="*/ 344 w 500"/>
                <a:gd name="T87" fmla="*/ 88 h 1768"/>
                <a:gd name="T88" fmla="*/ 312 w 500"/>
                <a:gd name="T89" fmla="*/ 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0" h="1768">
                  <a:moveTo>
                    <a:pt x="312" y="8"/>
                  </a:moveTo>
                  <a:cubicBezTo>
                    <a:pt x="307" y="16"/>
                    <a:pt x="300" y="23"/>
                    <a:pt x="296" y="32"/>
                  </a:cubicBezTo>
                  <a:cubicBezTo>
                    <a:pt x="289" y="47"/>
                    <a:pt x="280" y="80"/>
                    <a:pt x="280" y="80"/>
                  </a:cubicBezTo>
                  <a:cubicBezTo>
                    <a:pt x="289" y="123"/>
                    <a:pt x="292" y="136"/>
                    <a:pt x="328" y="160"/>
                  </a:cubicBezTo>
                  <a:cubicBezTo>
                    <a:pt x="348" y="221"/>
                    <a:pt x="319" y="284"/>
                    <a:pt x="304" y="344"/>
                  </a:cubicBezTo>
                  <a:cubicBezTo>
                    <a:pt x="311" y="381"/>
                    <a:pt x="316" y="402"/>
                    <a:pt x="336" y="432"/>
                  </a:cubicBezTo>
                  <a:cubicBezTo>
                    <a:pt x="326" y="536"/>
                    <a:pt x="303" y="638"/>
                    <a:pt x="352" y="736"/>
                  </a:cubicBezTo>
                  <a:cubicBezTo>
                    <a:pt x="349" y="827"/>
                    <a:pt x="325" y="1000"/>
                    <a:pt x="360" y="1104"/>
                  </a:cubicBezTo>
                  <a:cubicBezTo>
                    <a:pt x="357" y="1155"/>
                    <a:pt x="358" y="1206"/>
                    <a:pt x="352" y="1256"/>
                  </a:cubicBezTo>
                  <a:cubicBezTo>
                    <a:pt x="350" y="1273"/>
                    <a:pt x="336" y="1304"/>
                    <a:pt x="336" y="1304"/>
                  </a:cubicBezTo>
                  <a:cubicBezTo>
                    <a:pt x="339" y="1315"/>
                    <a:pt x="337" y="1327"/>
                    <a:pt x="344" y="1336"/>
                  </a:cubicBezTo>
                  <a:cubicBezTo>
                    <a:pt x="349" y="1343"/>
                    <a:pt x="362" y="1338"/>
                    <a:pt x="368" y="1344"/>
                  </a:cubicBezTo>
                  <a:cubicBezTo>
                    <a:pt x="374" y="1350"/>
                    <a:pt x="373" y="1360"/>
                    <a:pt x="376" y="1368"/>
                  </a:cubicBezTo>
                  <a:cubicBezTo>
                    <a:pt x="373" y="1405"/>
                    <a:pt x="390" y="1450"/>
                    <a:pt x="368" y="1480"/>
                  </a:cubicBezTo>
                  <a:cubicBezTo>
                    <a:pt x="355" y="1498"/>
                    <a:pt x="325" y="1469"/>
                    <a:pt x="304" y="1464"/>
                  </a:cubicBezTo>
                  <a:cubicBezTo>
                    <a:pt x="288" y="1460"/>
                    <a:pt x="272" y="1453"/>
                    <a:pt x="256" y="1448"/>
                  </a:cubicBezTo>
                  <a:cubicBezTo>
                    <a:pt x="248" y="1445"/>
                    <a:pt x="232" y="1440"/>
                    <a:pt x="232" y="1440"/>
                  </a:cubicBezTo>
                  <a:cubicBezTo>
                    <a:pt x="213" y="1443"/>
                    <a:pt x="195" y="1445"/>
                    <a:pt x="176" y="1448"/>
                  </a:cubicBezTo>
                  <a:cubicBezTo>
                    <a:pt x="165" y="1450"/>
                    <a:pt x="149" y="1446"/>
                    <a:pt x="144" y="1456"/>
                  </a:cubicBezTo>
                  <a:cubicBezTo>
                    <a:pt x="140" y="1465"/>
                    <a:pt x="152" y="1474"/>
                    <a:pt x="160" y="1480"/>
                  </a:cubicBezTo>
                  <a:cubicBezTo>
                    <a:pt x="167" y="1485"/>
                    <a:pt x="192" y="1488"/>
                    <a:pt x="184" y="1488"/>
                  </a:cubicBezTo>
                  <a:cubicBezTo>
                    <a:pt x="160" y="1488"/>
                    <a:pt x="136" y="1483"/>
                    <a:pt x="112" y="1480"/>
                  </a:cubicBezTo>
                  <a:cubicBezTo>
                    <a:pt x="80" y="1472"/>
                    <a:pt x="64" y="1461"/>
                    <a:pt x="32" y="1472"/>
                  </a:cubicBezTo>
                  <a:cubicBezTo>
                    <a:pt x="42" y="1511"/>
                    <a:pt x="40" y="1531"/>
                    <a:pt x="0" y="1544"/>
                  </a:cubicBezTo>
                  <a:cubicBezTo>
                    <a:pt x="19" y="1582"/>
                    <a:pt x="33" y="1587"/>
                    <a:pt x="72" y="1600"/>
                  </a:cubicBezTo>
                  <a:cubicBezTo>
                    <a:pt x="64" y="1605"/>
                    <a:pt x="57" y="1612"/>
                    <a:pt x="48" y="1616"/>
                  </a:cubicBezTo>
                  <a:cubicBezTo>
                    <a:pt x="40" y="1620"/>
                    <a:pt x="26" y="1616"/>
                    <a:pt x="24" y="1624"/>
                  </a:cubicBezTo>
                  <a:cubicBezTo>
                    <a:pt x="20" y="1639"/>
                    <a:pt x="57" y="1660"/>
                    <a:pt x="64" y="1664"/>
                  </a:cubicBezTo>
                  <a:cubicBezTo>
                    <a:pt x="100" y="1684"/>
                    <a:pt x="129" y="1694"/>
                    <a:pt x="168" y="1704"/>
                  </a:cubicBezTo>
                  <a:cubicBezTo>
                    <a:pt x="160" y="1707"/>
                    <a:pt x="144" y="1704"/>
                    <a:pt x="144" y="1712"/>
                  </a:cubicBezTo>
                  <a:cubicBezTo>
                    <a:pt x="144" y="1720"/>
                    <a:pt x="160" y="1719"/>
                    <a:pt x="168" y="1720"/>
                  </a:cubicBezTo>
                  <a:cubicBezTo>
                    <a:pt x="216" y="1728"/>
                    <a:pt x="258" y="1729"/>
                    <a:pt x="304" y="1744"/>
                  </a:cubicBezTo>
                  <a:cubicBezTo>
                    <a:pt x="353" y="1728"/>
                    <a:pt x="322" y="1734"/>
                    <a:pt x="408" y="1752"/>
                  </a:cubicBezTo>
                  <a:cubicBezTo>
                    <a:pt x="419" y="1754"/>
                    <a:pt x="429" y="1757"/>
                    <a:pt x="440" y="1760"/>
                  </a:cubicBezTo>
                  <a:cubicBezTo>
                    <a:pt x="448" y="1762"/>
                    <a:pt x="472" y="1768"/>
                    <a:pt x="464" y="1768"/>
                  </a:cubicBezTo>
                  <a:cubicBezTo>
                    <a:pt x="448" y="1768"/>
                    <a:pt x="432" y="1763"/>
                    <a:pt x="416" y="1760"/>
                  </a:cubicBezTo>
                  <a:cubicBezTo>
                    <a:pt x="357" y="1721"/>
                    <a:pt x="410" y="1762"/>
                    <a:pt x="488" y="1752"/>
                  </a:cubicBezTo>
                  <a:cubicBezTo>
                    <a:pt x="500" y="1751"/>
                    <a:pt x="466" y="1743"/>
                    <a:pt x="456" y="1736"/>
                  </a:cubicBezTo>
                  <a:cubicBezTo>
                    <a:pt x="447" y="1729"/>
                    <a:pt x="442" y="1717"/>
                    <a:pt x="432" y="1712"/>
                  </a:cubicBezTo>
                  <a:cubicBezTo>
                    <a:pt x="417" y="1704"/>
                    <a:pt x="384" y="1696"/>
                    <a:pt x="384" y="1696"/>
                  </a:cubicBezTo>
                  <a:cubicBezTo>
                    <a:pt x="392" y="1693"/>
                    <a:pt x="412" y="1696"/>
                    <a:pt x="408" y="1688"/>
                  </a:cubicBezTo>
                  <a:cubicBezTo>
                    <a:pt x="403" y="1678"/>
                    <a:pt x="387" y="1677"/>
                    <a:pt x="376" y="1680"/>
                  </a:cubicBezTo>
                  <a:cubicBezTo>
                    <a:pt x="365" y="1683"/>
                    <a:pt x="361" y="1698"/>
                    <a:pt x="352" y="1704"/>
                  </a:cubicBezTo>
                  <a:cubicBezTo>
                    <a:pt x="333" y="1717"/>
                    <a:pt x="302" y="1729"/>
                    <a:pt x="280" y="1736"/>
                  </a:cubicBezTo>
                  <a:cubicBezTo>
                    <a:pt x="275" y="1728"/>
                    <a:pt x="265" y="1722"/>
                    <a:pt x="264" y="1712"/>
                  </a:cubicBezTo>
                  <a:cubicBezTo>
                    <a:pt x="264" y="1710"/>
                    <a:pt x="277" y="1658"/>
                    <a:pt x="280" y="1656"/>
                  </a:cubicBezTo>
                  <a:cubicBezTo>
                    <a:pt x="289" y="1649"/>
                    <a:pt x="301" y="1651"/>
                    <a:pt x="312" y="1648"/>
                  </a:cubicBezTo>
                  <a:cubicBezTo>
                    <a:pt x="254" y="1629"/>
                    <a:pt x="326" y="1648"/>
                    <a:pt x="256" y="1648"/>
                  </a:cubicBezTo>
                  <a:cubicBezTo>
                    <a:pt x="228" y="1648"/>
                    <a:pt x="209" y="1640"/>
                    <a:pt x="184" y="1632"/>
                  </a:cubicBezTo>
                  <a:cubicBezTo>
                    <a:pt x="203" y="1603"/>
                    <a:pt x="221" y="1605"/>
                    <a:pt x="240" y="1576"/>
                  </a:cubicBezTo>
                  <a:cubicBezTo>
                    <a:pt x="235" y="1568"/>
                    <a:pt x="222" y="1561"/>
                    <a:pt x="224" y="1552"/>
                  </a:cubicBezTo>
                  <a:cubicBezTo>
                    <a:pt x="226" y="1543"/>
                    <a:pt x="239" y="1540"/>
                    <a:pt x="248" y="1536"/>
                  </a:cubicBezTo>
                  <a:cubicBezTo>
                    <a:pt x="298" y="1514"/>
                    <a:pt x="317" y="1518"/>
                    <a:pt x="376" y="1512"/>
                  </a:cubicBezTo>
                  <a:cubicBezTo>
                    <a:pt x="317" y="1492"/>
                    <a:pt x="371" y="1516"/>
                    <a:pt x="376" y="1496"/>
                  </a:cubicBezTo>
                  <a:cubicBezTo>
                    <a:pt x="378" y="1487"/>
                    <a:pt x="365" y="1480"/>
                    <a:pt x="360" y="1472"/>
                  </a:cubicBezTo>
                  <a:cubicBezTo>
                    <a:pt x="389" y="1465"/>
                    <a:pt x="425" y="1475"/>
                    <a:pt x="448" y="1456"/>
                  </a:cubicBezTo>
                  <a:cubicBezTo>
                    <a:pt x="456" y="1450"/>
                    <a:pt x="441" y="1436"/>
                    <a:pt x="432" y="1432"/>
                  </a:cubicBezTo>
                  <a:cubicBezTo>
                    <a:pt x="417" y="1425"/>
                    <a:pt x="400" y="1427"/>
                    <a:pt x="384" y="1424"/>
                  </a:cubicBezTo>
                  <a:cubicBezTo>
                    <a:pt x="379" y="1408"/>
                    <a:pt x="384" y="1381"/>
                    <a:pt x="368" y="1376"/>
                  </a:cubicBezTo>
                  <a:cubicBezTo>
                    <a:pt x="311" y="1357"/>
                    <a:pt x="334" y="1369"/>
                    <a:pt x="296" y="1344"/>
                  </a:cubicBezTo>
                  <a:cubicBezTo>
                    <a:pt x="315" y="1315"/>
                    <a:pt x="333" y="1317"/>
                    <a:pt x="352" y="1288"/>
                  </a:cubicBezTo>
                  <a:cubicBezTo>
                    <a:pt x="320" y="1256"/>
                    <a:pt x="310" y="1255"/>
                    <a:pt x="336" y="1216"/>
                  </a:cubicBezTo>
                  <a:cubicBezTo>
                    <a:pt x="279" y="1197"/>
                    <a:pt x="343" y="1185"/>
                    <a:pt x="368" y="1168"/>
                  </a:cubicBezTo>
                  <a:cubicBezTo>
                    <a:pt x="330" y="1155"/>
                    <a:pt x="254" y="1173"/>
                    <a:pt x="328" y="1136"/>
                  </a:cubicBezTo>
                  <a:cubicBezTo>
                    <a:pt x="343" y="1092"/>
                    <a:pt x="340" y="1126"/>
                    <a:pt x="312" y="1104"/>
                  </a:cubicBezTo>
                  <a:cubicBezTo>
                    <a:pt x="304" y="1098"/>
                    <a:pt x="301" y="1088"/>
                    <a:pt x="296" y="1080"/>
                  </a:cubicBezTo>
                  <a:cubicBezTo>
                    <a:pt x="327" y="1049"/>
                    <a:pt x="346" y="1044"/>
                    <a:pt x="304" y="1016"/>
                  </a:cubicBezTo>
                  <a:cubicBezTo>
                    <a:pt x="323" y="959"/>
                    <a:pt x="311" y="982"/>
                    <a:pt x="336" y="944"/>
                  </a:cubicBezTo>
                  <a:cubicBezTo>
                    <a:pt x="327" y="941"/>
                    <a:pt x="292" y="936"/>
                    <a:pt x="304" y="912"/>
                  </a:cubicBezTo>
                  <a:cubicBezTo>
                    <a:pt x="308" y="904"/>
                    <a:pt x="320" y="907"/>
                    <a:pt x="328" y="904"/>
                  </a:cubicBezTo>
                  <a:cubicBezTo>
                    <a:pt x="325" y="893"/>
                    <a:pt x="323" y="883"/>
                    <a:pt x="320" y="872"/>
                  </a:cubicBezTo>
                  <a:cubicBezTo>
                    <a:pt x="318" y="864"/>
                    <a:pt x="309" y="856"/>
                    <a:pt x="312" y="848"/>
                  </a:cubicBezTo>
                  <a:cubicBezTo>
                    <a:pt x="319" y="828"/>
                    <a:pt x="340" y="817"/>
                    <a:pt x="352" y="800"/>
                  </a:cubicBezTo>
                  <a:cubicBezTo>
                    <a:pt x="344" y="792"/>
                    <a:pt x="337" y="782"/>
                    <a:pt x="328" y="776"/>
                  </a:cubicBezTo>
                  <a:cubicBezTo>
                    <a:pt x="321" y="771"/>
                    <a:pt x="308" y="776"/>
                    <a:pt x="304" y="768"/>
                  </a:cubicBezTo>
                  <a:cubicBezTo>
                    <a:pt x="299" y="759"/>
                    <a:pt x="325" y="724"/>
                    <a:pt x="328" y="720"/>
                  </a:cubicBezTo>
                  <a:cubicBezTo>
                    <a:pt x="325" y="712"/>
                    <a:pt x="325" y="703"/>
                    <a:pt x="320" y="696"/>
                  </a:cubicBezTo>
                  <a:cubicBezTo>
                    <a:pt x="314" y="688"/>
                    <a:pt x="300" y="689"/>
                    <a:pt x="296" y="680"/>
                  </a:cubicBezTo>
                  <a:cubicBezTo>
                    <a:pt x="292" y="670"/>
                    <a:pt x="317" y="637"/>
                    <a:pt x="320" y="632"/>
                  </a:cubicBezTo>
                  <a:cubicBezTo>
                    <a:pt x="315" y="624"/>
                    <a:pt x="312" y="614"/>
                    <a:pt x="304" y="608"/>
                  </a:cubicBezTo>
                  <a:cubicBezTo>
                    <a:pt x="297" y="603"/>
                    <a:pt x="281" y="608"/>
                    <a:pt x="280" y="600"/>
                  </a:cubicBezTo>
                  <a:cubicBezTo>
                    <a:pt x="275" y="545"/>
                    <a:pt x="269" y="411"/>
                    <a:pt x="320" y="360"/>
                  </a:cubicBezTo>
                  <a:cubicBezTo>
                    <a:pt x="331" y="328"/>
                    <a:pt x="345" y="322"/>
                    <a:pt x="376" y="312"/>
                  </a:cubicBezTo>
                  <a:cubicBezTo>
                    <a:pt x="373" y="301"/>
                    <a:pt x="373" y="290"/>
                    <a:pt x="368" y="280"/>
                  </a:cubicBezTo>
                  <a:cubicBezTo>
                    <a:pt x="359" y="263"/>
                    <a:pt x="336" y="232"/>
                    <a:pt x="336" y="232"/>
                  </a:cubicBezTo>
                  <a:cubicBezTo>
                    <a:pt x="355" y="157"/>
                    <a:pt x="336" y="184"/>
                    <a:pt x="376" y="144"/>
                  </a:cubicBezTo>
                  <a:cubicBezTo>
                    <a:pt x="373" y="133"/>
                    <a:pt x="373" y="122"/>
                    <a:pt x="368" y="112"/>
                  </a:cubicBezTo>
                  <a:cubicBezTo>
                    <a:pt x="362" y="102"/>
                    <a:pt x="347" y="99"/>
                    <a:pt x="344" y="88"/>
                  </a:cubicBezTo>
                  <a:cubicBezTo>
                    <a:pt x="336" y="60"/>
                    <a:pt x="339" y="29"/>
                    <a:pt x="336" y="0"/>
                  </a:cubicBezTo>
                  <a:cubicBezTo>
                    <a:pt x="328" y="3"/>
                    <a:pt x="312" y="8"/>
                    <a:pt x="312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29" y="3780595"/>
            <a:ext cx="2433389" cy="1553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ep 40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44" name="Rechthoek 43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ep 47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hthoek 57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Rechthoek 58"/>
          <p:cNvSpPr/>
          <p:nvPr/>
        </p:nvSpPr>
        <p:spPr>
          <a:xfrm>
            <a:off x="2727997" y="1052736"/>
            <a:ext cx="6416004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DANIEL 8 : </a:t>
            </a:r>
            <a:r>
              <a:rPr lang="en-US" b="1" dirty="0" err="1" smtClean="0">
                <a:latin typeface="Arial Narrow" pitchFamily="34" charset="0"/>
              </a:rPr>
              <a:t>Visioen</a:t>
            </a:r>
            <a:r>
              <a:rPr lang="en-US" b="1" dirty="0" smtClean="0">
                <a:latin typeface="Arial Narrow" pitchFamily="34" charset="0"/>
              </a:rPr>
              <a:t> van de </a:t>
            </a:r>
            <a:r>
              <a:rPr lang="en-US" b="1" dirty="0" smtClean="0">
                <a:latin typeface="Arial Narrow" pitchFamily="34" charset="0"/>
              </a:rPr>
              <a:t>Ram, </a:t>
            </a:r>
            <a:r>
              <a:rPr lang="en-US" b="1" dirty="0" err="1" smtClean="0">
                <a:latin typeface="Arial Narrow" pitchFamily="34" charset="0"/>
              </a:rPr>
              <a:t>Geit</a:t>
            </a:r>
            <a:r>
              <a:rPr lang="en-US" b="1" dirty="0" smtClean="0">
                <a:latin typeface="Arial Narrow" pitchFamily="34" charset="0"/>
              </a:rPr>
              <a:t> en ‘</a:t>
            </a:r>
            <a:r>
              <a:rPr lang="en-US" b="1" dirty="0">
                <a:latin typeface="Arial Narrow" pitchFamily="34" charset="0"/>
              </a:rPr>
              <a:t>D</a:t>
            </a:r>
            <a:r>
              <a:rPr lang="en-US" b="1" dirty="0" smtClean="0">
                <a:latin typeface="Arial Narrow" pitchFamily="34" charset="0"/>
              </a:rPr>
              <a:t>e </a:t>
            </a:r>
            <a:r>
              <a:rPr lang="en-US" b="1" dirty="0" err="1" smtClean="0">
                <a:latin typeface="Arial Narrow" pitchFamily="34" charset="0"/>
              </a:rPr>
              <a:t>Kleine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Horen</a:t>
            </a:r>
            <a:r>
              <a:rPr lang="en-US" b="1" dirty="0" smtClean="0">
                <a:latin typeface="Arial Narrow" pitchFamily="34" charset="0"/>
              </a:rPr>
              <a:t>’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0" name="Rechthoek 59"/>
          <p:cNvSpPr/>
          <p:nvPr/>
        </p:nvSpPr>
        <p:spPr>
          <a:xfrm>
            <a:off x="2727996" y="1360513"/>
            <a:ext cx="6268175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Ik sloeg mijn ogen op en zag</a:t>
            </a:r>
            <a:r>
              <a:rPr lang="en-US" b="1" dirty="0" smtClean="0"/>
              <a:t> … </a:t>
            </a:r>
            <a:r>
              <a:rPr lang="en-US" b="1" dirty="0" smtClean="0"/>
              <a:t>Daniel 8:3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2467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197E-6 L 0.15087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97" y="1723308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3194580" y="2526320"/>
            <a:ext cx="5337860" cy="3140504"/>
            <a:chOff x="3194580" y="2526320"/>
            <a:chExt cx="5337860" cy="3140504"/>
          </a:xfrm>
        </p:grpSpPr>
        <p:sp>
          <p:nvSpPr>
            <p:cNvPr id="36" name="Rechthoek 35"/>
            <p:cNvSpPr/>
            <p:nvPr/>
          </p:nvSpPr>
          <p:spPr bwMode="auto">
            <a:xfrm>
              <a:off x="3255541" y="2526320"/>
              <a:ext cx="5276899" cy="280777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4902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94580" y="4411796"/>
              <a:ext cx="5337860" cy="125502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40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8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4616"/>
          <a:stretch>
            <a:fillRect/>
          </a:stretch>
        </p:blipFill>
        <p:spPr bwMode="auto">
          <a:xfrm>
            <a:off x="7794140" y="1658165"/>
            <a:ext cx="1256137" cy="10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0788" y="3012247"/>
            <a:ext cx="5337860" cy="3845753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5743" y="5499918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hthoek 2"/>
          <p:cNvSpPr/>
          <p:nvPr/>
        </p:nvSpPr>
        <p:spPr>
          <a:xfrm>
            <a:off x="3401548" y="1834523"/>
            <a:ext cx="4572000" cy="646331"/>
          </a:xfrm>
          <a:prstGeom prst="rect">
            <a:avLst/>
          </a:prstGeom>
          <a:effectLst>
            <a:outerShdw blurRad="25400" dist="127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De </a:t>
            </a:r>
            <a:r>
              <a:rPr lang="nl-NL" b="1" dirty="0">
                <a:solidFill>
                  <a:schemeClr val="bg1"/>
                </a:solidFill>
              </a:rPr>
              <a:t>geitenbok maakte zich bijzonder groot,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Daniel 8:8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36" y="2855991"/>
            <a:ext cx="2679437" cy="218331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53" y="2784591"/>
            <a:ext cx="1541956" cy="42185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ep 66"/>
          <p:cNvGrpSpPr/>
          <p:nvPr/>
        </p:nvGrpSpPr>
        <p:grpSpPr>
          <a:xfrm>
            <a:off x="6243512" y="2732955"/>
            <a:ext cx="1793169" cy="636726"/>
            <a:chOff x="8430404" y="2247047"/>
            <a:chExt cx="2576874" cy="937388"/>
          </a:xfrm>
          <a:effectLst>
            <a:glow rad="228600">
              <a:schemeClr val="bg1">
                <a:alpha val="40000"/>
              </a:schemeClr>
            </a:glow>
          </a:effectLst>
        </p:grpSpPr>
        <p:grpSp>
          <p:nvGrpSpPr>
            <p:cNvPr id="68" name="Groep 67"/>
            <p:cNvGrpSpPr/>
            <p:nvPr/>
          </p:nvGrpSpPr>
          <p:grpSpPr>
            <a:xfrm>
              <a:off x="9359429" y="2276872"/>
              <a:ext cx="1647849" cy="907563"/>
              <a:chOff x="9359429" y="2276872"/>
              <a:chExt cx="1647849" cy="907563"/>
            </a:xfrm>
          </p:grpSpPr>
          <p:pic>
            <p:nvPicPr>
              <p:cNvPr id="72" name="Picture 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61846">
                <a:off x="9468544" y="2276872"/>
                <a:ext cx="1538734" cy="420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6176">
                <a:off x="9359429" y="2763461"/>
                <a:ext cx="1538734" cy="420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9" name="Groep 68"/>
            <p:cNvGrpSpPr/>
            <p:nvPr/>
          </p:nvGrpSpPr>
          <p:grpSpPr>
            <a:xfrm flipH="1">
              <a:off x="8430404" y="2247047"/>
              <a:ext cx="1647849" cy="907563"/>
              <a:chOff x="9359429" y="2276872"/>
              <a:chExt cx="1647849" cy="907563"/>
            </a:xfrm>
          </p:grpSpPr>
          <p:pic>
            <p:nvPicPr>
              <p:cNvPr id="70" name="Picture 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61846">
                <a:off x="9468544" y="2276872"/>
                <a:ext cx="1538734" cy="420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6176">
                <a:off x="9359429" y="2763461"/>
                <a:ext cx="1538734" cy="420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" name="Rechthoek 6"/>
          <p:cNvSpPr/>
          <p:nvPr/>
        </p:nvSpPr>
        <p:spPr>
          <a:xfrm>
            <a:off x="3243740" y="4634179"/>
            <a:ext cx="5274908" cy="120032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b="1" dirty="0" smtClean="0"/>
              <a:t>maar </a:t>
            </a:r>
            <a:r>
              <a:rPr lang="nl-NL" b="1" dirty="0"/>
              <a:t>op het toppunt van zijn macht brak zijn </a:t>
            </a:r>
            <a:endParaRPr lang="nl-NL" b="1" dirty="0" smtClean="0"/>
          </a:p>
          <a:p>
            <a:r>
              <a:rPr lang="nl-NL" b="1" dirty="0" smtClean="0"/>
              <a:t>       grote horen </a:t>
            </a:r>
            <a:r>
              <a:rPr lang="nl-NL" b="1" dirty="0"/>
              <a:t>af. Daarvoor in de plaats kwamen </a:t>
            </a:r>
            <a:endParaRPr lang="nl-NL" b="1" dirty="0" smtClean="0"/>
          </a:p>
          <a:p>
            <a:r>
              <a:rPr lang="nl-NL" b="1" dirty="0" smtClean="0"/>
              <a:t>          vier opvallende </a:t>
            </a:r>
            <a:r>
              <a:rPr lang="nl-NL" b="1" dirty="0"/>
              <a:t>horens, </a:t>
            </a:r>
            <a:r>
              <a:rPr lang="nl-NL" b="1" dirty="0" smtClean="0"/>
              <a:t>die </a:t>
            </a:r>
            <a:r>
              <a:rPr lang="nl-NL" b="1" dirty="0"/>
              <a:t>naar de vier </a:t>
            </a:r>
            <a:endParaRPr lang="nl-NL" b="1" dirty="0" smtClean="0"/>
          </a:p>
          <a:p>
            <a:r>
              <a:rPr lang="nl-NL" b="1" dirty="0" smtClean="0"/>
              <a:t>          windrichtingen  wezen</a:t>
            </a:r>
            <a:r>
              <a:rPr lang="nl-NL" b="1" dirty="0"/>
              <a:t>.</a:t>
            </a:r>
            <a:endParaRPr lang="nl-NL" b="1" dirty="0"/>
          </a:p>
        </p:txBody>
      </p:sp>
      <p:grpSp>
        <p:nvGrpSpPr>
          <p:cNvPr id="38" name="Groep 37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41" name="Rechthoek 40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ep 46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hthoek 48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hthoek 49"/>
          <p:cNvSpPr/>
          <p:nvPr/>
        </p:nvSpPr>
        <p:spPr>
          <a:xfrm>
            <a:off x="2727997" y="1052736"/>
            <a:ext cx="6416004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DANIEL 8 : </a:t>
            </a:r>
            <a:r>
              <a:rPr lang="en-US" b="1" dirty="0" err="1" smtClean="0">
                <a:latin typeface="Arial Narrow" pitchFamily="34" charset="0"/>
              </a:rPr>
              <a:t>Visioen</a:t>
            </a:r>
            <a:r>
              <a:rPr lang="en-US" b="1" dirty="0" smtClean="0">
                <a:latin typeface="Arial Narrow" pitchFamily="34" charset="0"/>
              </a:rPr>
              <a:t> van de </a:t>
            </a:r>
            <a:r>
              <a:rPr lang="en-US" b="1" dirty="0" smtClean="0">
                <a:latin typeface="Arial Narrow" pitchFamily="34" charset="0"/>
              </a:rPr>
              <a:t>Ram, </a:t>
            </a:r>
            <a:r>
              <a:rPr lang="en-US" b="1" dirty="0" err="1" smtClean="0">
                <a:latin typeface="Arial Narrow" pitchFamily="34" charset="0"/>
              </a:rPr>
              <a:t>Geit</a:t>
            </a:r>
            <a:r>
              <a:rPr lang="en-US" b="1" dirty="0" smtClean="0">
                <a:latin typeface="Arial Narrow" pitchFamily="34" charset="0"/>
              </a:rPr>
              <a:t> en ‘</a:t>
            </a:r>
            <a:r>
              <a:rPr lang="en-US" b="1" dirty="0">
                <a:latin typeface="Arial Narrow" pitchFamily="34" charset="0"/>
              </a:rPr>
              <a:t>D</a:t>
            </a:r>
            <a:r>
              <a:rPr lang="en-US" b="1" dirty="0" smtClean="0">
                <a:latin typeface="Arial Narrow" pitchFamily="34" charset="0"/>
              </a:rPr>
              <a:t>e </a:t>
            </a:r>
            <a:r>
              <a:rPr lang="en-US" b="1" dirty="0" err="1" smtClean="0">
                <a:latin typeface="Arial Narrow" pitchFamily="34" charset="0"/>
              </a:rPr>
              <a:t>Kleine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Horen</a:t>
            </a:r>
            <a:r>
              <a:rPr lang="en-US" b="1" dirty="0" smtClean="0">
                <a:latin typeface="Arial Narrow" pitchFamily="34" charset="0"/>
              </a:rPr>
              <a:t>’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1" name="Rechthoek 50"/>
          <p:cNvSpPr/>
          <p:nvPr/>
        </p:nvSpPr>
        <p:spPr>
          <a:xfrm>
            <a:off x="2727996" y="1360513"/>
            <a:ext cx="6268175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Ik sloeg mijn ogen op en zag</a:t>
            </a:r>
            <a:r>
              <a:rPr lang="en-US" b="1" dirty="0" smtClean="0"/>
              <a:t> … </a:t>
            </a:r>
            <a:r>
              <a:rPr lang="en-US" b="1" dirty="0" smtClean="0"/>
              <a:t>Daniel 8:3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0976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97" y="1723308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3194580" y="2526320"/>
            <a:ext cx="5337860" cy="3140504"/>
            <a:chOff x="3194580" y="2526320"/>
            <a:chExt cx="5337860" cy="3140504"/>
          </a:xfrm>
        </p:grpSpPr>
        <p:sp>
          <p:nvSpPr>
            <p:cNvPr id="36" name="Rechthoek 35"/>
            <p:cNvSpPr/>
            <p:nvPr/>
          </p:nvSpPr>
          <p:spPr bwMode="auto">
            <a:xfrm>
              <a:off x="3255541" y="2526320"/>
              <a:ext cx="5276899" cy="280777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4902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94580" y="4411796"/>
              <a:ext cx="5337860" cy="125502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40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8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4616"/>
          <a:stretch>
            <a:fillRect/>
          </a:stretch>
        </p:blipFill>
        <p:spPr bwMode="auto">
          <a:xfrm>
            <a:off x="7794140" y="1658165"/>
            <a:ext cx="1256137" cy="10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0788" y="4331577"/>
            <a:ext cx="5337860" cy="1442737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5743" y="5499918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hthoek 2"/>
          <p:cNvSpPr/>
          <p:nvPr/>
        </p:nvSpPr>
        <p:spPr>
          <a:xfrm>
            <a:off x="3401548" y="1874138"/>
            <a:ext cx="4572000" cy="1200329"/>
          </a:xfrm>
          <a:prstGeom prst="rect">
            <a:avLst/>
          </a:prstGeom>
          <a:effectLst>
            <a:outerShdw blurRad="25400" dist="127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Uit </a:t>
            </a:r>
            <a:r>
              <a:rPr lang="nl-NL" b="1" dirty="0">
                <a:solidFill>
                  <a:schemeClr val="bg1"/>
                </a:solidFill>
              </a:rPr>
              <a:t>één daarvan kwam nog een horen op, die eerst klein was, maar geweldig </a:t>
            </a:r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uitgroeide,…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Daniel </a:t>
            </a:r>
            <a:r>
              <a:rPr lang="en-US" b="1" dirty="0" smtClean="0">
                <a:solidFill>
                  <a:schemeClr val="bg1"/>
                </a:solidFill>
              </a:rPr>
              <a:t>8:9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b="39527"/>
          <a:stretch/>
        </p:blipFill>
        <p:spPr bwMode="auto">
          <a:xfrm flipH="1">
            <a:off x="6892232" y="3562861"/>
            <a:ext cx="1529976" cy="163680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ep 40"/>
          <p:cNvGrpSpPr/>
          <p:nvPr/>
        </p:nvGrpSpPr>
        <p:grpSpPr>
          <a:xfrm>
            <a:off x="5916958" y="2526320"/>
            <a:ext cx="2534983" cy="2583025"/>
            <a:chOff x="4337176" y="1519255"/>
            <a:chExt cx="4340468" cy="382627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179" y="3016008"/>
              <a:ext cx="2171465" cy="46965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81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69427">
              <a:off x="5562262" y="4046753"/>
              <a:ext cx="2115466" cy="482084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81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67981">
              <a:off x="4337176" y="2970595"/>
              <a:ext cx="2171465" cy="46965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81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88988">
              <a:off x="5448110" y="2335946"/>
              <a:ext cx="2115466" cy="482084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81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172" y="1920911"/>
              <a:ext cx="2950162" cy="291427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81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998" y="3781147"/>
            <a:ext cx="2013300" cy="4939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ep 34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50" name="Rechthoek 49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hthoek 53"/>
          <p:cNvSpPr/>
          <p:nvPr/>
        </p:nvSpPr>
        <p:spPr>
          <a:xfrm>
            <a:off x="2727997" y="1052736"/>
            <a:ext cx="6416004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DANIEL 8 : </a:t>
            </a:r>
            <a:r>
              <a:rPr lang="en-US" b="1" dirty="0" err="1" smtClean="0">
                <a:latin typeface="Arial Narrow" pitchFamily="34" charset="0"/>
              </a:rPr>
              <a:t>Visioen</a:t>
            </a:r>
            <a:r>
              <a:rPr lang="en-US" b="1" dirty="0" smtClean="0">
                <a:latin typeface="Arial Narrow" pitchFamily="34" charset="0"/>
              </a:rPr>
              <a:t> van de </a:t>
            </a:r>
            <a:r>
              <a:rPr lang="en-US" b="1" dirty="0" smtClean="0">
                <a:latin typeface="Arial Narrow" pitchFamily="34" charset="0"/>
              </a:rPr>
              <a:t>Ram, </a:t>
            </a:r>
            <a:r>
              <a:rPr lang="en-US" b="1" dirty="0" err="1" smtClean="0">
                <a:latin typeface="Arial Narrow" pitchFamily="34" charset="0"/>
              </a:rPr>
              <a:t>Geit</a:t>
            </a:r>
            <a:r>
              <a:rPr lang="en-US" b="1" dirty="0" smtClean="0">
                <a:latin typeface="Arial Narrow" pitchFamily="34" charset="0"/>
              </a:rPr>
              <a:t> en ‘</a:t>
            </a:r>
            <a:r>
              <a:rPr lang="en-US" b="1" dirty="0">
                <a:latin typeface="Arial Narrow" pitchFamily="34" charset="0"/>
              </a:rPr>
              <a:t>D</a:t>
            </a:r>
            <a:r>
              <a:rPr lang="en-US" b="1" dirty="0" smtClean="0">
                <a:latin typeface="Arial Narrow" pitchFamily="34" charset="0"/>
              </a:rPr>
              <a:t>e </a:t>
            </a:r>
            <a:r>
              <a:rPr lang="en-US" b="1" dirty="0" err="1" smtClean="0">
                <a:latin typeface="Arial Narrow" pitchFamily="34" charset="0"/>
              </a:rPr>
              <a:t>Kleine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Horen</a:t>
            </a:r>
            <a:r>
              <a:rPr lang="en-US" b="1" dirty="0" smtClean="0">
                <a:latin typeface="Arial Narrow" pitchFamily="34" charset="0"/>
              </a:rPr>
              <a:t>’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5" name="Rechthoek 54"/>
          <p:cNvSpPr/>
          <p:nvPr/>
        </p:nvSpPr>
        <p:spPr>
          <a:xfrm>
            <a:off x="2727996" y="1360513"/>
            <a:ext cx="6268175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Ik sloeg mijn ogen op en zag</a:t>
            </a:r>
            <a:r>
              <a:rPr lang="en-US" b="1" dirty="0" smtClean="0"/>
              <a:t> … </a:t>
            </a:r>
            <a:r>
              <a:rPr lang="en-US" b="1" dirty="0" smtClean="0"/>
              <a:t>Daniel 8:3</a:t>
            </a:r>
            <a:endParaRPr lang="nl-NL" b="1" dirty="0"/>
          </a:p>
        </p:txBody>
      </p:sp>
      <p:grpSp>
        <p:nvGrpSpPr>
          <p:cNvPr id="56" name="Groep 55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hthoek 57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4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97" y="1723308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4616"/>
          <a:stretch>
            <a:fillRect/>
          </a:stretch>
        </p:blipFill>
        <p:spPr bwMode="auto">
          <a:xfrm>
            <a:off x="7794140" y="1658165"/>
            <a:ext cx="1256137" cy="10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5743" y="5499918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hthoek 2"/>
          <p:cNvSpPr/>
          <p:nvPr/>
        </p:nvSpPr>
        <p:spPr>
          <a:xfrm>
            <a:off x="3401548" y="2564904"/>
            <a:ext cx="4266796" cy="1754326"/>
          </a:xfrm>
          <a:prstGeom prst="rect">
            <a:avLst/>
          </a:prstGeom>
          <a:effectLst>
            <a:outerShdw blurRad="254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…</a:t>
            </a:r>
            <a:r>
              <a:rPr lang="nl-NL" b="1" dirty="0" smtClean="0">
                <a:solidFill>
                  <a:schemeClr val="bg1"/>
                </a:solidFill>
              </a:rPr>
              <a:t>‘Hoe </a:t>
            </a:r>
            <a:r>
              <a:rPr lang="nl-NL" b="1" dirty="0">
                <a:solidFill>
                  <a:schemeClr val="bg1"/>
                </a:solidFill>
              </a:rPr>
              <a:t>lang zal het duren, wat in het visioen is gezegd over het dagelijks offer en de verwoestende overtreding, de ontwijding van het heiligdom en het vertrapte leger</a:t>
            </a:r>
            <a:r>
              <a:rPr lang="nl-NL" b="1" dirty="0" smtClean="0">
                <a:solidFill>
                  <a:schemeClr val="bg1"/>
                </a:solidFill>
              </a:rPr>
              <a:t>?’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Daniel </a:t>
            </a:r>
            <a:r>
              <a:rPr lang="en-US" b="1" dirty="0" smtClean="0">
                <a:solidFill>
                  <a:schemeClr val="bg1"/>
                </a:solidFill>
              </a:rPr>
              <a:t>8:13b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3434828" y="2711298"/>
            <a:ext cx="5683416" cy="2788620"/>
            <a:chOff x="3434828" y="2711298"/>
            <a:chExt cx="5683416" cy="2788620"/>
          </a:xfrm>
        </p:grpSpPr>
        <p:sp>
          <p:nvSpPr>
            <p:cNvPr id="7" name="Rechthoek 6"/>
            <p:cNvSpPr/>
            <p:nvPr/>
          </p:nvSpPr>
          <p:spPr>
            <a:xfrm>
              <a:off x="3434828" y="4299589"/>
              <a:ext cx="52416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Hij </a:t>
              </a:r>
              <a:r>
                <a:rPr lang="nl-NL" b="1" dirty="0">
                  <a:solidFill>
                    <a:schemeClr val="bg1"/>
                  </a:solidFill>
                </a:rPr>
                <a:t>zei tegen mij: ‘Drieëntwintighonderd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avonden </a:t>
              </a:r>
              <a:r>
                <a:rPr lang="nl-NL" b="1" dirty="0">
                  <a:solidFill>
                    <a:schemeClr val="bg1"/>
                  </a:solidFill>
                </a:rPr>
                <a:t>en ochtenden; daarna zal het heiligdom in </a:t>
              </a:r>
              <a:r>
                <a:rPr lang="nl-NL" b="1" dirty="0" err="1">
                  <a:solidFill>
                    <a:schemeClr val="bg1"/>
                  </a:solidFill>
                </a:rPr>
                <a:t>ere</a:t>
              </a:r>
              <a:r>
                <a:rPr lang="nl-NL" b="1" dirty="0">
                  <a:solidFill>
                    <a:schemeClr val="bg1"/>
                  </a:solidFill>
                </a:rPr>
                <a:t> worden hersteld.’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</a:t>
              </a:r>
              <a:r>
                <a:rPr lang="en-US" b="1" dirty="0" smtClean="0">
                  <a:solidFill>
                    <a:schemeClr val="bg1"/>
                  </a:solidFill>
                </a:rPr>
                <a:t>8:14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043" y="2711298"/>
              <a:ext cx="1979201" cy="218845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ep 24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6" name="Rechthoek 25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hthoek 34"/>
          <p:cNvSpPr/>
          <p:nvPr/>
        </p:nvSpPr>
        <p:spPr>
          <a:xfrm>
            <a:off x="2727997" y="1052736"/>
            <a:ext cx="6416004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DANIEL 8 : </a:t>
            </a:r>
            <a:r>
              <a:rPr lang="en-US" b="1" dirty="0" err="1" smtClean="0">
                <a:latin typeface="Arial Narrow" pitchFamily="34" charset="0"/>
              </a:rPr>
              <a:t>Visioen</a:t>
            </a:r>
            <a:r>
              <a:rPr lang="en-US" b="1" dirty="0" smtClean="0">
                <a:latin typeface="Arial Narrow" pitchFamily="34" charset="0"/>
              </a:rPr>
              <a:t> van de </a:t>
            </a:r>
            <a:r>
              <a:rPr lang="en-US" b="1" dirty="0" smtClean="0">
                <a:latin typeface="Arial Narrow" pitchFamily="34" charset="0"/>
              </a:rPr>
              <a:t>Ram, </a:t>
            </a:r>
            <a:r>
              <a:rPr lang="en-US" b="1" dirty="0" err="1" smtClean="0">
                <a:latin typeface="Arial Narrow" pitchFamily="34" charset="0"/>
              </a:rPr>
              <a:t>Geit</a:t>
            </a:r>
            <a:r>
              <a:rPr lang="en-US" b="1" dirty="0" smtClean="0">
                <a:latin typeface="Arial Narrow" pitchFamily="34" charset="0"/>
              </a:rPr>
              <a:t> en ‘</a:t>
            </a:r>
            <a:r>
              <a:rPr lang="en-US" b="1" dirty="0">
                <a:latin typeface="Arial Narrow" pitchFamily="34" charset="0"/>
              </a:rPr>
              <a:t>D</a:t>
            </a:r>
            <a:r>
              <a:rPr lang="en-US" b="1" dirty="0" smtClean="0">
                <a:latin typeface="Arial Narrow" pitchFamily="34" charset="0"/>
              </a:rPr>
              <a:t>e </a:t>
            </a:r>
            <a:r>
              <a:rPr lang="en-US" b="1" dirty="0" err="1" smtClean="0">
                <a:latin typeface="Arial Narrow" pitchFamily="34" charset="0"/>
              </a:rPr>
              <a:t>Kleine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Horen</a:t>
            </a:r>
            <a:r>
              <a:rPr lang="en-US" b="1" dirty="0" smtClean="0">
                <a:latin typeface="Arial Narrow" pitchFamily="34" charset="0"/>
              </a:rPr>
              <a:t>’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2727996" y="1360513"/>
            <a:ext cx="6268175" cy="369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Ik sloeg mijn ogen op en zag</a:t>
            </a:r>
            <a:r>
              <a:rPr lang="en-US" b="1" dirty="0" smtClean="0"/>
              <a:t> … </a:t>
            </a:r>
            <a:r>
              <a:rPr lang="en-US" b="1" dirty="0" smtClean="0"/>
              <a:t>Daniel 8:3</a:t>
            </a:r>
            <a:endParaRPr lang="nl-NL" b="1" dirty="0"/>
          </a:p>
        </p:txBody>
      </p:sp>
      <p:grpSp>
        <p:nvGrpSpPr>
          <p:cNvPr id="38" name="Groep 37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hthoek 39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4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977</Words>
  <Application>Microsoft Office PowerPoint</Application>
  <PresentationFormat>Diavoorstelling (4:3)</PresentationFormat>
  <Paragraphs>132</Paragraphs>
  <Slides>10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347</cp:revision>
  <dcterms:created xsi:type="dcterms:W3CDTF">2013-09-24T06:37:52Z</dcterms:created>
  <dcterms:modified xsi:type="dcterms:W3CDTF">2013-10-07T19:10:18Z</dcterms:modified>
</cp:coreProperties>
</file>