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320" r:id="rId2"/>
    <p:sldId id="338" r:id="rId3"/>
    <p:sldId id="323" r:id="rId4"/>
    <p:sldId id="324" r:id="rId5"/>
    <p:sldId id="331" r:id="rId6"/>
    <p:sldId id="330" r:id="rId7"/>
    <p:sldId id="325" r:id="rId8"/>
    <p:sldId id="326" r:id="rId9"/>
    <p:sldId id="327" r:id="rId10"/>
    <p:sldId id="328" r:id="rId11"/>
    <p:sldId id="329" r:id="rId12"/>
    <p:sldId id="332" r:id="rId13"/>
    <p:sldId id="333" r:id="rId14"/>
    <p:sldId id="334" r:id="rId15"/>
    <p:sldId id="335" r:id="rId16"/>
    <p:sldId id="336" r:id="rId17"/>
    <p:sldId id="337" r:id="rId18"/>
    <p:sldId id="339" r:id="rId19"/>
    <p:sldId id="341" r:id="rId20"/>
    <p:sldId id="342" r:id="rId21"/>
    <p:sldId id="343" r:id="rId22"/>
    <p:sldId id="344" r:id="rId23"/>
    <p:sldId id="345" r:id="rId24"/>
    <p:sldId id="346" r:id="rId25"/>
    <p:sldId id="347" r:id="rId26"/>
    <p:sldId id="340" r:id="rId27"/>
  </p:sldIdLst>
  <p:sldSz cx="9144000" cy="6858000" type="screen4x3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20041"/>
    <a:srgbClr val="8E0047"/>
    <a:srgbClr val="FFFFFF"/>
    <a:srgbClr val="FCE7AA"/>
    <a:srgbClr val="660033"/>
    <a:srgbClr val="000000"/>
    <a:srgbClr val="6C042C"/>
    <a:srgbClr val="13010C"/>
    <a:srgbClr val="49032D"/>
    <a:srgbClr val="5903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181" autoAdjust="0"/>
    <p:restoredTop sz="93146" autoAdjust="0"/>
  </p:normalViewPr>
  <p:slideViewPr>
    <p:cSldViewPr>
      <p:cViewPr>
        <p:scale>
          <a:sx n="70" d="100"/>
          <a:sy n="70" d="100"/>
        </p:scale>
        <p:origin x="-1524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936698-7D1E-4A8C-BD1F-A430522DD08B}" type="datetimeFigureOut">
              <a:rPr lang="nl-NL" smtClean="0"/>
              <a:t>6-10-2013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6824F4-4E44-478D-99F3-7C23BE4E96A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452406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6824F4-4E44-478D-99F3-7C23BE4E96A7}" type="slidenum">
              <a:rPr lang="nl-NL" smtClean="0"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5368847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6824F4-4E44-478D-99F3-7C23BE4E96A7}" type="slidenum">
              <a:rPr lang="nl-NL" smtClean="0"/>
              <a:t>10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536884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6824F4-4E44-478D-99F3-7C23BE4E96A7}" type="slidenum">
              <a:rPr lang="nl-NL" smtClean="0"/>
              <a:t>11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5368847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6824F4-4E44-478D-99F3-7C23BE4E96A7}" type="slidenum">
              <a:rPr lang="nl-NL" smtClean="0"/>
              <a:t>12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5368847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6824F4-4E44-478D-99F3-7C23BE4E96A7}" type="slidenum">
              <a:rPr lang="nl-NL" smtClean="0"/>
              <a:t>13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5368847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6824F4-4E44-478D-99F3-7C23BE4E96A7}" type="slidenum">
              <a:rPr lang="nl-NL" smtClean="0"/>
              <a:t>14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5368847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6824F4-4E44-478D-99F3-7C23BE4E96A7}" type="slidenum">
              <a:rPr lang="nl-NL" smtClean="0"/>
              <a:t>15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5368847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6824F4-4E44-478D-99F3-7C23BE4E96A7}" type="slidenum">
              <a:rPr lang="nl-NL" smtClean="0"/>
              <a:t>16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5368847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6824F4-4E44-478D-99F3-7C23BE4E96A7}" type="slidenum">
              <a:rPr lang="nl-NL" smtClean="0"/>
              <a:t>17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5368847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6824F4-4E44-478D-99F3-7C23BE4E96A7}" type="slidenum">
              <a:rPr lang="nl-NL" smtClean="0"/>
              <a:t>18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5368847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6824F4-4E44-478D-99F3-7C23BE4E96A7}" type="slidenum">
              <a:rPr lang="nl-NL" smtClean="0"/>
              <a:t>19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536884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6824F4-4E44-478D-99F3-7C23BE4E96A7}" type="slidenum">
              <a:rPr lang="nl-NL" smtClean="0"/>
              <a:t>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5368847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6824F4-4E44-478D-99F3-7C23BE4E96A7}" type="slidenum">
              <a:rPr lang="nl-NL" smtClean="0"/>
              <a:t>20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5368847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6824F4-4E44-478D-99F3-7C23BE4E96A7}" type="slidenum">
              <a:rPr lang="nl-NL" smtClean="0"/>
              <a:t>21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5368847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6824F4-4E44-478D-99F3-7C23BE4E96A7}" type="slidenum">
              <a:rPr lang="nl-NL" smtClean="0"/>
              <a:t>22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5368847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6824F4-4E44-478D-99F3-7C23BE4E96A7}" type="slidenum">
              <a:rPr lang="nl-NL" smtClean="0"/>
              <a:t>23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5368847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6824F4-4E44-478D-99F3-7C23BE4E96A7}" type="slidenum">
              <a:rPr lang="nl-NL" smtClean="0"/>
              <a:t>24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5368847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6824F4-4E44-478D-99F3-7C23BE4E96A7}" type="slidenum">
              <a:rPr lang="nl-NL" smtClean="0"/>
              <a:t>25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5368847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6824F4-4E44-478D-99F3-7C23BE4E96A7}" type="slidenum">
              <a:rPr lang="nl-NL" smtClean="0"/>
              <a:t>26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536884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6824F4-4E44-478D-99F3-7C23BE4E96A7}" type="slidenum">
              <a:rPr lang="nl-NL" smtClean="0"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536884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6824F4-4E44-478D-99F3-7C23BE4E96A7}" type="slidenum">
              <a:rPr lang="nl-NL" smtClean="0"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536884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6824F4-4E44-478D-99F3-7C23BE4E96A7}" type="slidenum">
              <a:rPr lang="nl-NL" smtClean="0"/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536884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6824F4-4E44-478D-99F3-7C23BE4E96A7}" type="slidenum">
              <a:rPr lang="nl-NL" smtClean="0"/>
              <a:t>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536884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6824F4-4E44-478D-99F3-7C23BE4E96A7}" type="slidenum">
              <a:rPr lang="nl-NL" smtClean="0"/>
              <a:t>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536884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6824F4-4E44-478D-99F3-7C23BE4E96A7}" type="slidenum">
              <a:rPr lang="nl-NL" smtClean="0"/>
              <a:t>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536884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6824F4-4E44-478D-99F3-7C23BE4E96A7}" type="slidenum">
              <a:rPr lang="nl-NL" smtClean="0"/>
              <a:t>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536884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Klik om de ondertitelstijl van het model te bewerken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B59944-7037-40F4-8A64-F29B419E1B82}" type="datetimeFigureOut">
              <a:rPr lang="nl-NL" smtClean="0"/>
              <a:t>6-10-2013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3DFD8-09DF-46EB-81F4-CE76FD866DD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976945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B59944-7037-40F4-8A64-F29B419E1B82}" type="datetimeFigureOut">
              <a:rPr lang="nl-NL" smtClean="0"/>
              <a:t>6-10-2013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3DFD8-09DF-46EB-81F4-CE76FD866DD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941500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B59944-7037-40F4-8A64-F29B419E1B82}" type="datetimeFigureOut">
              <a:rPr lang="nl-NL" smtClean="0"/>
              <a:t>6-10-2013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3DFD8-09DF-46EB-81F4-CE76FD866DD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221232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B59944-7037-40F4-8A64-F29B419E1B82}" type="datetimeFigureOut">
              <a:rPr lang="nl-NL" smtClean="0"/>
              <a:t>6-10-2013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3DFD8-09DF-46EB-81F4-CE76FD866DD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441390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B59944-7037-40F4-8A64-F29B419E1B82}" type="datetimeFigureOut">
              <a:rPr lang="nl-NL" smtClean="0"/>
              <a:t>6-10-2013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3DFD8-09DF-46EB-81F4-CE76FD866DD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549331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B59944-7037-40F4-8A64-F29B419E1B82}" type="datetimeFigureOut">
              <a:rPr lang="nl-NL" smtClean="0"/>
              <a:t>6-10-2013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3DFD8-09DF-46EB-81F4-CE76FD866DD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643118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B59944-7037-40F4-8A64-F29B419E1B82}" type="datetimeFigureOut">
              <a:rPr lang="nl-NL" smtClean="0"/>
              <a:t>6-10-2013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3DFD8-09DF-46EB-81F4-CE76FD866DD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783628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B59944-7037-40F4-8A64-F29B419E1B82}" type="datetimeFigureOut">
              <a:rPr lang="nl-NL" smtClean="0"/>
              <a:t>6-10-2013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3DFD8-09DF-46EB-81F4-CE76FD866DD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549751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B59944-7037-40F4-8A64-F29B419E1B82}" type="datetimeFigureOut">
              <a:rPr lang="nl-NL" smtClean="0"/>
              <a:t>6-10-2013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3DFD8-09DF-46EB-81F4-CE76FD866DD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543011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B59944-7037-40F4-8A64-F29B419E1B82}" type="datetimeFigureOut">
              <a:rPr lang="nl-NL" smtClean="0"/>
              <a:t>6-10-2013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3DFD8-09DF-46EB-81F4-CE76FD866DD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100850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B59944-7037-40F4-8A64-F29B419E1B82}" type="datetimeFigureOut">
              <a:rPr lang="nl-NL" smtClean="0"/>
              <a:t>6-10-2013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3DFD8-09DF-46EB-81F4-CE76FD866DD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135698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B59944-7037-40F4-8A64-F29B419E1B82}" type="datetimeFigureOut">
              <a:rPr lang="nl-NL" smtClean="0"/>
              <a:t>6-10-2013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B3DFD8-09DF-46EB-81F4-CE76FD866DD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924053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28.png"/><Relationship Id="rId5" Type="http://schemas.openxmlformats.org/officeDocument/2006/relationships/image" Target="../media/image3.png"/><Relationship Id="rId10" Type="http://schemas.openxmlformats.org/officeDocument/2006/relationships/image" Target="../media/image27.png"/><Relationship Id="rId4" Type="http://schemas.openxmlformats.org/officeDocument/2006/relationships/image" Target="../media/image2.png"/><Relationship Id="rId9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17.png"/><Relationship Id="rId5" Type="http://schemas.openxmlformats.org/officeDocument/2006/relationships/image" Target="../media/image3.png"/><Relationship Id="rId10" Type="http://schemas.openxmlformats.org/officeDocument/2006/relationships/image" Target="../media/image26.png"/><Relationship Id="rId4" Type="http://schemas.openxmlformats.org/officeDocument/2006/relationships/image" Target="../media/image2.png"/><Relationship Id="rId9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12" Type="http://schemas.openxmlformats.org/officeDocument/2006/relationships/image" Target="../media/image3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31.png"/><Relationship Id="rId5" Type="http://schemas.openxmlformats.org/officeDocument/2006/relationships/image" Target="../media/image3.png"/><Relationship Id="rId10" Type="http://schemas.openxmlformats.org/officeDocument/2006/relationships/image" Target="../media/image30.png"/><Relationship Id="rId4" Type="http://schemas.openxmlformats.org/officeDocument/2006/relationships/image" Target="../media/image2.png"/><Relationship Id="rId9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3.png"/><Relationship Id="rId10" Type="http://schemas.openxmlformats.org/officeDocument/2006/relationships/image" Target="../media/image17.png"/><Relationship Id="rId4" Type="http://schemas.openxmlformats.org/officeDocument/2006/relationships/image" Target="../media/image2.png"/><Relationship Id="rId9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7.pn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34.png"/><Relationship Id="rId5" Type="http://schemas.openxmlformats.org/officeDocument/2006/relationships/image" Target="../media/image3.png"/><Relationship Id="rId10" Type="http://schemas.openxmlformats.org/officeDocument/2006/relationships/image" Target="../media/image33.png"/><Relationship Id="rId4" Type="http://schemas.openxmlformats.org/officeDocument/2006/relationships/image" Target="../media/image2.png"/><Relationship Id="rId9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3.png"/><Relationship Id="rId10" Type="http://schemas.openxmlformats.org/officeDocument/2006/relationships/image" Target="../media/image17.png"/><Relationship Id="rId4" Type="http://schemas.openxmlformats.org/officeDocument/2006/relationships/image" Target="../media/image2.png"/><Relationship Id="rId9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37.png"/><Relationship Id="rId5" Type="http://schemas.openxmlformats.org/officeDocument/2006/relationships/image" Target="../media/image3.png"/><Relationship Id="rId10" Type="http://schemas.openxmlformats.org/officeDocument/2006/relationships/image" Target="../media/image17.png"/><Relationship Id="rId4" Type="http://schemas.openxmlformats.org/officeDocument/2006/relationships/image" Target="../media/image2.png"/><Relationship Id="rId9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38.png"/><Relationship Id="rId5" Type="http://schemas.openxmlformats.org/officeDocument/2006/relationships/image" Target="../media/image3.png"/><Relationship Id="rId10" Type="http://schemas.openxmlformats.org/officeDocument/2006/relationships/image" Target="../media/image17.png"/><Relationship Id="rId4" Type="http://schemas.openxmlformats.org/officeDocument/2006/relationships/image" Target="../media/image2.png"/><Relationship Id="rId9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17.png"/><Relationship Id="rId5" Type="http://schemas.openxmlformats.org/officeDocument/2006/relationships/image" Target="../media/image3.png"/><Relationship Id="rId10" Type="http://schemas.openxmlformats.org/officeDocument/2006/relationships/image" Target="../media/image40.png"/><Relationship Id="rId4" Type="http://schemas.openxmlformats.org/officeDocument/2006/relationships/image" Target="../media/image2.png"/><Relationship Id="rId9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3.png"/><Relationship Id="rId10" Type="http://schemas.openxmlformats.org/officeDocument/2006/relationships/image" Target="../media/image41.png"/><Relationship Id="rId4" Type="http://schemas.openxmlformats.org/officeDocument/2006/relationships/image" Target="../media/image2.png"/><Relationship Id="rId9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.jpe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4.png"/><Relationship Id="rId5" Type="http://schemas.openxmlformats.org/officeDocument/2006/relationships/image" Target="../media/image13.png"/><Relationship Id="rId10" Type="http://schemas.openxmlformats.org/officeDocument/2006/relationships/image" Target="../media/image7.png"/><Relationship Id="rId4" Type="http://schemas.openxmlformats.org/officeDocument/2006/relationships/image" Target="../media/image2.png"/><Relationship Id="rId9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3.png"/><Relationship Id="rId10" Type="http://schemas.openxmlformats.org/officeDocument/2006/relationships/image" Target="../media/image17.png"/><Relationship Id="rId4" Type="http://schemas.openxmlformats.org/officeDocument/2006/relationships/image" Target="../media/image2.png"/><Relationship Id="rId9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17.png"/><Relationship Id="rId5" Type="http://schemas.openxmlformats.org/officeDocument/2006/relationships/image" Target="../media/image3.png"/><Relationship Id="rId10" Type="http://schemas.openxmlformats.org/officeDocument/2006/relationships/image" Target="../media/image36.png"/><Relationship Id="rId4" Type="http://schemas.openxmlformats.org/officeDocument/2006/relationships/image" Target="../media/image2.png"/><Relationship Id="rId9" Type="http://schemas.openxmlformats.org/officeDocument/2006/relationships/image" Target="../media/image4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17.png"/><Relationship Id="rId5" Type="http://schemas.openxmlformats.org/officeDocument/2006/relationships/image" Target="../media/image3.png"/><Relationship Id="rId10" Type="http://schemas.openxmlformats.org/officeDocument/2006/relationships/image" Target="../media/image43.png"/><Relationship Id="rId4" Type="http://schemas.openxmlformats.org/officeDocument/2006/relationships/image" Target="../media/image2.png"/><Relationship Id="rId9" Type="http://schemas.openxmlformats.org/officeDocument/2006/relationships/image" Target="../media/image4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7.pn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12" Type="http://schemas.openxmlformats.org/officeDocument/2006/relationships/image" Target="../media/image4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36.png"/><Relationship Id="rId5" Type="http://schemas.openxmlformats.org/officeDocument/2006/relationships/image" Target="../media/image3.png"/><Relationship Id="rId10" Type="http://schemas.openxmlformats.org/officeDocument/2006/relationships/image" Target="../media/image45.png"/><Relationship Id="rId4" Type="http://schemas.openxmlformats.org/officeDocument/2006/relationships/image" Target="../media/image2.png"/><Relationship Id="rId9" Type="http://schemas.openxmlformats.org/officeDocument/2006/relationships/image" Target="../media/image44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3.png"/><Relationship Id="rId10" Type="http://schemas.openxmlformats.org/officeDocument/2006/relationships/image" Target="../media/image17.png"/><Relationship Id="rId4" Type="http://schemas.openxmlformats.org/officeDocument/2006/relationships/image" Target="../media/image2.png"/><Relationship Id="rId9" Type="http://schemas.openxmlformats.org/officeDocument/2006/relationships/image" Target="../media/image36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3.png"/><Relationship Id="rId10" Type="http://schemas.openxmlformats.org/officeDocument/2006/relationships/image" Target="../media/image35.png"/><Relationship Id="rId4" Type="http://schemas.openxmlformats.org/officeDocument/2006/relationships/image" Target="../media/image2.png"/><Relationship Id="rId9" Type="http://schemas.openxmlformats.org/officeDocument/2006/relationships/image" Target="../media/image17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.jpe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47.png"/><Relationship Id="rId9" Type="http://schemas.openxmlformats.org/officeDocument/2006/relationships/image" Target="../media/image4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16.png"/><Relationship Id="rId5" Type="http://schemas.openxmlformats.org/officeDocument/2006/relationships/image" Target="../media/image2.png"/><Relationship Id="rId10" Type="http://schemas.openxmlformats.org/officeDocument/2006/relationships/image" Target="../media/image15.png"/><Relationship Id="rId4" Type="http://schemas.openxmlformats.org/officeDocument/2006/relationships/image" Target="../media/image3.png"/><Relationship Id="rId9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3.png"/><Relationship Id="rId10" Type="http://schemas.openxmlformats.org/officeDocument/2006/relationships/image" Target="../media/image17.png"/><Relationship Id="rId4" Type="http://schemas.openxmlformats.org/officeDocument/2006/relationships/image" Target="../media/image2.png"/><Relationship Id="rId9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3.png"/><Relationship Id="rId10" Type="http://schemas.openxmlformats.org/officeDocument/2006/relationships/image" Target="../media/image19.png"/><Relationship Id="rId4" Type="http://schemas.openxmlformats.org/officeDocument/2006/relationships/image" Target="../media/image2.png"/><Relationship Id="rId9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.jpe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11" Type="http://schemas.openxmlformats.org/officeDocument/2006/relationships/image" Target="../media/image17.png"/><Relationship Id="rId5" Type="http://schemas.openxmlformats.org/officeDocument/2006/relationships/image" Target="../media/image20.png"/><Relationship Id="rId10" Type="http://schemas.openxmlformats.org/officeDocument/2006/relationships/image" Target="../media/image6.png"/><Relationship Id="rId4" Type="http://schemas.openxmlformats.org/officeDocument/2006/relationships/image" Target="../media/image2.png"/><Relationship Id="rId9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23.png"/><Relationship Id="rId5" Type="http://schemas.openxmlformats.org/officeDocument/2006/relationships/image" Target="../media/image3.png"/><Relationship Id="rId10" Type="http://schemas.openxmlformats.org/officeDocument/2006/relationships/image" Target="../media/image22.png"/><Relationship Id="rId4" Type="http://schemas.openxmlformats.org/officeDocument/2006/relationships/image" Target="../media/image2.png"/><Relationship Id="rId9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17.png"/><Relationship Id="rId5" Type="http://schemas.openxmlformats.org/officeDocument/2006/relationships/image" Target="../media/image3.png"/><Relationship Id="rId10" Type="http://schemas.openxmlformats.org/officeDocument/2006/relationships/image" Target="../media/image26.png"/><Relationship Id="rId4" Type="http://schemas.openxmlformats.org/officeDocument/2006/relationships/image" Target="../media/image2.png"/><Relationship Id="rId9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3.png"/><Relationship Id="rId10" Type="http://schemas.openxmlformats.org/officeDocument/2006/relationships/image" Target="../media/image17.png"/><Relationship Id="rId4" Type="http://schemas.openxmlformats.org/officeDocument/2006/relationships/image" Target="../media/image2.png"/><Relationship Id="rId9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hthoek 21"/>
          <p:cNvSpPr/>
          <p:nvPr/>
        </p:nvSpPr>
        <p:spPr>
          <a:xfrm>
            <a:off x="194077" y="127618"/>
            <a:ext cx="1581745" cy="6565970"/>
          </a:xfrm>
          <a:prstGeom prst="rect">
            <a:avLst/>
          </a:prstGeom>
          <a:solidFill>
            <a:srgbClr val="000000">
              <a:alpha val="5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0" name="Rechthoek 29"/>
          <p:cNvSpPr/>
          <p:nvPr/>
        </p:nvSpPr>
        <p:spPr>
          <a:xfrm>
            <a:off x="196653" y="127617"/>
            <a:ext cx="1579170" cy="6565971"/>
          </a:xfrm>
          <a:prstGeom prst="rect">
            <a:avLst/>
          </a:prstGeom>
          <a:solidFill>
            <a:schemeClr val="bg1">
              <a:lumMod val="65000"/>
              <a:alpha val="898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" name="Rechthoek 2"/>
          <p:cNvSpPr/>
          <p:nvPr/>
        </p:nvSpPr>
        <p:spPr>
          <a:xfrm>
            <a:off x="256523" y="967900"/>
            <a:ext cx="8754606" cy="1368152"/>
          </a:xfrm>
          <a:prstGeom prst="rect">
            <a:avLst/>
          </a:prstGeom>
          <a:solidFill>
            <a:srgbClr val="000000">
              <a:alpha val="54902"/>
            </a:srgbClr>
          </a:solidFill>
          <a:ln>
            <a:noFill/>
          </a:ln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077" y="150113"/>
            <a:ext cx="9193213" cy="5969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kstvak 1"/>
          <p:cNvSpPr txBox="1"/>
          <p:nvPr/>
        </p:nvSpPr>
        <p:spPr>
          <a:xfrm>
            <a:off x="2915088" y="1051810"/>
            <a:ext cx="6084038" cy="1138773"/>
          </a:xfrm>
          <a:prstGeom prst="rect">
            <a:avLst/>
          </a:prstGeom>
          <a:noFill/>
          <a:effectLst>
            <a:outerShdw blurRad="12700" dist="25400" dir="5400000" algn="ctr" rotWithShape="0">
              <a:schemeClr val="tx1"/>
            </a:outerShdw>
          </a:effectLst>
        </p:spPr>
        <p:txBody>
          <a:bodyPr wrap="none" rtlCol="0">
            <a:spAutoFit/>
          </a:bodyPr>
          <a:lstStyle/>
          <a:p>
            <a:r>
              <a:rPr lang="nl-NL" sz="4400" b="1" dirty="0" smtClean="0">
                <a:solidFill>
                  <a:schemeClr val="bg1"/>
                </a:solidFill>
              </a:rPr>
              <a:t>Het Heiligdom</a:t>
            </a:r>
            <a:r>
              <a:rPr lang="nl-NL" sz="4400" b="1" dirty="0" smtClean="0">
                <a:solidFill>
                  <a:schemeClr val="bg1"/>
                </a:solidFill>
              </a:rPr>
              <a:t> en </a:t>
            </a:r>
            <a:r>
              <a:rPr lang="nl-NL" sz="4400" b="1" dirty="0" smtClean="0">
                <a:solidFill>
                  <a:schemeClr val="bg1"/>
                </a:solidFill>
              </a:rPr>
              <a:t>1844</a:t>
            </a:r>
          </a:p>
          <a:p>
            <a:r>
              <a:rPr lang="nl-NL" sz="2400" b="1" dirty="0" smtClean="0">
                <a:solidFill>
                  <a:schemeClr val="bg1"/>
                </a:solidFill>
              </a:rPr>
              <a:t>                             </a:t>
            </a:r>
            <a:r>
              <a:rPr lang="nl-NL" sz="2400" b="1" dirty="0" smtClean="0">
                <a:solidFill>
                  <a:schemeClr val="bg1"/>
                </a:solidFill>
              </a:rPr>
              <a:t>De 2300 Avonden en Morgens</a:t>
            </a:r>
            <a:r>
              <a:rPr lang="nl-NL" sz="2400" b="1" dirty="0" smtClean="0">
                <a:solidFill>
                  <a:schemeClr val="bg1"/>
                </a:solidFill>
              </a:rPr>
              <a:t> </a:t>
            </a:r>
            <a:endParaRPr lang="nl-NL" sz="2400" b="1" dirty="0">
              <a:solidFill>
                <a:schemeClr val="bg1"/>
              </a:solidFill>
            </a:endParaRPr>
          </a:p>
        </p:txBody>
      </p:sp>
      <p:sp>
        <p:nvSpPr>
          <p:cNvPr id="23" name="Rechthoek 22"/>
          <p:cNvSpPr/>
          <p:nvPr/>
        </p:nvSpPr>
        <p:spPr>
          <a:xfrm>
            <a:off x="256522" y="548680"/>
            <a:ext cx="8754606" cy="395158"/>
          </a:xfrm>
          <a:prstGeom prst="rect">
            <a:avLst/>
          </a:prstGeom>
          <a:solidFill>
            <a:srgbClr val="000000">
              <a:alpha val="54902"/>
            </a:srgbClr>
          </a:solidFill>
          <a:ln>
            <a:noFill/>
          </a:ln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4" name="Tekstvak 23"/>
          <p:cNvSpPr txBox="1"/>
          <p:nvPr/>
        </p:nvSpPr>
        <p:spPr>
          <a:xfrm>
            <a:off x="256521" y="576982"/>
            <a:ext cx="7545613" cy="338554"/>
          </a:xfrm>
          <a:prstGeom prst="rect">
            <a:avLst/>
          </a:prstGeom>
          <a:noFill/>
          <a:effectLst>
            <a:outerShdw blurRad="12700" dist="25400" dir="5400000" algn="ctr" rotWithShape="0">
              <a:schemeClr val="tx1"/>
            </a:outerShdw>
          </a:effectLst>
        </p:spPr>
        <p:txBody>
          <a:bodyPr wrap="square" rtlCol="0">
            <a:spAutoFit/>
          </a:bodyPr>
          <a:lstStyle/>
          <a:p>
            <a:r>
              <a:rPr lang="nl-NL" sz="1600" b="1" dirty="0" smtClean="0">
                <a:solidFill>
                  <a:schemeClr val="bg1"/>
                </a:solidFill>
              </a:rPr>
              <a:t>Het Heiligdom</a:t>
            </a:r>
            <a:r>
              <a:rPr lang="nl-NL" sz="1600" b="1" dirty="0" smtClean="0">
                <a:solidFill>
                  <a:schemeClr val="bg1"/>
                </a:solidFill>
              </a:rPr>
              <a:t> en </a:t>
            </a:r>
            <a:r>
              <a:rPr lang="nl-NL" sz="1600" b="1" dirty="0" smtClean="0">
                <a:solidFill>
                  <a:schemeClr val="bg1"/>
                </a:solidFill>
              </a:rPr>
              <a:t>1844</a:t>
            </a:r>
            <a:r>
              <a:rPr lang="nl-NL" sz="1600" b="1" dirty="0">
                <a:solidFill>
                  <a:schemeClr val="bg1"/>
                </a:solidFill>
              </a:rPr>
              <a:t> </a:t>
            </a:r>
            <a:r>
              <a:rPr lang="nl-NL" sz="1600" b="1" dirty="0" smtClean="0">
                <a:solidFill>
                  <a:schemeClr val="bg1"/>
                </a:solidFill>
              </a:rPr>
              <a:t>– </a:t>
            </a:r>
            <a:r>
              <a:rPr lang="nl-NL" sz="1600" b="1" dirty="0" smtClean="0">
                <a:solidFill>
                  <a:schemeClr val="bg1"/>
                </a:solidFill>
              </a:rPr>
              <a:t>De </a:t>
            </a:r>
            <a:r>
              <a:rPr lang="nl-NL" sz="1600" b="1" dirty="0" smtClean="0">
                <a:solidFill>
                  <a:schemeClr val="bg1"/>
                </a:solidFill>
              </a:rPr>
              <a:t> </a:t>
            </a:r>
            <a:r>
              <a:rPr lang="nl-NL" sz="1600" b="1" dirty="0" err="1" smtClean="0">
                <a:solidFill>
                  <a:schemeClr val="bg1"/>
                </a:solidFill>
              </a:rPr>
              <a:t>Prophetie</a:t>
            </a:r>
            <a:r>
              <a:rPr lang="nl-NL" sz="1600" b="1" dirty="0" smtClean="0">
                <a:solidFill>
                  <a:schemeClr val="bg1"/>
                </a:solidFill>
              </a:rPr>
              <a:t> van de 2300 Avonden en Morgens. </a:t>
            </a:r>
            <a:endParaRPr lang="nl-NL" sz="1600" b="1" dirty="0">
              <a:solidFill>
                <a:schemeClr val="bg1"/>
              </a:solidFill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077" y="5908986"/>
            <a:ext cx="9193213" cy="113982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26" y="1294293"/>
            <a:ext cx="2508302" cy="4114622"/>
          </a:xfrm>
          <a:prstGeom prst="rect">
            <a:avLst/>
          </a:prstGeom>
          <a:noFill/>
          <a:ln>
            <a:noFill/>
          </a:ln>
          <a:effectLst>
            <a:glow rad="63500">
              <a:schemeClr val="accent6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521" y="4853617"/>
            <a:ext cx="2924267" cy="1584176"/>
          </a:xfrm>
          <a:prstGeom prst="rect">
            <a:avLst/>
          </a:prstGeom>
          <a:noFill/>
          <a:ln>
            <a:noFill/>
          </a:ln>
          <a:effectLst>
            <a:outerShdw dist="50800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kstvak 3"/>
          <p:cNvSpPr txBox="1"/>
          <p:nvPr/>
        </p:nvSpPr>
        <p:spPr>
          <a:xfrm>
            <a:off x="191490" y="6265247"/>
            <a:ext cx="3655168" cy="369332"/>
          </a:xfrm>
          <a:prstGeom prst="rect">
            <a:avLst/>
          </a:prstGeom>
          <a:noFill/>
          <a:effectLst>
            <a:outerShdw blurRad="25400" dist="12700" dir="5400000" algn="ctr" rotWithShape="0">
              <a:schemeClr val="tx1"/>
            </a:outerShdw>
          </a:effectLst>
        </p:spPr>
        <p:txBody>
          <a:bodyPr wrap="none" rtlCol="0">
            <a:spAutoFit/>
          </a:bodyPr>
          <a:lstStyle/>
          <a:p>
            <a:r>
              <a:rPr lang="nl-NL" dirty="0" smtClean="0"/>
              <a:t> </a:t>
            </a:r>
            <a:r>
              <a:rPr lang="nl-NL" sz="10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© 2013 AGO / </a:t>
            </a:r>
            <a:r>
              <a:rPr lang="nl-NL" sz="1000" b="1" dirty="0" err="1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Sda</a:t>
            </a:r>
            <a:r>
              <a:rPr lang="nl-NL" sz="10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nl-NL" sz="1000" b="1" dirty="0" err="1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Pioneers</a:t>
            </a:r>
            <a:r>
              <a:rPr lang="nl-NL" sz="10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  e-mail : sdapioneers@hotmail.com</a:t>
            </a:r>
            <a:endParaRPr lang="nl-NL" sz="1000" b="1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281" y="5902799"/>
            <a:ext cx="1309914" cy="4686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3" name="Groep 32"/>
          <p:cNvGrpSpPr/>
          <p:nvPr/>
        </p:nvGrpSpPr>
        <p:grpSpPr>
          <a:xfrm>
            <a:off x="3114909" y="5774315"/>
            <a:ext cx="1463497" cy="725593"/>
            <a:chOff x="6257525" y="5815420"/>
            <a:chExt cx="1463497" cy="725593"/>
          </a:xfrm>
        </p:grpSpPr>
        <p:sp>
          <p:nvSpPr>
            <p:cNvPr id="34" name="Rechthoek 33"/>
            <p:cNvSpPr/>
            <p:nvPr/>
          </p:nvSpPr>
          <p:spPr>
            <a:xfrm>
              <a:off x="6715875" y="6017233"/>
              <a:ext cx="1005147" cy="276999"/>
            </a:xfrm>
            <a:prstGeom prst="rect">
              <a:avLst/>
            </a:prstGeom>
            <a:effectLst>
              <a:outerShdw blurRad="12700" dist="12700" dir="5400000" algn="ctr" rotWithShape="0">
                <a:schemeClr val="tx1"/>
              </a:outerShdw>
            </a:effectLst>
          </p:spPr>
          <p:txBody>
            <a:bodyPr wrap="none">
              <a:spAutoFit/>
            </a:bodyPr>
            <a:lstStyle/>
            <a:p>
              <a:r>
                <a:rPr lang="nl-NL" sz="1200" b="1" dirty="0" err="1" smtClean="0">
                  <a:solidFill>
                    <a:schemeClr val="bg1"/>
                  </a:solidFill>
                </a:rPr>
                <a:t>Sda</a:t>
              </a:r>
              <a:r>
                <a:rPr lang="nl-NL" sz="1200" b="1" dirty="0" smtClean="0">
                  <a:solidFill>
                    <a:schemeClr val="bg1"/>
                  </a:solidFill>
                </a:rPr>
                <a:t> </a:t>
              </a:r>
              <a:r>
                <a:rPr lang="nl-NL" sz="1200" b="1" dirty="0" err="1" smtClean="0">
                  <a:solidFill>
                    <a:schemeClr val="bg1"/>
                  </a:solidFill>
                </a:rPr>
                <a:t>Pioneers</a:t>
              </a:r>
              <a:endParaRPr lang="nl-NL" sz="1200" b="1" dirty="0" smtClean="0">
                <a:solidFill>
                  <a:schemeClr val="bg1"/>
                </a:solidFill>
              </a:endParaRPr>
            </a:p>
          </p:txBody>
        </p:sp>
        <p:pic>
          <p:nvPicPr>
            <p:cNvPr id="39" name="Picture 4"/>
            <p:cNvPicPr>
              <a:picLocks noChangeAspect="1" noChangeArrowheads="1"/>
            </p:cNvPicPr>
            <p:nvPr/>
          </p:nvPicPr>
          <p:blipFill>
            <a:blip r:embed="rId9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57525" y="5815420"/>
              <a:ext cx="638170" cy="725593"/>
            </a:xfrm>
            <a:prstGeom prst="rect">
              <a:avLst/>
            </a:prstGeom>
            <a:noFill/>
            <a:ln>
              <a:noFill/>
            </a:ln>
            <a:effectLst>
              <a:outerShdw dist="12700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2731" y="1960793"/>
            <a:ext cx="2880695" cy="3476701"/>
          </a:xfrm>
          <a:prstGeom prst="rect">
            <a:avLst/>
          </a:prstGeom>
          <a:noFill/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/>
            <a:bevelB w="82550" h="44450" prst="angle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5930" y="4684857"/>
            <a:ext cx="3803650" cy="1279525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9" name="Groep 18"/>
          <p:cNvGrpSpPr/>
          <p:nvPr/>
        </p:nvGrpSpPr>
        <p:grpSpPr>
          <a:xfrm>
            <a:off x="4855930" y="2399964"/>
            <a:ext cx="3953400" cy="2253171"/>
            <a:chOff x="4659418" y="1022932"/>
            <a:chExt cx="4270118" cy="2446268"/>
          </a:xfrm>
          <a:effectLst>
            <a:glow rad="139700">
              <a:schemeClr val="accent6">
                <a:satMod val="175000"/>
                <a:alpha val="40000"/>
              </a:schemeClr>
            </a:glow>
          </a:effectLst>
        </p:grpSpPr>
        <p:pic>
          <p:nvPicPr>
            <p:cNvPr id="20" name="Picture 4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59418" y="1039794"/>
              <a:ext cx="1748367" cy="2032668"/>
            </a:xfrm>
            <a:prstGeom prst="rect">
              <a:avLst/>
            </a:prstGeom>
            <a:noFill/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Picture 5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4168" y="1022932"/>
              <a:ext cx="1618456" cy="2157414"/>
            </a:xfrm>
            <a:prstGeom prst="rect">
              <a:avLst/>
            </a:prstGeom>
            <a:noFill/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6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08304" y="1022932"/>
              <a:ext cx="1621232" cy="2446268"/>
            </a:xfrm>
            <a:prstGeom prst="rect">
              <a:avLst/>
            </a:prstGeom>
            <a:noFill/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224547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hthoek 21"/>
          <p:cNvSpPr/>
          <p:nvPr/>
        </p:nvSpPr>
        <p:spPr>
          <a:xfrm>
            <a:off x="194077" y="127618"/>
            <a:ext cx="294919" cy="6565970"/>
          </a:xfrm>
          <a:prstGeom prst="rect">
            <a:avLst/>
          </a:prstGeom>
          <a:solidFill>
            <a:srgbClr val="000000">
              <a:alpha val="5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0" name="Rechthoek 29"/>
          <p:cNvSpPr/>
          <p:nvPr/>
        </p:nvSpPr>
        <p:spPr>
          <a:xfrm>
            <a:off x="196653" y="127617"/>
            <a:ext cx="292343" cy="6565971"/>
          </a:xfrm>
          <a:prstGeom prst="rect">
            <a:avLst/>
          </a:prstGeom>
          <a:solidFill>
            <a:schemeClr val="bg1">
              <a:lumMod val="65000"/>
              <a:alpha val="898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077" y="150113"/>
            <a:ext cx="9193213" cy="5969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077" y="5908986"/>
            <a:ext cx="9193213" cy="113982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oep 6"/>
          <p:cNvGrpSpPr/>
          <p:nvPr/>
        </p:nvGrpSpPr>
        <p:grpSpPr>
          <a:xfrm>
            <a:off x="256521" y="4853617"/>
            <a:ext cx="4321885" cy="1782729"/>
            <a:chOff x="256521" y="4853617"/>
            <a:chExt cx="4321885" cy="1782729"/>
          </a:xfrm>
        </p:grpSpPr>
        <p:grpSp>
          <p:nvGrpSpPr>
            <p:cNvPr id="5" name="Groep 4"/>
            <p:cNvGrpSpPr/>
            <p:nvPr/>
          </p:nvGrpSpPr>
          <p:grpSpPr>
            <a:xfrm>
              <a:off x="3114909" y="5774315"/>
              <a:ext cx="1463497" cy="725593"/>
              <a:chOff x="6257525" y="5815420"/>
              <a:chExt cx="1463497" cy="725593"/>
            </a:xfrm>
          </p:grpSpPr>
          <p:sp>
            <p:nvSpPr>
              <p:cNvPr id="43" name="Rechthoek 42"/>
              <p:cNvSpPr/>
              <p:nvPr/>
            </p:nvSpPr>
            <p:spPr>
              <a:xfrm>
                <a:off x="6715875" y="6017233"/>
                <a:ext cx="1005147" cy="276999"/>
              </a:xfrm>
              <a:prstGeom prst="rect">
                <a:avLst/>
              </a:prstGeom>
              <a:effectLst>
                <a:outerShdw blurRad="12700" dist="12700" dir="5400000" algn="ctr" rotWithShape="0">
                  <a:schemeClr val="tx1"/>
                </a:outerShdw>
              </a:effectLst>
            </p:spPr>
            <p:txBody>
              <a:bodyPr wrap="none">
                <a:spAutoFit/>
              </a:bodyPr>
              <a:lstStyle/>
              <a:p>
                <a:r>
                  <a:rPr lang="nl-NL" sz="1200" b="1" dirty="0" err="1" smtClean="0">
                    <a:solidFill>
                      <a:schemeClr val="bg1"/>
                    </a:solidFill>
                  </a:rPr>
                  <a:t>Sda</a:t>
                </a:r>
                <a:r>
                  <a:rPr lang="nl-NL" sz="1200" b="1" dirty="0" smtClean="0">
                    <a:solidFill>
                      <a:schemeClr val="bg1"/>
                    </a:solidFill>
                  </a:rPr>
                  <a:t> </a:t>
                </a:r>
                <a:r>
                  <a:rPr lang="nl-NL" sz="1200" b="1" dirty="0" err="1" smtClean="0">
                    <a:solidFill>
                      <a:schemeClr val="bg1"/>
                    </a:solidFill>
                  </a:rPr>
                  <a:t>Pioneers</a:t>
                </a:r>
                <a:endParaRPr lang="nl-NL" sz="1200" b="1" dirty="0" smtClean="0">
                  <a:solidFill>
                    <a:schemeClr val="bg1"/>
                  </a:solidFill>
                </a:endParaRPr>
              </a:p>
            </p:txBody>
          </p:sp>
          <p:pic>
            <p:nvPicPr>
              <p:cNvPr id="42" name="Picture 4"/>
              <p:cNvPicPr>
                <a:picLocks noChangeAspect="1" noChangeArrowheads="1"/>
              </p:cNvPicPr>
              <p:nvPr/>
            </p:nvPicPr>
            <p:blipFill>
              <a:blip r:embed="rId6" cstate="print">
                <a:duotone>
                  <a:schemeClr val="accent6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257525" y="5815420"/>
                <a:ext cx="638170" cy="725593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12700" dir="2700000" algn="ctr" rotWithShape="0">
                  <a:schemeClr val="tx1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4" name="Tekstvak 3"/>
            <p:cNvSpPr txBox="1"/>
            <p:nvPr/>
          </p:nvSpPr>
          <p:spPr>
            <a:xfrm>
              <a:off x="498774" y="6267014"/>
              <a:ext cx="3655168" cy="369332"/>
            </a:xfrm>
            <a:prstGeom prst="rect">
              <a:avLst/>
            </a:prstGeom>
            <a:noFill/>
            <a:effectLst>
              <a:outerShdw blurRad="25400" dist="12700" dir="5400000" algn="ctr" rotWithShape="0">
                <a:schemeClr val="tx1"/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nl-NL" dirty="0" smtClean="0"/>
                <a:t> </a:t>
              </a:r>
              <a:r>
                <a:rPr lang="nl-NL" sz="1000" b="1" dirty="0" smtClean="0">
                  <a:solidFill>
                    <a:schemeClr val="bg1"/>
                  </a:solidFill>
                  <a:latin typeface="Calibri" pitchFamily="34" charset="0"/>
                  <a:cs typeface="Calibri" pitchFamily="34" charset="0"/>
                </a:rPr>
                <a:t>© 2013 AGO / </a:t>
              </a:r>
              <a:r>
                <a:rPr lang="nl-NL" sz="1000" b="1" dirty="0" err="1" smtClean="0">
                  <a:solidFill>
                    <a:schemeClr val="bg1"/>
                  </a:solidFill>
                  <a:latin typeface="Calibri" pitchFamily="34" charset="0"/>
                  <a:cs typeface="Calibri" pitchFamily="34" charset="0"/>
                </a:rPr>
                <a:t>Sda</a:t>
              </a:r>
              <a:r>
                <a:rPr lang="nl-NL" sz="1000" b="1" dirty="0" smtClean="0">
                  <a:solidFill>
                    <a:schemeClr val="bg1"/>
                  </a:solidFill>
                  <a:latin typeface="Calibri" pitchFamily="34" charset="0"/>
                  <a:cs typeface="Calibri" pitchFamily="34" charset="0"/>
                </a:rPr>
                <a:t> </a:t>
              </a:r>
              <a:r>
                <a:rPr lang="nl-NL" sz="1000" b="1" dirty="0" err="1" smtClean="0">
                  <a:solidFill>
                    <a:schemeClr val="bg1"/>
                  </a:solidFill>
                  <a:latin typeface="Calibri" pitchFamily="34" charset="0"/>
                  <a:cs typeface="Calibri" pitchFamily="34" charset="0"/>
                </a:rPr>
                <a:t>Pioneers</a:t>
              </a:r>
              <a:r>
                <a:rPr lang="nl-NL" sz="1000" b="1" dirty="0" smtClean="0">
                  <a:solidFill>
                    <a:schemeClr val="bg1"/>
                  </a:solidFill>
                  <a:latin typeface="Calibri" pitchFamily="34" charset="0"/>
                  <a:cs typeface="Calibri" pitchFamily="34" charset="0"/>
                </a:rPr>
                <a:t>   e-mail : sdapioneers@hotmail.com</a:t>
              </a:r>
              <a:endParaRPr lang="nl-NL" sz="10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endParaRPr>
            </a:p>
          </p:txBody>
        </p:sp>
        <p:pic>
          <p:nvPicPr>
            <p:cNvPr id="27" name="Picture 4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6521" y="4853617"/>
              <a:ext cx="2924267" cy="1584176"/>
            </a:xfrm>
            <a:prstGeom prst="rect">
              <a:avLst/>
            </a:prstGeom>
            <a:noFill/>
            <a:ln>
              <a:noFill/>
            </a:ln>
            <a:effectLst>
              <a:outerShdw dist="50800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2" name="Picture 8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1281" y="5902799"/>
              <a:ext cx="1309914" cy="4686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25" name="Groep 24"/>
          <p:cNvGrpSpPr/>
          <p:nvPr/>
        </p:nvGrpSpPr>
        <p:grpSpPr>
          <a:xfrm>
            <a:off x="256521" y="548680"/>
            <a:ext cx="8754607" cy="2463567"/>
            <a:chOff x="256521" y="548680"/>
            <a:chExt cx="8754607" cy="2463567"/>
          </a:xfrm>
        </p:grpSpPr>
        <p:sp>
          <p:nvSpPr>
            <p:cNvPr id="28" name="Rechthoek 27"/>
            <p:cNvSpPr/>
            <p:nvPr/>
          </p:nvSpPr>
          <p:spPr>
            <a:xfrm>
              <a:off x="256522" y="548680"/>
              <a:ext cx="8754606" cy="395158"/>
            </a:xfrm>
            <a:prstGeom prst="rect">
              <a:avLst/>
            </a:prstGeom>
            <a:solidFill>
              <a:srgbClr val="000000">
                <a:alpha val="54902"/>
              </a:srgbClr>
            </a:solidFill>
            <a:ln>
              <a:noFill/>
            </a:ln>
            <a:effectLst>
              <a:glow rad="1397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9" name="Tekstvak 28"/>
            <p:cNvSpPr txBox="1"/>
            <p:nvPr/>
          </p:nvSpPr>
          <p:spPr>
            <a:xfrm>
              <a:off x="256521" y="576982"/>
              <a:ext cx="7545613" cy="338554"/>
            </a:xfrm>
            <a:prstGeom prst="rect">
              <a:avLst/>
            </a:prstGeom>
            <a:noFill/>
            <a:effectLst>
              <a:outerShdw blurRad="12700" dist="25400" dir="5400000" algn="ctr" rotWithShape="0">
                <a:schemeClr val="tx1"/>
              </a:outerShdw>
            </a:effectLst>
          </p:spPr>
          <p:txBody>
            <a:bodyPr wrap="square" rtlCol="0">
              <a:spAutoFit/>
            </a:bodyPr>
            <a:lstStyle/>
            <a:p>
              <a:r>
                <a:rPr lang="nl-NL" sz="1600" b="1" dirty="0" smtClean="0">
                  <a:solidFill>
                    <a:schemeClr val="bg1"/>
                  </a:solidFill>
                </a:rPr>
                <a:t>Het Heiligdom</a:t>
              </a:r>
              <a:r>
                <a:rPr lang="nl-NL" sz="1600" b="1" dirty="0" smtClean="0">
                  <a:solidFill>
                    <a:schemeClr val="bg1"/>
                  </a:solidFill>
                </a:rPr>
                <a:t> en </a:t>
              </a:r>
              <a:r>
                <a:rPr lang="nl-NL" sz="1600" b="1" dirty="0" smtClean="0">
                  <a:solidFill>
                    <a:schemeClr val="bg1"/>
                  </a:solidFill>
                </a:rPr>
                <a:t>1844</a:t>
              </a:r>
              <a:r>
                <a:rPr lang="nl-NL" sz="1600" b="1" dirty="0">
                  <a:solidFill>
                    <a:schemeClr val="bg1"/>
                  </a:solidFill>
                </a:rPr>
                <a:t> </a:t>
              </a:r>
              <a:r>
                <a:rPr lang="nl-NL" sz="1600" b="1" dirty="0" smtClean="0">
                  <a:solidFill>
                    <a:schemeClr val="bg1"/>
                  </a:solidFill>
                </a:rPr>
                <a:t>– </a:t>
              </a:r>
              <a:r>
                <a:rPr lang="nl-NL" sz="1600" b="1" dirty="0" smtClean="0">
                  <a:solidFill>
                    <a:schemeClr val="bg1"/>
                  </a:solidFill>
                </a:rPr>
                <a:t>De </a:t>
              </a:r>
              <a:r>
                <a:rPr lang="nl-NL" sz="1600" b="1" dirty="0" smtClean="0">
                  <a:solidFill>
                    <a:schemeClr val="bg1"/>
                  </a:solidFill>
                </a:rPr>
                <a:t> </a:t>
              </a:r>
              <a:r>
                <a:rPr lang="nl-NL" sz="1600" b="1" dirty="0" err="1" smtClean="0">
                  <a:solidFill>
                    <a:schemeClr val="bg1"/>
                  </a:solidFill>
                </a:rPr>
                <a:t>Prophetie</a:t>
              </a:r>
              <a:r>
                <a:rPr lang="nl-NL" sz="1600" b="1" dirty="0" smtClean="0">
                  <a:solidFill>
                    <a:schemeClr val="bg1"/>
                  </a:solidFill>
                </a:rPr>
                <a:t> van de 2300 Avonden en Morgens. </a:t>
              </a:r>
              <a:endParaRPr lang="nl-NL" sz="1600" b="1" dirty="0">
                <a:solidFill>
                  <a:schemeClr val="bg1"/>
                </a:solidFill>
              </a:endParaRPr>
            </a:p>
          </p:txBody>
        </p:sp>
        <p:sp>
          <p:nvSpPr>
            <p:cNvPr id="32" name="Tekstvak 31"/>
            <p:cNvSpPr txBox="1"/>
            <p:nvPr/>
          </p:nvSpPr>
          <p:spPr>
            <a:xfrm>
              <a:off x="6849960" y="596369"/>
              <a:ext cx="2161168" cy="246221"/>
            </a:xfrm>
            <a:prstGeom prst="rect">
              <a:avLst/>
            </a:prstGeom>
            <a:noFill/>
            <a:effectLst>
              <a:outerShdw blurRad="25400" dist="12700" dir="5400000" algn="ctr" rotWithShape="0">
                <a:schemeClr val="tx1"/>
              </a:outerShdw>
            </a:effectLst>
          </p:spPr>
          <p:txBody>
            <a:bodyPr wrap="none" rtlCol="0">
              <a:spAutoFit/>
            </a:bodyPr>
            <a:lstStyle/>
            <a:p>
              <a:pPr algn="ctr"/>
              <a:r>
                <a:rPr lang="nl-NL" sz="1000" b="1" dirty="0" smtClean="0">
                  <a:solidFill>
                    <a:schemeClr val="bg1"/>
                  </a:solidFill>
                </a:rPr>
                <a:t>LEREN UIT DE ‘OUDE’ GESCHRIFTEN…</a:t>
              </a:r>
              <a:endParaRPr lang="nl-NL" sz="1000" b="1" dirty="0">
                <a:solidFill>
                  <a:schemeClr val="bg1"/>
                </a:solidFill>
              </a:endParaRPr>
            </a:p>
          </p:txBody>
        </p:sp>
        <p:pic>
          <p:nvPicPr>
            <p:cNvPr id="33" name="Picture 2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5817" y="965432"/>
              <a:ext cx="1512240" cy="2046815"/>
            </a:xfrm>
            <a:prstGeom prst="rect">
              <a:avLst/>
            </a:prstGeom>
            <a:noFill/>
            <a:ln>
              <a:noFill/>
            </a:ln>
            <a:effectLst>
              <a:glow rad="228600">
                <a:schemeClr val="accent6">
                  <a:satMod val="175000"/>
                  <a:alpha val="40000"/>
                </a:schemeClr>
              </a:glow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" name="Groep 1"/>
          <p:cNvGrpSpPr/>
          <p:nvPr/>
        </p:nvGrpSpPr>
        <p:grpSpPr>
          <a:xfrm>
            <a:off x="856160" y="1212811"/>
            <a:ext cx="7869046" cy="3828330"/>
            <a:chOff x="793987" y="1156363"/>
            <a:chExt cx="7869046" cy="3828330"/>
          </a:xfrm>
        </p:grpSpPr>
        <p:sp>
          <p:nvSpPr>
            <p:cNvPr id="11" name="Rechthoek 10"/>
            <p:cNvSpPr/>
            <p:nvPr/>
          </p:nvSpPr>
          <p:spPr>
            <a:xfrm>
              <a:off x="4091033" y="2122371"/>
              <a:ext cx="4572000" cy="2862322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ctr"/>
              <a:r>
                <a:rPr lang="en-US" sz="2000" b="1" dirty="0" smtClean="0"/>
                <a:t>BALLENGER </a:t>
              </a:r>
              <a:r>
                <a:rPr lang="en-US" sz="2000" b="1" dirty="0" smtClean="0"/>
                <a:t>en</a:t>
              </a:r>
              <a:r>
                <a:rPr lang="en-US" sz="2000" b="1" dirty="0" smtClean="0"/>
                <a:t> </a:t>
              </a:r>
              <a:r>
                <a:rPr lang="en-US" sz="2000" b="1" dirty="0" smtClean="0"/>
                <a:t>FORD </a:t>
              </a:r>
              <a:r>
                <a:rPr lang="en-US" sz="2000" b="1" dirty="0" err="1" smtClean="0"/>
                <a:t>zijn</a:t>
              </a:r>
              <a:r>
                <a:rPr lang="en-US" sz="2000" b="1" dirty="0" smtClean="0"/>
                <a:t> </a:t>
              </a:r>
              <a:r>
                <a:rPr lang="en-US" sz="2000" b="1" dirty="0" err="1" smtClean="0"/>
                <a:t>niet</a:t>
              </a:r>
              <a:r>
                <a:rPr lang="en-US" sz="2000" b="1" dirty="0" smtClean="0"/>
                <a:t> de </a:t>
              </a:r>
              <a:r>
                <a:rPr lang="en-US" sz="2000" b="1" dirty="0" err="1" smtClean="0"/>
                <a:t>enige</a:t>
              </a:r>
              <a:r>
                <a:rPr lang="en-US" sz="2000" b="1" dirty="0" smtClean="0"/>
                <a:t> twee die </a:t>
              </a:r>
              <a:r>
                <a:rPr lang="en-US" sz="2000" b="1" dirty="0" err="1" smtClean="0"/>
                <a:t>zich</a:t>
              </a:r>
              <a:r>
                <a:rPr lang="en-US" sz="2000" b="1" dirty="0" smtClean="0"/>
                <a:t> </a:t>
              </a:r>
              <a:r>
                <a:rPr lang="en-US" sz="2000" b="1" dirty="0" err="1" smtClean="0"/>
                <a:t>hebben</a:t>
              </a:r>
              <a:r>
                <a:rPr lang="en-US" sz="2000" b="1" dirty="0" smtClean="0"/>
                <a:t> </a:t>
              </a:r>
              <a:r>
                <a:rPr lang="en-US" sz="2000" b="1" dirty="0" err="1" smtClean="0"/>
                <a:t>verzet</a:t>
              </a:r>
              <a:r>
                <a:rPr lang="en-US" sz="2000" b="1" dirty="0" smtClean="0"/>
                <a:t> </a:t>
              </a:r>
              <a:r>
                <a:rPr lang="en-US" sz="2000" b="1" dirty="0" err="1" smtClean="0"/>
                <a:t>tegen</a:t>
              </a:r>
              <a:r>
                <a:rPr lang="en-US" sz="2000" b="1" dirty="0" smtClean="0"/>
                <a:t> </a:t>
              </a:r>
            </a:p>
            <a:p>
              <a:pPr algn="ctr"/>
              <a:r>
                <a:rPr lang="en-US" sz="2000" b="1" dirty="0" smtClean="0"/>
                <a:t>DE HEILIGDOMSLEER </a:t>
              </a:r>
              <a:r>
                <a:rPr lang="en-US" sz="2000" b="1" dirty="0" err="1" smtClean="0"/>
                <a:t>binnen</a:t>
              </a:r>
              <a:r>
                <a:rPr lang="en-US" sz="2000" b="1" dirty="0" smtClean="0"/>
                <a:t> de ZDA. </a:t>
              </a:r>
            </a:p>
            <a:p>
              <a:pPr algn="ctr"/>
              <a:r>
                <a:rPr lang="en-US" sz="2000" b="1" dirty="0" smtClean="0"/>
                <a:t>We </a:t>
              </a:r>
              <a:r>
                <a:rPr lang="en-US" sz="2000" b="1" dirty="0" err="1" smtClean="0"/>
                <a:t>zouden</a:t>
              </a:r>
              <a:r>
                <a:rPr lang="en-US" sz="2000" b="1" dirty="0" smtClean="0"/>
                <a:t> </a:t>
              </a:r>
              <a:r>
                <a:rPr lang="en-US" sz="2000" b="1" dirty="0" err="1" smtClean="0"/>
                <a:t>meerdere</a:t>
              </a:r>
              <a:r>
                <a:rPr lang="en-US" sz="2000" b="1" dirty="0" smtClean="0"/>
                <a:t> </a:t>
              </a:r>
            </a:p>
            <a:p>
              <a:pPr algn="ctr"/>
              <a:r>
                <a:rPr lang="en-US" sz="2000" b="1" dirty="0" err="1" smtClean="0"/>
                <a:t>personen</a:t>
              </a:r>
              <a:r>
                <a:rPr lang="en-US" sz="2000" b="1" dirty="0" smtClean="0"/>
                <a:t> </a:t>
              </a:r>
              <a:r>
                <a:rPr lang="en-US" sz="2000" b="1" dirty="0" err="1" smtClean="0"/>
                <a:t>kunnen</a:t>
              </a:r>
              <a:r>
                <a:rPr lang="en-US" sz="2000" b="1" dirty="0" smtClean="0"/>
                <a:t> </a:t>
              </a:r>
              <a:r>
                <a:rPr lang="en-US" sz="2000" b="1" dirty="0" err="1" smtClean="0"/>
                <a:t>aanhalen</a:t>
              </a:r>
              <a:r>
                <a:rPr lang="en-US" sz="2000" b="1" dirty="0" smtClean="0"/>
                <a:t>.</a:t>
              </a:r>
              <a:endParaRPr lang="en-US" sz="2000" b="1" dirty="0" smtClean="0"/>
            </a:p>
            <a:p>
              <a:pPr algn="ctr"/>
              <a:r>
                <a:rPr lang="en-US" sz="2000" b="1" dirty="0" err="1" smtClean="0"/>
                <a:t>Ze</a:t>
              </a:r>
              <a:r>
                <a:rPr lang="en-US" sz="2000" b="1" dirty="0" smtClean="0"/>
                <a:t> </a:t>
              </a:r>
              <a:r>
                <a:rPr lang="en-US" sz="2000" b="1" dirty="0" err="1" smtClean="0"/>
                <a:t>hadden</a:t>
              </a:r>
              <a:r>
                <a:rPr lang="en-US" sz="2000" b="1" dirty="0" smtClean="0"/>
                <a:t> </a:t>
              </a:r>
              <a:r>
                <a:rPr lang="en-US" sz="2000" b="1" dirty="0" err="1" smtClean="0"/>
                <a:t>slechts</a:t>
              </a:r>
              <a:r>
                <a:rPr lang="en-US" sz="2000" b="1" dirty="0" smtClean="0"/>
                <a:t> </a:t>
              </a:r>
            </a:p>
            <a:p>
              <a:pPr algn="ctr"/>
              <a:r>
                <a:rPr lang="en-US" sz="2000" b="1" dirty="0" err="1" smtClean="0"/>
                <a:t>één</a:t>
              </a:r>
              <a:r>
                <a:rPr lang="en-US" sz="2000" b="1" dirty="0" smtClean="0"/>
                <a:t> ding </a:t>
              </a:r>
              <a:r>
                <a:rPr lang="en-US" sz="2000" b="1" dirty="0" err="1" smtClean="0"/>
                <a:t>gemeen</a:t>
              </a:r>
              <a:r>
                <a:rPr lang="en-US" sz="2000" b="1" dirty="0" smtClean="0"/>
                <a:t> met </a:t>
              </a:r>
              <a:r>
                <a:rPr lang="en-US" sz="2000" b="1" dirty="0" err="1" smtClean="0"/>
                <a:t>elkaar</a:t>
              </a:r>
              <a:r>
                <a:rPr lang="en-US" sz="2000" b="1" dirty="0"/>
                <a:t>:</a:t>
              </a:r>
              <a:endParaRPr lang="en-US" sz="2000" b="1" dirty="0" smtClean="0"/>
            </a:p>
            <a:p>
              <a:pPr algn="ctr"/>
              <a:r>
                <a:rPr lang="en-US" sz="2000" b="1" dirty="0" err="1" smtClean="0"/>
                <a:t>Ze</a:t>
              </a:r>
              <a:r>
                <a:rPr lang="en-US" sz="2000" b="1" dirty="0" smtClean="0"/>
                <a:t> </a:t>
              </a:r>
              <a:r>
                <a:rPr lang="en-US" sz="2000" b="1" dirty="0" err="1" smtClean="0"/>
                <a:t>zorgen</a:t>
              </a:r>
              <a:r>
                <a:rPr lang="en-US" sz="2000" b="1" dirty="0" smtClean="0"/>
                <a:t> steeds </a:t>
              </a:r>
              <a:r>
                <a:rPr lang="en-US" sz="2000" b="1" dirty="0" err="1" smtClean="0"/>
                <a:t>weer</a:t>
              </a:r>
              <a:r>
                <a:rPr lang="en-US" sz="2000" b="1" dirty="0" smtClean="0"/>
                <a:t> </a:t>
              </a:r>
              <a:r>
                <a:rPr lang="en-US" sz="2000" b="1" dirty="0" err="1" smtClean="0"/>
                <a:t>opnieuw</a:t>
              </a:r>
              <a:r>
                <a:rPr lang="en-US" sz="2000" b="1" dirty="0" smtClean="0"/>
                <a:t> </a:t>
              </a:r>
              <a:r>
                <a:rPr lang="en-US" sz="2000" b="1" dirty="0" err="1" smtClean="0"/>
                <a:t>voor</a:t>
              </a:r>
              <a:r>
                <a:rPr lang="en-US" sz="2000" b="1" dirty="0" smtClean="0"/>
                <a:t> </a:t>
              </a:r>
              <a:r>
                <a:rPr lang="en-US" sz="2000" b="1" dirty="0" err="1" smtClean="0"/>
                <a:t>onrust</a:t>
              </a:r>
              <a:r>
                <a:rPr lang="en-US" sz="2000" b="1" dirty="0" smtClean="0"/>
                <a:t> </a:t>
              </a:r>
              <a:r>
                <a:rPr lang="en-US" sz="2000" b="1" dirty="0" err="1" smtClean="0"/>
                <a:t>t.a.v</a:t>
              </a:r>
              <a:r>
                <a:rPr lang="en-US" sz="2000" b="1" dirty="0" smtClean="0"/>
                <a:t>. </a:t>
              </a:r>
              <a:r>
                <a:rPr lang="en-US" sz="2000" b="1" dirty="0" smtClean="0"/>
                <a:t>DE HEILIGDOMSLEER.</a:t>
              </a:r>
              <a:endParaRPr lang="nl-NL" sz="2000" b="1" dirty="0"/>
            </a:p>
          </p:txBody>
        </p:sp>
        <p:pic>
          <p:nvPicPr>
            <p:cNvPr id="5129" name="Picture 9"/>
            <p:cNvPicPr>
              <a:picLocks noChangeAspect="1" noChangeArrowheads="1"/>
            </p:cNvPicPr>
            <p:nvPr/>
          </p:nvPicPr>
          <p:blipFill>
            <a:blip r:embed="rId10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92410" y="1156363"/>
              <a:ext cx="1444998" cy="1707411"/>
            </a:xfrm>
            <a:prstGeom prst="rect">
              <a:avLst/>
            </a:prstGeom>
            <a:noFill/>
            <a:ln>
              <a:noFill/>
            </a:ln>
            <a:effectLst>
              <a:outerShdw blurRad="279400" dist="25400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Rechthoek 11"/>
            <p:cNvSpPr/>
            <p:nvPr/>
          </p:nvSpPr>
          <p:spPr>
            <a:xfrm>
              <a:off x="2466096" y="2934455"/>
              <a:ext cx="1609736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nl-NL" sz="1400" b="1" dirty="0"/>
                <a:t>Albion F. </a:t>
              </a:r>
              <a:r>
                <a:rPr lang="nl-NL" sz="1400" b="1" dirty="0" err="1"/>
                <a:t>Ballenger</a:t>
              </a:r>
              <a:r>
                <a:rPr lang="nl-NL" sz="1400" b="1" dirty="0"/>
                <a:t> </a:t>
              </a:r>
            </a:p>
          </p:txBody>
        </p:sp>
        <p:pic>
          <p:nvPicPr>
            <p:cNvPr id="26" name="Picture 2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3987" y="2880440"/>
              <a:ext cx="1557212" cy="2026989"/>
            </a:xfrm>
            <a:prstGeom prst="rect">
              <a:avLst/>
            </a:prstGeom>
            <a:noFill/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1" name="Rechthoek 30"/>
            <p:cNvSpPr/>
            <p:nvPr/>
          </p:nvSpPr>
          <p:spPr>
            <a:xfrm>
              <a:off x="2099945" y="4326462"/>
              <a:ext cx="1308820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nl-NL" sz="1400" b="1" dirty="0" err="1" smtClean="0"/>
                <a:t>Desmond</a:t>
              </a:r>
              <a:r>
                <a:rPr lang="nl-NL" sz="1400" b="1" dirty="0" smtClean="0"/>
                <a:t> Ford </a:t>
              </a:r>
              <a:endParaRPr lang="nl-NL" sz="14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3477867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hthoek 21"/>
          <p:cNvSpPr/>
          <p:nvPr/>
        </p:nvSpPr>
        <p:spPr>
          <a:xfrm>
            <a:off x="194077" y="127618"/>
            <a:ext cx="294919" cy="6565970"/>
          </a:xfrm>
          <a:prstGeom prst="rect">
            <a:avLst/>
          </a:prstGeom>
          <a:solidFill>
            <a:srgbClr val="000000">
              <a:alpha val="5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0" name="Rechthoek 29"/>
          <p:cNvSpPr/>
          <p:nvPr/>
        </p:nvSpPr>
        <p:spPr>
          <a:xfrm>
            <a:off x="196653" y="127617"/>
            <a:ext cx="292343" cy="6565971"/>
          </a:xfrm>
          <a:prstGeom prst="rect">
            <a:avLst/>
          </a:prstGeom>
          <a:solidFill>
            <a:schemeClr val="bg1">
              <a:lumMod val="65000"/>
              <a:alpha val="898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077" y="150113"/>
            <a:ext cx="9193213" cy="5969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077" y="5908986"/>
            <a:ext cx="9193213" cy="113982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oep 6"/>
          <p:cNvGrpSpPr/>
          <p:nvPr/>
        </p:nvGrpSpPr>
        <p:grpSpPr>
          <a:xfrm>
            <a:off x="256521" y="4853617"/>
            <a:ext cx="4321885" cy="1782729"/>
            <a:chOff x="256521" y="4853617"/>
            <a:chExt cx="4321885" cy="1782729"/>
          </a:xfrm>
        </p:grpSpPr>
        <p:grpSp>
          <p:nvGrpSpPr>
            <p:cNvPr id="5" name="Groep 4"/>
            <p:cNvGrpSpPr/>
            <p:nvPr/>
          </p:nvGrpSpPr>
          <p:grpSpPr>
            <a:xfrm>
              <a:off x="3114909" y="5774315"/>
              <a:ext cx="1463497" cy="725593"/>
              <a:chOff x="6257525" y="5815420"/>
              <a:chExt cx="1463497" cy="725593"/>
            </a:xfrm>
          </p:grpSpPr>
          <p:sp>
            <p:nvSpPr>
              <p:cNvPr id="43" name="Rechthoek 42"/>
              <p:cNvSpPr/>
              <p:nvPr/>
            </p:nvSpPr>
            <p:spPr>
              <a:xfrm>
                <a:off x="6715875" y="6017233"/>
                <a:ext cx="1005147" cy="276999"/>
              </a:xfrm>
              <a:prstGeom prst="rect">
                <a:avLst/>
              </a:prstGeom>
              <a:effectLst>
                <a:outerShdw blurRad="12700" dist="12700" dir="5400000" algn="ctr" rotWithShape="0">
                  <a:schemeClr val="tx1"/>
                </a:outerShdw>
              </a:effectLst>
            </p:spPr>
            <p:txBody>
              <a:bodyPr wrap="none">
                <a:spAutoFit/>
              </a:bodyPr>
              <a:lstStyle/>
              <a:p>
                <a:r>
                  <a:rPr lang="nl-NL" sz="1200" b="1" dirty="0" err="1" smtClean="0">
                    <a:solidFill>
                      <a:schemeClr val="bg1"/>
                    </a:solidFill>
                  </a:rPr>
                  <a:t>Sda</a:t>
                </a:r>
                <a:r>
                  <a:rPr lang="nl-NL" sz="1200" b="1" dirty="0" smtClean="0">
                    <a:solidFill>
                      <a:schemeClr val="bg1"/>
                    </a:solidFill>
                  </a:rPr>
                  <a:t> </a:t>
                </a:r>
                <a:r>
                  <a:rPr lang="nl-NL" sz="1200" b="1" dirty="0" err="1" smtClean="0">
                    <a:solidFill>
                      <a:schemeClr val="bg1"/>
                    </a:solidFill>
                  </a:rPr>
                  <a:t>Pioneers</a:t>
                </a:r>
                <a:endParaRPr lang="nl-NL" sz="1200" b="1" dirty="0" smtClean="0">
                  <a:solidFill>
                    <a:schemeClr val="bg1"/>
                  </a:solidFill>
                </a:endParaRPr>
              </a:p>
            </p:txBody>
          </p:sp>
          <p:pic>
            <p:nvPicPr>
              <p:cNvPr id="42" name="Picture 4"/>
              <p:cNvPicPr>
                <a:picLocks noChangeAspect="1" noChangeArrowheads="1"/>
              </p:cNvPicPr>
              <p:nvPr/>
            </p:nvPicPr>
            <p:blipFill>
              <a:blip r:embed="rId6" cstate="print">
                <a:duotone>
                  <a:schemeClr val="accent6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257525" y="5815420"/>
                <a:ext cx="638170" cy="725593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12700" dir="2700000" algn="ctr" rotWithShape="0">
                  <a:schemeClr val="tx1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4" name="Tekstvak 3"/>
            <p:cNvSpPr txBox="1"/>
            <p:nvPr/>
          </p:nvSpPr>
          <p:spPr>
            <a:xfrm>
              <a:off x="498774" y="6267014"/>
              <a:ext cx="3655168" cy="369332"/>
            </a:xfrm>
            <a:prstGeom prst="rect">
              <a:avLst/>
            </a:prstGeom>
            <a:noFill/>
            <a:effectLst>
              <a:outerShdw blurRad="25400" dist="12700" dir="5400000" algn="ctr" rotWithShape="0">
                <a:schemeClr val="tx1"/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nl-NL" dirty="0" smtClean="0"/>
                <a:t> </a:t>
              </a:r>
              <a:r>
                <a:rPr lang="nl-NL" sz="1000" b="1" dirty="0" smtClean="0">
                  <a:solidFill>
                    <a:schemeClr val="bg1"/>
                  </a:solidFill>
                  <a:latin typeface="Calibri" pitchFamily="34" charset="0"/>
                  <a:cs typeface="Calibri" pitchFamily="34" charset="0"/>
                </a:rPr>
                <a:t>© 2013 AGO / </a:t>
              </a:r>
              <a:r>
                <a:rPr lang="nl-NL" sz="1000" b="1" dirty="0" err="1" smtClean="0">
                  <a:solidFill>
                    <a:schemeClr val="bg1"/>
                  </a:solidFill>
                  <a:latin typeface="Calibri" pitchFamily="34" charset="0"/>
                  <a:cs typeface="Calibri" pitchFamily="34" charset="0"/>
                </a:rPr>
                <a:t>Sda</a:t>
              </a:r>
              <a:r>
                <a:rPr lang="nl-NL" sz="1000" b="1" dirty="0" smtClean="0">
                  <a:solidFill>
                    <a:schemeClr val="bg1"/>
                  </a:solidFill>
                  <a:latin typeface="Calibri" pitchFamily="34" charset="0"/>
                  <a:cs typeface="Calibri" pitchFamily="34" charset="0"/>
                </a:rPr>
                <a:t> </a:t>
              </a:r>
              <a:r>
                <a:rPr lang="nl-NL" sz="1000" b="1" dirty="0" err="1" smtClean="0">
                  <a:solidFill>
                    <a:schemeClr val="bg1"/>
                  </a:solidFill>
                  <a:latin typeface="Calibri" pitchFamily="34" charset="0"/>
                  <a:cs typeface="Calibri" pitchFamily="34" charset="0"/>
                </a:rPr>
                <a:t>Pioneers</a:t>
              </a:r>
              <a:r>
                <a:rPr lang="nl-NL" sz="1000" b="1" dirty="0" smtClean="0">
                  <a:solidFill>
                    <a:schemeClr val="bg1"/>
                  </a:solidFill>
                  <a:latin typeface="Calibri" pitchFamily="34" charset="0"/>
                  <a:cs typeface="Calibri" pitchFamily="34" charset="0"/>
                </a:rPr>
                <a:t>   e-mail : sdapioneers@hotmail.com</a:t>
              </a:r>
              <a:endParaRPr lang="nl-NL" sz="10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endParaRPr>
            </a:p>
          </p:txBody>
        </p:sp>
        <p:pic>
          <p:nvPicPr>
            <p:cNvPr id="27" name="Picture 4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6521" y="4853617"/>
              <a:ext cx="2924267" cy="1584176"/>
            </a:xfrm>
            <a:prstGeom prst="rect">
              <a:avLst/>
            </a:prstGeom>
            <a:noFill/>
            <a:ln>
              <a:noFill/>
            </a:ln>
            <a:effectLst>
              <a:outerShdw dist="50800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2" name="Picture 8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1281" y="5902799"/>
              <a:ext cx="1309914" cy="4686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3" name="Groep 2"/>
          <p:cNvGrpSpPr/>
          <p:nvPr/>
        </p:nvGrpSpPr>
        <p:grpSpPr>
          <a:xfrm>
            <a:off x="1850292" y="1249502"/>
            <a:ext cx="7020844" cy="4432481"/>
            <a:chOff x="1850292" y="1249502"/>
            <a:chExt cx="7020844" cy="4432481"/>
          </a:xfrm>
        </p:grpSpPr>
        <p:pic>
          <p:nvPicPr>
            <p:cNvPr id="7175" name="Picture 7"/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871" b="38874"/>
            <a:stretch/>
          </p:blipFill>
          <p:spPr bwMode="auto">
            <a:xfrm>
              <a:off x="3304754" y="1249502"/>
              <a:ext cx="4497379" cy="1502133"/>
            </a:xfrm>
            <a:prstGeom prst="rect">
              <a:avLst/>
            </a:prstGeom>
            <a:noFill/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" name="Picture 2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1092" y="1484784"/>
              <a:ext cx="1407449" cy="1339775"/>
            </a:xfrm>
            <a:prstGeom prst="rect">
              <a:avLst/>
            </a:prstGeom>
            <a:noFill/>
            <a:ln>
              <a:noFill/>
            </a:ln>
            <a:effectLst>
              <a:glow rad="101600">
                <a:schemeClr val="accent6">
                  <a:satMod val="175000"/>
                  <a:alpha val="40000"/>
                </a:schemeClr>
              </a:glow>
              <a:outerShdw dist="35921" dir="2700000" algn="ctr" rotWithShape="0">
                <a:schemeClr val="bg2"/>
              </a:outerShdw>
              <a:reflection blurRad="6350" stA="50000" endA="300" endPos="90000" dir="5400000" sy="-100000" algn="bl" rotWithShape="0"/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Rechthoek 10"/>
            <p:cNvSpPr/>
            <p:nvPr/>
          </p:nvSpPr>
          <p:spPr>
            <a:xfrm>
              <a:off x="1850292" y="3219770"/>
              <a:ext cx="7020844" cy="246221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000" b="1" dirty="0" smtClean="0"/>
                <a:t>In </a:t>
              </a:r>
              <a:r>
                <a:rPr lang="nl-NL" sz="2000" b="1" dirty="0"/>
                <a:t>de Advent Review schreef Ellen White het volgende:</a:t>
              </a:r>
            </a:p>
            <a:p>
              <a:pPr algn="ctr"/>
              <a:r>
                <a:rPr lang="nl-NL" sz="2000" b="1" dirty="0"/>
                <a:t>“Het is van groot belang, dat we DE GESCHRIFTEN VAN DE </a:t>
              </a:r>
              <a:r>
                <a:rPr lang="nl-NL" sz="2000" b="1" dirty="0" smtClean="0"/>
                <a:t>PIONEERS ALS </a:t>
              </a:r>
              <a:r>
                <a:rPr lang="nl-NL" sz="2000" b="1" dirty="0"/>
                <a:t>BASIS BLIJVEN HERHALEN, omdat zij degenen waren, die gezocht </a:t>
              </a:r>
              <a:r>
                <a:rPr lang="nl-NL" sz="2000" b="1" dirty="0" smtClean="0"/>
                <a:t>hebben </a:t>
              </a:r>
              <a:r>
                <a:rPr lang="nl-NL" sz="2000" b="1" dirty="0"/>
                <a:t>naar de verborgen schat, </a:t>
              </a:r>
              <a:endParaRPr lang="nl-NL" sz="2000" b="1" dirty="0" smtClean="0"/>
            </a:p>
            <a:p>
              <a:pPr algn="ctr"/>
              <a:r>
                <a:rPr lang="nl-NL" sz="2000" b="1" dirty="0" smtClean="0"/>
                <a:t>om </a:t>
              </a:r>
              <a:r>
                <a:rPr lang="nl-NL" sz="2000" b="1" dirty="0"/>
                <a:t>het fundament te leggen. </a:t>
              </a:r>
            </a:p>
            <a:p>
              <a:pPr algn="ctr"/>
              <a:r>
                <a:rPr lang="nl-NL" sz="2000" b="1" dirty="0"/>
                <a:t>VERSPREIDT DAT, WAT DEZE MENSEN IN </a:t>
              </a:r>
              <a:endParaRPr lang="nl-NL" sz="2000" b="1" dirty="0" smtClean="0"/>
            </a:p>
            <a:p>
              <a:pPr algn="ctr"/>
              <a:r>
                <a:rPr lang="nl-NL" sz="2000" b="1" dirty="0" smtClean="0"/>
                <a:t>HET </a:t>
              </a:r>
              <a:r>
                <a:rPr lang="nl-NL" sz="2000" b="1" dirty="0"/>
                <a:t>VERLEDEN HEBBEN GESCHREVEN.”</a:t>
              </a:r>
            </a:p>
            <a:p>
              <a:pPr algn="ctr"/>
              <a:r>
                <a:rPr lang="en-US" sz="1400" b="1" dirty="0" smtClean="0"/>
                <a:t>The </a:t>
              </a:r>
              <a:r>
                <a:rPr lang="en-US" sz="1400" b="1" dirty="0" smtClean="0"/>
                <a:t>Advent Review and Sabbath Herald, May 25, 1905</a:t>
              </a:r>
              <a:endParaRPr lang="nl-NL" sz="1400" b="1" dirty="0"/>
            </a:p>
          </p:txBody>
        </p:sp>
      </p:grpSp>
      <p:grpSp>
        <p:nvGrpSpPr>
          <p:cNvPr id="25" name="Groep 24"/>
          <p:cNvGrpSpPr/>
          <p:nvPr/>
        </p:nvGrpSpPr>
        <p:grpSpPr>
          <a:xfrm>
            <a:off x="256521" y="548680"/>
            <a:ext cx="8754607" cy="2463567"/>
            <a:chOff x="256521" y="548680"/>
            <a:chExt cx="8754607" cy="2463567"/>
          </a:xfrm>
        </p:grpSpPr>
        <p:sp>
          <p:nvSpPr>
            <p:cNvPr id="26" name="Rechthoek 25"/>
            <p:cNvSpPr/>
            <p:nvPr/>
          </p:nvSpPr>
          <p:spPr>
            <a:xfrm>
              <a:off x="256522" y="548680"/>
              <a:ext cx="8754606" cy="395158"/>
            </a:xfrm>
            <a:prstGeom prst="rect">
              <a:avLst/>
            </a:prstGeom>
            <a:solidFill>
              <a:srgbClr val="000000">
                <a:alpha val="54902"/>
              </a:srgbClr>
            </a:solidFill>
            <a:ln>
              <a:noFill/>
            </a:ln>
            <a:effectLst>
              <a:glow rad="1397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8" name="Tekstvak 27"/>
            <p:cNvSpPr txBox="1"/>
            <p:nvPr/>
          </p:nvSpPr>
          <p:spPr>
            <a:xfrm>
              <a:off x="256521" y="576982"/>
              <a:ext cx="7545613" cy="338554"/>
            </a:xfrm>
            <a:prstGeom prst="rect">
              <a:avLst/>
            </a:prstGeom>
            <a:noFill/>
            <a:effectLst>
              <a:outerShdw blurRad="12700" dist="25400" dir="5400000" algn="ctr" rotWithShape="0">
                <a:schemeClr val="tx1"/>
              </a:outerShdw>
            </a:effectLst>
          </p:spPr>
          <p:txBody>
            <a:bodyPr wrap="square" rtlCol="0">
              <a:spAutoFit/>
            </a:bodyPr>
            <a:lstStyle/>
            <a:p>
              <a:r>
                <a:rPr lang="nl-NL" sz="1600" b="1" dirty="0" smtClean="0">
                  <a:solidFill>
                    <a:schemeClr val="bg1"/>
                  </a:solidFill>
                </a:rPr>
                <a:t>Het Heiligdom</a:t>
              </a:r>
              <a:r>
                <a:rPr lang="nl-NL" sz="1600" b="1" dirty="0" smtClean="0">
                  <a:solidFill>
                    <a:schemeClr val="bg1"/>
                  </a:solidFill>
                </a:rPr>
                <a:t> en </a:t>
              </a:r>
              <a:r>
                <a:rPr lang="nl-NL" sz="1600" b="1" dirty="0" smtClean="0">
                  <a:solidFill>
                    <a:schemeClr val="bg1"/>
                  </a:solidFill>
                </a:rPr>
                <a:t>1844</a:t>
              </a:r>
              <a:r>
                <a:rPr lang="nl-NL" sz="1600" b="1" dirty="0">
                  <a:solidFill>
                    <a:schemeClr val="bg1"/>
                  </a:solidFill>
                </a:rPr>
                <a:t> </a:t>
              </a:r>
              <a:r>
                <a:rPr lang="nl-NL" sz="1600" b="1" dirty="0" smtClean="0">
                  <a:solidFill>
                    <a:schemeClr val="bg1"/>
                  </a:solidFill>
                </a:rPr>
                <a:t>– </a:t>
              </a:r>
              <a:r>
                <a:rPr lang="nl-NL" sz="1600" b="1" dirty="0" smtClean="0">
                  <a:solidFill>
                    <a:schemeClr val="bg1"/>
                  </a:solidFill>
                </a:rPr>
                <a:t>De </a:t>
              </a:r>
              <a:r>
                <a:rPr lang="nl-NL" sz="1600" b="1" dirty="0" smtClean="0">
                  <a:solidFill>
                    <a:schemeClr val="bg1"/>
                  </a:solidFill>
                </a:rPr>
                <a:t> </a:t>
              </a:r>
              <a:r>
                <a:rPr lang="nl-NL" sz="1600" b="1" dirty="0" err="1" smtClean="0">
                  <a:solidFill>
                    <a:schemeClr val="bg1"/>
                  </a:solidFill>
                </a:rPr>
                <a:t>Prophetie</a:t>
              </a:r>
              <a:r>
                <a:rPr lang="nl-NL" sz="1600" b="1" dirty="0" smtClean="0">
                  <a:solidFill>
                    <a:schemeClr val="bg1"/>
                  </a:solidFill>
                </a:rPr>
                <a:t> van de 2300 Avonden en Morgens. </a:t>
              </a:r>
              <a:endParaRPr lang="nl-NL" sz="1600" b="1" dirty="0">
                <a:solidFill>
                  <a:schemeClr val="bg1"/>
                </a:solidFill>
              </a:endParaRPr>
            </a:p>
          </p:txBody>
        </p:sp>
        <p:sp>
          <p:nvSpPr>
            <p:cNvPr id="29" name="Tekstvak 28"/>
            <p:cNvSpPr txBox="1"/>
            <p:nvPr/>
          </p:nvSpPr>
          <p:spPr>
            <a:xfrm>
              <a:off x="6849960" y="596369"/>
              <a:ext cx="2161168" cy="246221"/>
            </a:xfrm>
            <a:prstGeom prst="rect">
              <a:avLst/>
            </a:prstGeom>
            <a:noFill/>
            <a:effectLst>
              <a:outerShdw blurRad="25400" dist="12700" dir="5400000" algn="ctr" rotWithShape="0">
                <a:schemeClr val="tx1"/>
              </a:outerShdw>
            </a:effectLst>
          </p:spPr>
          <p:txBody>
            <a:bodyPr wrap="none" rtlCol="0">
              <a:spAutoFit/>
            </a:bodyPr>
            <a:lstStyle/>
            <a:p>
              <a:pPr algn="ctr"/>
              <a:r>
                <a:rPr lang="nl-NL" sz="1000" b="1" dirty="0" smtClean="0">
                  <a:solidFill>
                    <a:schemeClr val="bg1"/>
                  </a:solidFill>
                </a:rPr>
                <a:t>LEREN UIT DE ‘OUDE’ GESCHRIFTEN…</a:t>
              </a:r>
              <a:endParaRPr lang="nl-NL" sz="1000" b="1" dirty="0">
                <a:solidFill>
                  <a:schemeClr val="bg1"/>
                </a:solidFill>
              </a:endParaRPr>
            </a:p>
          </p:txBody>
        </p:sp>
        <p:pic>
          <p:nvPicPr>
            <p:cNvPr id="31" name="Picture 2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5817" y="965432"/>
              <a:ext cx="1512240" cy="2046815"/>
            </a:xfrm>
            <a:prstGeom prst="rect">
              <a:avLst/>
            </a:prstGeom>
            <a:noFill/>
            <a:ln>
              <a:noFill/>
            </a:ln>
            <a:effectLst>
              <a:glow rad="228600">
                <a:schemeClr val="accent6">
                  <a:satMod val="175000"/>
                  <a:alpha val="40000"/>
                </a:schemeClr>
              </a:glow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120745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hthoek 21"/>
          <p:cNvSpPr/>
          <p:nvPr/>
        </p:nvSpPr>
        <p:spPr>
          <a:xfrm>
            <a:off x="194077" y="127618"/>
            <a:ext cx="294919" cy="6565970"/>
          </a:xfrm>
          <a:prstGeom prst="rect">
            <a:avLst/>
          </a:prstGeom>
          <a:solidFill>
            <a:srgbClr val="000000">
              <a:alpha val="5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0" name="Rechthoek 29"/>
          <p:cNvSpPr/>
          <p:nvPr/>
        </p:nvSpPr>
        <p:spPr>
          <a:xfrm>
            <a:off x="196653" y="127617"/>
            <a:ext cx="292343" cy="6565971"/>
          </a:xfrm>
          <a:prstGeom prst="rect">
            <a:avLst/>
          </a:prstGeom>
          <a:solidFill>
            <a:schemeClr val="bg1">
              <a:lumMod val="65000"/>
              <a:alpha val="898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077" y="150113"/>
            <a:ext cx="9193213" cy="5969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077" y="5908986"/>
            <a:ext cx="9193213" cy="113982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oep 6"/>
          <p:cNvGrpSpPr/>
          <p:nvPr/>
        </p:nvGrpSpPr>
        <p:grpSpPr>
          <a:xfrm>
            <a:off x="256521" y="4853617"/>
            <a:ext cx="4321885" cy="1782729"/>
            <a:chOff x="256521" y="4853617"/>
            <a:chExt cx="4321885" cy="1782729"/>
          </a:xfrm>
        </p:grpSpPr>
        <p:grpSp>
          <p:nvGrpSpPr>
            <p:cNvPr id="5" name="Groep 4"/>
            <p:cNvGrpSpPr/>
            <p:nvPr/>
          </p:nvGrpSpPr>
          <p:grpSpPr>
            <a:xfrm>
              <a:off x="3114909" y="5774315"/>
              <a:ext cx="1463497" cy="725593"/>
              <a:chOff x="6257525" y="5815420"/>
              <a:chExt cx="1463497" cy="725593"/>
            </a:xfrm>
          </p:grpSpPr>
          <p:sp>
            <p:nvSpPr>
              <p:cNvPr id="43" name="Rechthoek 42"/>
              <p:cNvSpPr/>
              <p:nvPr/>
            </p:nvSpPr>
            <p:spPr>
              <a:xfrm>
                <a:off x="6715875" y="6017233"/>
                <a:ext cx="1005147" cy="276999"/>
              </a:xfrm>
              <a:prstGeom prst="rect">
                <a:avLst/>
              </a:prstGeom>
              <a:effectLst>
                <a:outerShdw blurRad="12700" dist="12700" dir="5400000" algn="ctr" rotWithShape="0">
                  <a:schemeClr val="tx1"/>
                </a:outerShdw>
              </a:effectLst>
            </p:spPr>
            <p:txBody>
              <a:bodyPr wrap="none">
                <a:spAutoFit/>
              </a:bodyPr>
              <a:lstStyle/>
              <a:p>
                <a:r>
                  <a:rPr lang="nl-NL" sz="1200" b="1" dirty="0" err="1" smtClean="0">
                    <a:solidFill>
                      <a:schemeClr val="bg1"/>
                    </a:solidFill>
                  </a:rPr>
                  <a:t>Sda</a:t>
                </a:r>
                <a:r>
                  <a:rPr lang="nl-NL" sz="1200" b="1" dirty="0" smtClean="0">
                    <a:solidFill>
                      <a:schemeClr val="bg1"/>
                    </a:solidFill>
                  </a:rPr>
                  <a:t> </a:t>
                </a:r>
                <a:r>
                  <a:rPr lang="nl-NL" sz="1200" b="1" dirty="0" err="1" smtClean="0">
                    <a:solidFill>
                      <a:schemeClr val="bg1"/>
                    </a:solidFill>
                  </a:rPr>
                  <a:t>Pioneers</a:t>
                </a:r>
                <a:endParaRPr lang="nl-NL" sz="1200" b="1" dirty="0" smtClean="0">
                  <a:solidFill>
                    <a:schemeClr val="bg1"/>
                  </a:solidFill>
                </a:endParaRPr>
              </a:p>
            </p:txBody>
          </p:sp>
          <p:pic>
            <p:nvPicPr>
              <p:cNvPr id="42" name="Picture 4"/>
              <p:cNvPicPr>
                <a:picLocks noChangeAspect="1" noChangeArrowheads="1"/>
              </p:cNvPicPr>
              <p:nvPr/>
            </p:nvPicPr>
            <p:blipFill>
              <a:blip r:embed="rId6" cstate="print">
                <a:duotone>
                  <a:schemeClr val="accent6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257525" y="5815420"/>
                <a:ext cx="638170" cy="725593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12700" dir="2700000" algn="ctr" rotWithShape="0">
                  <a:schemeClr val="tx1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4" name="Tekstvak 3"/>
            <p:cNvSpPr txBox="1"/>
            <p:nvPr/>
          </p:nvSpPr>
          <p:spPr>
            <a:xfrm>
              <a:off x="498774" y="6267014"/>
              <a:ext cx="3655168" cy="369332"/>
            </a:xfrm>
            <a:prstGeom prst="rect">
              <a:avLst/>
            </a:prstGeom>
            <a:noFill/>
            <a:effectLst>
              <a:outerShdw blurRad="25400" dist="12700" dir="5400000" algn="ctr" rotWithShape="0">
                <a:schemeClr val="tx1"/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nl-NL" dirty="0" smtClean="0"/>
                <a:t> </a:t>
              </a:r>
              <a:r>
                <a:rPr lang="nl-NL" sz="1000" b="1" dirty="0" smtClean="0">
                  <a:solidFill>
                    <a:schemeClr val="bg1"/>
                  </a:solidFill>
                  <a:latin typeface="Calibri" pitchFamily="34" charset="0"/>
                  <a:cs typeface="Calibri" pitchFamily="34" charset="0"/>
                </a:rPr>
                <a:t>© 2013 AGO / </a:t>
              </a:r>
              <a:r>
                <a:rPr lang="nl-NL" sz="1000" b="1" dirty="0" err="1" smtClean="0">
                  <a:solidFill>
                    <a:schemeClr val="bg1"/>
                  </a:solidFill>
                  <a:latin typeface="Calibri" pitchFamily="34" charset="0"/>
                  <a:cs typeface="Calibri" pitchFamily="34" charset="0"/>
                </a:rPr>
                <a:t>Sda</a:t>
              </a:r>
              <a:r>
                <a:rPr lang="nl-NL" sz="1000" b="1" dirty="0" smtClean="0">
                  <a:solidFill>
                    <a:schemeClr val="bg1"/>
                  </a:solidFill>
                  <a:latin typeface="Calibri" pitchFamily="34" charset="0"/>
                  <a:cs typeface="Calibri" pitchFamily="34" charset="0"/>
                </a:rPr>
                <a:t> </a:t>
              </a:r>
              <a:r>
                <a:rPr lang="nl-NL" sz="1000" b="1" dirty="0" err="1" smtClean="0">
                  <a:solidFill>
                    <a:schemeClr val="bg1"/>
                  </a:solidFill>
                  <a:latin typeface="Calibri" pitchFamily="34" charset="0"/>
                  <a:cs typeface="Calibri" pitchFamily="34" charset="0"/>
                </a:rPr>
                <a:t>Pioneers</a:t>
              </a:r>
              <a:r>
                <a:rPr lang="nl-NL" sz="1000" b="1" dirty="0" smtClean="0">
                  <a:solidFill>
                    <a:schemeClr val="bg1"/>
                  </a:solidFill>
                  <a:latin typeface="Calibri" pitchFamily="34" charset="0"/>
                  <a:cs typeface="Calibri" pitchFamily="34" charset="0"/>
                </a:rPr>
                <a:t>   e-mail : sdapioneers@hotmail.com</a:t>
              </a:r>
              <a:endParaRPr lang="nl-NL" sz="10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endParaRPr>
            </a:p>
          </p:txBody>
        </p:sp>
        <p:pic>
          <p:nvPicPr>
            <p:cNvPr id="27" name="Picture 4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6521" y="4853617"/>
              <a:ext cx="2924267" cy="1584176"/>
            </a:xfrm>
            <a:prstGeom prst="rect">
              <a:avLst/>
            </a:prstGeom>
            <a:noFill/>
            <a:ln>
              <a:noFill/>
            </a:ln>
            <a:effectLst>
              <a:outerShdw dist="50800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2" name="Picture 8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1281" y="5902799"/>
              <a:ext cx="1309914" cy="4686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1" name="Rechthoek 10"/>
          <p:cNvSpPr/>
          <p:nvPr/>
        </p:nvSpPr>
        <p:spPr>
          <a:xfrm>
            <a:off x="4355976" y="1252631"/>
            <a:ext cx="4515160" cy="4524315"/>
          </a:xfrm>
          <a:prstGeom prst="rect">
            <a:avLst/>
          </a:prstGeom>
          <a:effectLst>
            <a:outerShdw blurRad="50800" dist="50800" dir="5400000" algn="ctr" rotWithShape="0">
              <a:schemeClr val="bg1"/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sz="2000" b="1" dirty="0" smtClean="0"/>
              <a:t>DRIE</a:t>
            </a:r>
            <a:r>
              <a:rPr lang="en-US" sz="2000" b="1" dirty="0" smtClean="0"/>
              <a:t> </a:t>
            </a:r>
            <a:r>
              <a:rPr lang="en-US" sz="2000" b="1" dirty="0" smtClean="0"/>
              <a:t>PIONEERS</a:t>
            </a:r>
          </a:p>
          <a:p>
            <a:pPr algn="ctr"/>
            <a:r>
              <a:rPr lang="en-US" sz="2000" b="1" dirty="0" smtClean="0"/>
              <a:t> </a:t>
            </a:r>
            <a:r>
              <a:rPr lang="en-US" sz="2000" b="1" dirty="0" err="1" smtClean="0"/>
              <a:t>steken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boven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alle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andere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uit</a:t>
            </a:r>
            <a:r>
              <a:rPr lang="en-US" sz="2000" b="1" dirty="0" smtClean="0"/>
              <a:t>, </a:t>
            </a:r>
            <a:endParaRPr lang="en-US" sz="2000" b="1" dirty="0" smtClean="0"/>
          </a:p>
          <a:p>
            <a:pPr algn="ctr"/>
            <a:endParaRPr lang="en-US" sz="2000" b="1" dirty="0" smtClean="0"/>
          </a:p>
          <a:p>
            <a:pPr algn="ctr"/>
            <a:r>
              <a:rPr lang="en-US" sz="3200" b="1" dirty="0" smtClean="0"/>
              <a:t>JOHN ANDREWS, </a:t>
            </a:r>
          </a:p>
          <a:p>
            <a:pPr algn="ctr"/>
            <a:r>
              <a:rPr lang="en-US" sz="3200" b="1" dirty="0" smtClean="0"/>
              <a:t>JAMES WHITE </a:t>
            </a:r>
          </a:p>
          <a:p>
            <a:pPr algn="ctr"/>
            <a:r>
              <a:rPr lang="en-US" sz="3200" b="1" dirty="0" smtClean="0"/>
              <a:t>en</a:t>
            </a:r>
            <a:r>
              <a:rPr lang="en-US" sz="3200" b="1" dirty="0" smtClean="0"/>
              <a:t> </a:t>
            </a:r>
            <a:endParaRPr lang="en-US" sz="3200" b="1" dirty="0" smtClean="0"/>
          </a:p>
          <a:p>
            <a:pPr algn="ctr"/>
            <a:r>
              <a:rPr lang="en-US" sz="3200" b="1" dirty="0" smtClean="0"/>
              <a:t>URIAH SMITH.  </a:t>
            </a:r>
          </a:p>
          <a:p>
            <a:pPr algn="ctr"/>
            <a:endParaRPr lang="en-US" sz="2000" b="1" dirty="0"/>
          </a:p>
          <a:p>
            <a:pPr algn="ctr"/>
            <a:r>
              <a:rPr lang="en-US" sz="2000" b="1" dirty="0" err="1" smtClean="0"/>
              <a:t>Ze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waren</a:t>
            </a:r>
            <a:r>
              <a:rPr lang="en-US" sz="2000" b="1" dirty="0" smtClean="0"/>
              <a:t> het die </a:t>
            </a:r>
            <a:r>
              <a:rPr lang="en-US" sz="2000" b="1" dirty="0" err="1" smtClean="0"/>
              <a:t>ruim</a:t>
            </a:r>
            <a:r>
              <a:rPr lang="en-US" sz="2000" b="1" dirty="0" smtClean="0"/>
              <a:t> 65 </a:t>
            </a:r>
            <a:r>
              <a:rPr lang="en-US" sz="2000" b="1" dirty="0" err="1" smtClean="0"/>
              <a:t>procent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voor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hun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rekening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namen</a:t>
            </a:r>
            <a:r>
              <a:rPr lang="en-US" sz="2000" b="1" dirty="0" smtClean="0"/>
              <a:t> met </a:t>
            </a:r>
            <a:r>
              <a:rPr lang="en-US" sz="2000" b="1" dirty="0" err="1" smtClean="0"/>
              <a:t>betrekking</a:t>
            </a:r>
            <a:r>
              <a:rPr lang="en-US" sz="2000" b="1" dirty="0" smtClean="0"/>
              <a:t> </a:t>
            </a:r>
          </a:p>
          <a:p>
            <a:pPr algn="ctr"/>
            <a:r>
              <a:rPr lang="en-US" sz="2000" b="1" dirty="0" smtClean="0"/>
              <a:t>tot de </a:t>
            </a:r>
            <a:r>
              <a:rPr lang="en-US" sz="2000" b="1" dirty="0" err="1" smtClean="0"/>
              <a:t>artikelen</a:t>
            </a:r>
            <a:r>
              <a:rPr lang="en-US" sz="2000" b="1" dirty="0" smtClean="0"/>
              <a:t> die </a:t>
            </a:r>
          </a:p>
          <a:p>
            <a:pPr algn="ctr"/>
            <a:r>
              <a:rPr lang="en-US" sz="2000" b="1" dirty="0" smtClean="0"/>
              <a:t>de </a:t>
            </a:r>
            <a:r>
              <a:rPr lang="en-US" sz="2000" b="1" dirty="0" err="1" smtClean="0"/>
              <a:t>Heiligdomsleer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beschrijven</a:t>
            </a:r>
            <a:r>
              <a:rPr lang="en-US" sz="2000" b="1" dirty="0" smtClean="0"/>
              <a:t>. </a:t>
            </a:r>
            <a:r>
              <a:rPr lang="en-US" sz="2000" b="1" dirty="0" smtClean="0"/>
              <a:t> </a:t>
            </a:r>
            <a:endParaRPr lang="en-US" sz="1400" b="1" dirty="0" smtClean="0"/>
          </a:p>
        </p:txBody>
      </p:sp>
      <p:grpSp>
        <p:nvGrpSpPr>
          <p:cNvPr id="25" name="Groep 24"/>
          <p:cNvGrpSpPr/>
          <p:nvPr/>
        </p:nvGrpSpPr>
        <p:grpSpPr>
          <a:xfrm>
            <a:off x="256521" y="548680"/>
            <a:ext cx="8754607" cy="2463567"/>
            <a:chOff x="256521" y="548680"/>
            <a:chExt cx="8754607" cy="2463567"/>
          </a:xfrm>
        </p:grpSpPr>
        <p:sp>
          <p:nvSpPr>
            <p:cNvPr id="26" name="Rechthoek 25"/>
            <p:cNvSpPr/>
            <p:nvPr/>
          </p:nvSpPr>
          <p:spPr>
            <a:xfrm>
              <a:off x="256522" y="548680"/>
              <a:ext cx="8754606" cy="395158"/>
            </a:xfrm>
            <a:prstGeom prst="rect">
              <a:avLst/>
            </a:prstGeom>
            <a:solidFill>
              <a:srgbClr val="000000">
                <a:alpha val="54902"/>
              </a:srgbClr>
            </a:solidFill>
            <a:ln>
              <a:noFill/>
            </a:ln>
            <a:effectLst>
              <a:glow rad="1397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8" name="Tekstvak 27"/>
            <p:cNvSpPr txBox="1"/>
            <p:nvPr/>
          </p:nvSpPr>
          <p:spPr>
            <a:xfrm>
              <a:off x="256521" y="576982"/>
              <a:ext cx="7545613" cy="338554"/>
            </a:xfrm>
            <a:prstGeom prst="rect">
              <a:avLst/>
            </a:prstGeom>
            <a:noFill/>
            <a:effectLst>
              <a:outerShdw blurRad="12700" dist="25400" dir="5400000" algn="ctr" rotWithShape="0">
                <a:schemeClr val="tx1"/>
              </a:outerShdw>
            </a:effectLst>
          </p:spPr>
          <p:txBody>
            <a:bodyPr wrap="square" rtlCol="0">
              <a:spAutoFit/>
            </a:bodyPr>
            <a:lstStyle/>
            <a:p>
              <a:r>
                <a:rPr lang="nl-NL" sz="1600" b="1" dirty="0" smtClean="0">
                  <a:solidFill>
                    <a:schemeClr val="bg1"/>
                  </a:solidFill>
                </a:rPr>
                <a:t>Het Heiligdom</a:t>
              </a:r>
              <a:r>
                <a:rPr lang="nl-NL" sz="1600" b="1" dirty="0" smtClean="0">
                  <a:solidFill>
                    <a:schemeClr val="bg1"/>
                  </a:solidFill>
                </a:rPr>
                <a:t> en </a:t>
              </a:r>
              <a:r>
                <a:rPr lang="nl-NL" sz="1600" b="1" dirty="0" smtClean="0">
                  <a:solidFill>
                    <a:schemeClr val="bg1"/>
                  </a:solidFill>
                </a:rPr>
                <a:t>1844</a:t>
              </a:r>
              <a:r>
                <a:rPr lang="nl-NL" sz="1600" b="1" dirty="0">
                  <a:solidFill>
                    <a:schemeClr val="bg1"/>
                  </a:solidFill>
                </a:rPr>
                <a:t> </a:t>
              </a:r>
              <a:r>
                <a:rPr lang="nl-NL" sz="1600" b="1" dirty="0" smtClean="0">
                  <a:solidFill>
                    <a:schemeClr val="bg1"/>
                  </a:solidFill>
                </a:rPr>
                <a:t>– </a:t>
              </a:r>
              <a:r>
                <a:rPr lang="nl-NL" sz="1600" b="1" dirty="0" smtClean="0">
                  <a:solidFill>
                    <a:schemeClr val="bg1"/>
                  </a:solidFill>
                </a:rPr>
                <a:t>De </a:t>
              </a:r>
              <a:r>
                <a:rPr lang="nl-NL" sz="1600" b="1" dirty="0" smtClean="0">
                  <a:solidFill>
                    <a:schemeClr val="bg1"/>
                  </a:solidFill>
                </a:rPr>
                <a:t> </a:t>
              </a:r>
              <a:r>
                <a:rPr lang="nl-NL" sz="1600" b="1" dirty="0" err="1" smtClean="0">
                  <a:solidFill>
                    <a:schemeClr val="bg1"/>
                  </a:solidFill>
                </a:rPr>
                <a:t>Prophetie</a:t>
              </a:r>
              <a:r>
                <a:rPr lang="nl-NL" sz="1600" b="1" dirty="0" smtClean="0">
                  <a:solidFill>
                    <a:schemeClr val="bg1"/>
                  </a:solidFill>
                </a:rPr>
                <a:t> van de 2300 Avonden en Morgens. </a:t>
              </a:r>
              <a:endParaRPr lang="nl-NL" sz="1600" b="1" dirty="0">
                <a:solidFill>
                  <a:schemeClr val="bg1"/>
                </a:solidFill>
              </a:endParaRPr>
            </a:p>
          </p:txBody>
        </p:sp>
        <p:sp>
          <p:nvSpPr>
            <p:cNvPr id="29" name="Tekstvak 28"/>
            <p:cNvSpPr txBox="1"/>
            <p:nvPr/>
          </p:nvSpPr>
          <p:spPr>
            <a:xfrm>
              <a:off x="6849960" y="596369"/>
              <a:ext cx="2161168" cy="246221"/>
            </a:xfrm>
            <a:prstGeom prst="rect">
              <a:avLst/>
            </a:prstGeom>
            <a:noFill/>
            <a:effectLst>
              <a:outerShdw blurRad="25400" dist="12700" dir="5400000" algn="ctr" rotWithShape="0">
                <a:schemeClr val="tx1"/>
              </a:outerShdw>
            </a:effectLst>
          </p:spPr>
          <p:txBody>
            <a:bodyPr wrap="none" rtlCol="0">
              <a:spAutoFit/>
            </a:bodyPr>
            <a:lstStyle/>
            <a:p>
              <a:pPr algn="ctr"/>
              <a:r>
                <a:rPr lang="nl-NL" sz="1000" b="1" dirty="0" smtClean="0">
                  <a:solidFill>
                    <a:schemeClr val="bg1"/>
                  </a:solidFill>
                </a:rPr>
                <a:t>LEREN UIT DE ‘OUDE’ GESCHRIFTEN…</a:t>
              </a:r>
              <a:endParaRPr lang="nl-NL" sz="1000" b="1" dirty="0">
                <a:solidFill>
                  <a:schemeClr val="bg1"/>
                </a:solidFill>
              </a:endParaRPr>
            </a:p>
          </p:txBody>
        </p:sp>
        <p:pic>
          <p:nvPicPr>
            <p:cNvPr id="31" name="Picture 2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5817" y="965432"/>
              <a:ext cx="1512240" cy="2046815"/>
            </a:xfrm>
            <a:prstGeom prst="rect">
              <a:avLst/>
            </a:prstGeom>
            <a:noFill/>
            <a:ln>
              <a:noFill/>
            </a:ln>
            <a:effectLst>
              <a:glow rad="228600">
                <a:schemeClr val="accent6">
                  <a:satMod val="175000"/>
                  <a:alpha val="40000"/>
                </a:schemeClr>
              </a:glow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" name="Groep 1"/>
          <p:cNvGrpSpPr/>
          <p:nvPr/>
        </p:nvGrpSpPr>
        <p:grpSpPr>
          <a:xfrm>
            <a:off x="1586975" y="1095579"/>
            <a:ext cx="3046850" cy="4554574"/>
            <a:chOff x="1586975" y="1095579"/>
            <a:chExt cx="3046850" cy="4554574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59376" y="1095579"/>
              <a:ext cx="1474449" cy="2026724"/>
            </a:xfrm>
            <a:prstGeom prst="rect">
              <a:avLst/>
            </a:prstGeom>
            <a:noFill/>
            <a:ln>
              <a:noFill/>
            </a:ln>
            <a:effectLst>
              <a:glow rad="139700">
                <a:schemeClr val="accent6">
                  <a:satMod val="175000"/>
                  <a:alpha val="40000"/>
                </a:schemeClr>
              </a:glow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6975" y="2145813"/>
              <a:ext cx="1719742" cy="1988817"/>
            </a:xfrm>
            <a:prstGeom prst="rect">
              <a:avLst/>
            </a:prstGeom>
            <a:noFill/>
            <a:ln>
              <a:noFill/>
            </a:ln>
            <a:effectLst>
              <a:glow rad="139700">
                <a:schemeClr val="accent6">
                  <a:satMod val="175000"/>
                  <a:alpha val="40000"/>
                </a:schemeClr>
              </a:glow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39240" y="3570569"/>
              <a:ext cx="1711697" cy="2079584"/>
            </a:xfrm>
            <a:prstGeom prst="rect">
              <a:avLst/>
            </a:prstGeom>
            <a:noFill/>
            <a:ln>
              <a:noFill/>
            </a:ln>
            <a:effectLst>
              <a:glow rad="139700">
                <a:schemeClr val="accent6">
                  <a:satMod val="175000"/>
                  <a:alpha val="40000"/>
                </a:schemeClr>
              </a:glow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664112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hthoek 21"/>
          <p:cNvSpPr/>
          <p:nvPr/>
        </p:nvSpPr>
        <p:spPr>
          <a:xfrm>
            <a:off x="194077" y="127618"/>
            <a:ext cx="294919" cy="6565970"/>
          </a:xfrm>
          <a:prstGeom prst="rect">
            <a:avLst/>
          </a:prstGeom>
          <a:solidFill>
            <a:srgbClr val="000000">
              <a:alpha val="5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0" name="Rechthoek 29"/>
          <p:cNvSpPr/>
          <p:nvPr/>
        </p:nvSpPr>
        <p:spPr>
          <a:xfrm>
            <a:off x="196653" y="127617"/>
            <a:ext cx="292343" cy="6565971"/>
          </a:xfrm>
          <a:prstGeom prst="rect">
            <a:avLst/>
          </a:prstGeom>
          <a:solidFill>
            <a:schemeClr val="bg1">
              <a:lumMod val="65000"/>
              <a:alpha val="898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077" y="150113"/>
            <a:ext cx="9193213" cy="5969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077" y="5908986"/>
            <a:ext cx="9193213" cy="113982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oep 6"/>
          <p:cNvGrpSpPr/>
          <p:nvPr/>
        </p:nvGrpSpPr>
        <p:grpSpPr>
          <a:xfrm>
            <a:off x="256521" y="4853617"/>
            <a:ext cx="4321885" cy="1782729"/>
            <a:chOff x="256521" y="4853617"/>
            <a:chExt cx="4321885" cy="1782729"/>
          </a:xfrm>
        </p:grpSpPr>
        <p:grpSp>
          <p:nvGrpSpPr>
            <p:cNvPr id="5" name="Groep 4"/>
            <p:cNvGrpSpPr/>
            <p:nvPr/>
          </p:nvGrpSpPr>
          <p:grpSpPr>
            <a:xfrm>
              <a:off x="3114909" y="5774315"/>
              <a:ext cx="1463497" cy="725593"/>
              <a:chOff x="6257525" y="5815420"/>
              <a:chExt cx="1463497" cy="725593"/>
            </a:xfrm>
          </p:grpSpPr>
          <p:sp>
            <p:nvSpPr>
              <p:cNvPr id="43" name="Rechthoek 42"/>
              <p:cNvSpPr/>
              <p:nvPr/>
            </p:nvSpPr>
            <p:spPr>
              <a:xfrm>
                <a:off x="6715875" y="6017233"/>
                <a:ext cx="1005147" cy="276999"/>
              </a:xfrm>
              <a:prstGeom prst="rect">
                <a:avLst/>
              </a:prstGeom>
              <a:effectLst>
                <a:outerShdw blurRad="12700" dist="12700" dir="5400000" algn="ctr" rotWithShape="0">
                  <a:schemeClr val="tx1"/>
                </a:outerShdw>
              </a:effectLst>
            </p:spPr>
            <p:txBody>
              <a:bodyPr wrap="none">
                <a:spAutoFit/>
              </a:bodyPr>
              <a:lstStyle/>
              <a:p>
                <a:r>
                  <a:rPr lang="nl-NL" sz="1200" b="1" dirty="0" err="1" smtClean="0">
                    <a:solidFill>
                      <a:schemeClr val="bg1"/>
                    </a:solidFill>
                  </a:rPr>
                  <a:t>Sda</a:t>
                </a:r>
                <a:r>
                  <a:rPr lang="nl-NL" sz="1200" b="1" dirty="0" smtClean="0">
                    <a:solidFill>
                      <a:schemeClr val="bg1"/>
                    </a:solidFill>
                  </a:rPr>
                  <a:t> </a:t>
                </a:r>
                <a:r>
                  <a:rPr lang="nl-NL" sz="1200" b="1" dirty="0" err="1" smtClean="0">
                    <a:solidFill>
                      <a:schemeClr val="bg1"/>
                    </a:solidFill>
                  </a:rPr>
                  <a:t>Pioneers</a:t>
                </a:r>
                <a:endParaRPr lang="nl-NL" sz="1200" b="1" dirty="0" smtClean="0">
                  <a:solidFill>
                    <a:schemeClr val="bg1"/>
                  </a:solidFill>
                </a:endParaRPr>
              </a:p>
            </p:txBody>
          </p:sp>
          <p:pic>
            <p:nvPicPr>
              <p:cNvPr id="42" name="Picture 4"/>
              <p:cNvPicPr>
                <a:picLocks noChangeAspect="1" noChangeArrowheads="1"/>
              </p:cNvPicPr>
              <p:nvPr/>
            </p:nvPicPr>
            <p:blipFill>
              <a:blip r:embed="rId6" cstate="print">
                <a:duotone>
                  <a:schemeClr val="accent6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257525" y="5815420"/>
                <a:ext cx="638170" cy="725593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12700" dir="2700000" algn="ctr" rotWithShape="0">
                  <a:schemeClr val="tx1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4" name="Tekstvak 3"/>
            <p:cNvSpPr txBox="1"/>
            <p:nvPr/>
          </p:nvSpPr>
          <p:spPr>
            <a:xfrm>
              <a:off x="498774" y="6267014"/>
              <a:ext cx="3655168" cy="369332"/>
            </a:xfrm>
            <a:prstGeom prst="rect">
              <a:avLst/>
            </a:prstGeom>
            <a:noFill/>
            <a:effectLst>
              <a:outerShdw blurRad="25400" dist="12700" dir="5400000" algn="ctr" rotWithShape="0">
                <a:schemeClr val="tx1"/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nl-NL" dirty="0" smtClean="0"/>
                <a:t> </a:t>
              </a:r>
              <a:r>
                <a:rPr lang="nl-NL" sz="1000" b="1" dirty="0" smtClean="0">
                  <a:solidFill>
                    <a:schemeClr val="bg1"/>
                  </a:solidFill>
                  <a:latin typeface="Calibri" pitchFamily="34" charset="0"/>
                  <a:cs typeface="Calibri" pitchFamily="34" charset="0"/>
                </a:rPr>
                <a:t>© 2013 AGO / </a:t>
              </a:r>
              <a:r>
                <a:rPr lang="nl-NL" sz="1000" b="1" dirty="0" err="1" smtClean="0">
                  <a:solidFill>
                    <a:schemeClr val="bg1"/>
                  </a:solidFill>
                  <a:latin typeface="Calibri" pitchFamily="34" charset="0"/>
                  <a:cs typeface="Calibri" pitchFamily="34" charset="0"/>
                </a:rPr>
                <a:t>Sda</a:t>
              </a:r>
              <a:r>
                <a:rPr lang="nl-NL" sz="1000" b="1" dirty="0" smtClean="0">
                  <a:solidFill>
                    <a:schemeClr val="bg1"/>
                  </a:solidFill>
                  <a:latin typeface="Calibri" pitchFamily="34" charset="0"/>
                  <a:cs typeface="Calibri" pitchFamily="34" charset="0"/>
                </a:rPr>
                <a:t> </a:t>
              </a:r>
              <a:r>
                <a:rPr lang="nl-NL" sz="1000" b="1" dirty="0" err="1" smtClean="0">
                  <a:solidFill>
                    <a:schemeClr val="bg1"/>
                  </a:solidFill>
                  <a:latin typeface="Calibri" pitchFamily="34" charset="0"/>
                  <a:cs typeface="Calibri" pitchFamily="34" charset="0"/>
                </a:rPr>
                <a:t>Pioneers</a:t>
              </a:r>
              <a:r>
                <a:rPr lang="nl-NL" sz="1000" b="1" dirty="0" smtClean="0">
                  <a:solidFill>
                    <a:schemeClr val="bg1"/>
                  </a:solidFill>
                  <a:latin typeface="Calibri" pitchFamily="34" charset="0"/>
                  <a:cs typeface="Calibri" pitchFamily="34" charset="0"/>
                </a:rPr>
                <a:t>   e-mail : sdapioneers@hotmail.com</a:t>
              </a:r>
              <a:endParaRPr lang="nl-NL" sz="10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endParaRPr>
            </a:p>
          </p:txBody>
        </p:sp>
        <p:pic>
          <p:nvPicPr>
            <p:cNvPr id="27" name="Picture 4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6521" y="4853617"/>
              <a:ext cx="2924267" cy="1584176"/>
            </a:xfrm>
            <a:prstGeom prst="rect">
              <a:avLst/>
            </a:prstGeom>
            <a:noFill/>
            <a:ln>
              <a:noFill/>
            </a:ln>
            <a:effectLst>
              <a:outerShdw dist="50800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2" name="Picture 8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1281" y="5902799"/>
              <a:ext cx="1309914" cy="4686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1" name="Rechthoek 10"/>
          <p:cNvSpPr/>
          <p:nvPr/>
        </p:nvSpPr>
        <p:spPr>
          <a:xfrm>
            <a:off x="1850292" y="3060636"/>
            <a:ext cx="7293708" cy="2185214"/>
          </a:xfrm>
          <a:prstGeom prst="rect">
            <a:avLst/>
          </a:prstGeom>
          <a:effectLst>
            <a:outerShdw blurRad="50800" dist="50800" dir="5400000" algn="ctr" rotWithShape="0">
              <a:schemeClr val="bg1"/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/>
              <a:t>Daniel 8: 3-27</a:t>
            </a:r>
          </a:p>
          <a:p>
            <a:pPr algn="ctr"/>
            <a:r>
              <a:rPr lang="en-US" sz="2000" b="1" dirty="0" smtClean="0"/>
              <a:t> </a:t>
            </a:r>
            <a:r>
              <a:rPr lang="en-US" sz="2000" b="1" dirty="0" smtClean="0"/>
              <a:t>en</a:t>
            </a:r>
            <a:endParaRPr lang="en-US" sz="2000" b="1" dirty="0" smtClean="0"/>
          </a:p>
          <a:p>
            <a:pPr algn="ctr"/>
            <a:r>
              <a:rPr lang="en-US" sz="3200" b="1" dirty="0" smtClean="0"/>
              <a:t>Daniel 9: 20-27 </a:t>
            </a:r>
          </a:p>
          <a:p>
            <a:pPr algn="ctr"/>
            <a:r>
              <a:rPr lang="en-US" sz="2000" b="1" dirty="0" err="1"/>
              <a:t>v</a:t>
            </a:r>
            <a:r>
              <a:rPr lang="en-US" sz="2000" b="1" dirty="0" err="1" smtClean="0"/>
              <a:t>ormden</a:t>
            </a:r>
            <a:r>
              <a:rPr lang="en-US" sz="2000" b="1" dirty="0" smtClean="0"/>
              <a:t> de basis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voor</a:t>
            </a:r>
            <a:r>
              <a:rPr lang="en-US" sz="2000" b="1" dirty="0" smtClean="0"/>
              <a:t> de </a:t>
            </a:r>
            <a:r>
              <a:rPr lang="en-US" sz="2000" b="1" dirty="0" err="1" smtClean="0"/>
              <a:t>boodschap</a:t>
            </a:r>
            <a:r>
              <a:rPr lang="en-US" sz="2000" b="1" dirty="0" smtClean="0"/>
              <a:t> van</a:t>
            </a:r>
            <a:endParaRPr lang="en-US" sz="2000" b="1" dirty="0" smtClean="0"/>
          </a:p>
          <a:p>
            <a:pPr algn="ctr"/>
            <a:r>
              <a:rPr lang="en-US" sz="3200" b="1" dirty="0" smtClean="0"/>
              <a:t>WEDERKOMST VAN CHRISTUS</a:t>
            </a:r>
            <a:r>
              <a:rPr lang="en-US" sz="3200" b="1" dirty="0" smtClean="0"/>
              <a:t> </a:t>
            </a:r>
            <a:r>
              <a:rPr lang="en-US" sz="3200" b="1" dirty="0" smtClean="0"/>
              <a:t>IN 1844. </a:t>
            </a:r>
          </a:p>
        </p:txBody>
      </p:sp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4495" y="734868"/>
            <a:ext cx="4572976" cy="24773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9" name="Groep 18"/>
          <p:cNvGrpSpPr/>
          <p:nvPr/>
        </p:nvGrpSpPr>
        <p:grpSpPr>
          <a:xfrm>
            <a:off x="256521" y="548680"/>
            <a:ext cx="8754607" cy="2463567"/>
            <a:chOff x="256521" y="548680"/>
            <a:chExt cx="8754607" cy="2463567"/>
          </a:xfrm>
        </p:grpSpPr>
        <p:sp>
          <p:nvSpPr>
            <p:cNvPr id="20" name="Rechthoek 19"/>
            <p:cNvSpPr/>
            <p:nvPr/>
          </p:nvSpPr>
          <p:spPr>
            <a:xfrm>
              <a:off x="256522" y="548680"/>
              <a:ext cx="8754606" cy="395158"/>
            </a:xfrm>
            <a:prstGeom prst="rect">
              <a:avLst/>
            </a:prstGeom>
            <a:solidFill>
              <a:srgbClr val="000000">
                <a:alpha val="54902"/>
              </a:srgbClr>
            </a:solidFill>
            <a:ln>
              <a:noFill/>
            </a:ln>
            <a:effectLst>
              <a:glow rad="1397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6" name="Tekstvak 25"/>
            <p:cNvSpPr txBox="1"/>
            <p:nvPr/>
          </p:nvSpPr>
          <p:spPr>
            <a:xfrm>
              <a:off x="256521" y="576982"/>
              <a:ext cx="7545613" cy="338554"/>
            </a:xfrm>
            <a:prstGeom prst="rect">
              <a:avLst/>
            </a:prstGeom>
            <a:noFill/>
            <a:effectLst>
              <a:outerShdw blurRad="12700" dist="25400" dir="5400000" algn="ctr" rotWithShape="0">
                <a:schemeClr val="tx1"/>
              </a:outerShdw>
            </a:effectLst>
          </p:spPr>
          <p:txBody>
            <a:bodyPr wrap="square" rtlCol="0">
              <a:spAutoFit/>
            </a:bodyPr>
            <a:lstStyle/>
            <a:p>
              <a:r>
                <a:rPr lang="nl-NL" sz="1600" b="1" dirty="0" smtClean="0">
                  <a:solidFill>
                    <a:schemeClr val="bg1"/>
                  </a:solidFill>
                </a:rPr>
                <a:t>Het Heiligdom</a:t>
              </a:r>
              <a:r>
                <a:rPr lang="nl-NL" sz="1600" b="1" dirty="0" smtClean="0">
                  <a:solidFill>
                    <a:schemeClr val="bg1"/>
                  </a:solidFill>
                </a:rPr>
                <a:t> en </a:t>
              </a:r>
              <a:r>
                <a:rPr lang="nl-NL" sz="1600" b="1" dirty="0" smtClean="0">
                  <a:solidFill>
                    <a:schemeClr val="bg1"/>
                  </a:solidFill>
                </a:rPr>
                <a:t>1844</a:t>
              </a:r>
              <a:r>
                <a:rPr lang="nl-NL" sz="1600" b="1" dirty="0">
                  <a:solidFill>
                    <a:schemeClr val="bg1"/>
                  </a:solidFill>
                </a:rPr>
                <a:t> </a:t>
              </a:r>
              <a:r>
                <a:rPr lang="nl-NL" sz="1600" b="1" dirty="0" smtClean="0">
                  <a:solidFill>
                    <a:schemeClr val="bg1"/>
                  </a:solidFill>
                </a:rPr>
                <a:t>– </a:t>
              </a:r>
              <a:r>
                <a:rPr lang="nl-NL" sz="1600" b="1" dirty="0" smtClean="0">
                  <a:solidFill>
                    <a:schemeClr val="bg1"/>
                  </a:solidFill>
                </a:rPr>
                <a:t>De </a:t>
              </a:r>
              <a:r>
                <a:rPr lang="nl-NL" sz="1600" b="1" dirty="0" smtClean="0">
                  <a:solidFill>
                    <a:schemeClr val="bg1"/>
                  </a:solidFill>
                </a:rPr>
                <a:t> </a:t>
              </a:r>
              <a:r>
                <a:rPr lang="nl-NL" sz="1600" b="1" dirty="0" err="1" smtClean="0">
                  <a:solidFill>
                    <a:schemeClr val="bg1"/>
                  </a:solidFill>
                </a:rPr>
                <a:t>Prophetie</a:t>
              </a:r>
              <a:r>
                <a:rPr lang="nl-NL" sz="1600" b="1" dirty="0" smtClean="0">
                  <a:solidFill>
                    <a:schemeClr val="bg1"/>
                  </a:solidFill>
                </a:rPr>
                <a:t> van de 2300 Avonden en Morgens. </a:t>
              </a:r>
              <a:endParaRPr lang="nl-NL" sz="1600" b="1" dirty="0">
                <a:solidFill>
                  <a:schemeClr val="bg1"/>
                </a:solidFill>
              </a:endParaRPr>
            </a:p>
          </p:txBody>
        </p:sp>
        <p:sp>
          <p:nvSpPr>
            <p:cNvPr id="28" name="Tekstvak 27"/>
            <p:cNvSpPr txBox="1"/>
            <p:nvPr/>
          </p:nvSpPr>
          <p:spPr>
            <a:xfrm>
              <a:off x="6849960" y="596369"/>
              <a:ext cx="2161168" cy="246221"/>
            </a:xfrm>
            <a:prstGeom prst="rect">
              <a:avLst/>
            </a:prstGeom>
            <a:noFill/>
            <a:effectLst>
              <a:outerShdw blurRad="25400" dist="12700" dir="5400000" algn="ctr" rotWithShape="0">
                <a:schemeClr val="tx1"/>
              </a:outerShdw>
            </a:effectLst>
          </p:spPr>
          <p:txBody>
            <a:bodyPr wrap="none" rtlCol="0">
              <a:spAutoFit/>
            </a:bodyPr>
            <a:lstStyle/>
            <a:p>
              <a:pPr algn="ctr"/>
              <a:r>
                <a:rPr lang="nl-NL" sz="1000" b="1" dirty="0" smtClean="0">
                  <a:solidFill>
                    <a:schemeClr val="bg1"/>
                  </a:solidFill>
                </a:rPr>
                <a:t>LEREN UIT DE ‘OUDE’ GESCHRIFTEN…</a:t>
              </a:r>
              <a:endParaRPr lang="nl-NL" sz="1000" b="1" dirty="0">
                <a:solidFill>
                  <a:schemeClr val="bg1"/>
                </a:solidFill>
              </a:endParaRPr>
            </a:p>
          </p:txBody>
        </p:sp>
        <p:pic>
          <p:nvPicPr>
            <p:cNvPr id="29" name="Picture 2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5817" y="965432"/>
              <a:ext cx="1512240" cy="2046815"/>
            </a:xfrm>
            <a:prstGeom prst="rect">
              <a:avLst/>
            </a:prstGeom>
            <a:noFill/>
            <a:ln>
              <a:noFill/>
            </a:ln>
            <a:effectLst>
              <a:glow rad="228600">
                <a:schemeClr val="accent6">
                  <a:satMod val="175000"/>
                  <a:alpha val="40000"/>
                </a:schemeClr>
              </a:glow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783269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hthoek 21"/>
          <p:cNvSpPr/>
          <p:nvPr/>
        </p:nvSpPr>
        <p:spPr>
          <a:xfrm>
            <a:off x="194077" y="127618"/>
            <a:ext cx="294919" cy="6565970"/>
          </a:xfrm>
          <a:prstGeom prst="rect">
            <a:avLst/>
          </a:prstGeom>
          <a:solidFill>
            <a:srgbClr val="000000">
              <a:alpha val="5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0" name="Rechthoek 29"/>
          <p:cNvSpPr/>
          <p:nvPr/>
        </p:nvSpPr>
        <p:spPr>
          <a:xfrm>
            <a:off x="196653" y="127617"/>
            <a:ext cx="292343" cy="6565971"/>
          </a:xfrm>
          <a:prstGeom prst="rect">
            <a:avLst/>
          </a:prstGeom>
          <a:solidFill>
            <a:schemeClr val="bg1">
              <a:lumMod val="65000"/>
              <a:alpha val="898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077" y="150113"/>
            <a:ext cx="9193213" cy="5969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077" y="5908986"/>
            <a:ext cx="9193213" cy="113982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oep 6"/>
          <p:cNvGrpSpPr/>
          <p:nvPr/>
        </p:nvGrpSpPr>
        <p:grpSpPr>
          <a:xfrm>
            <a:off x="256521" y="4853617"/>
            <a:ext cx="4321885" cy="1782729"/>
            <a:chOff x="256521" y="4853617"/>
            <a:chExt cx="4321885" cy="1782729"/>
          </a:xfrm>
        </p:grpSpPr>
        <p:grpSp>
          <p:nvGrpSpPr>
            <p:cNvPr id="5" name="Groep 4"/>
            <p:cNvGrpSpPr/>
            <p:nvPr/>
          </p:nvGrpSpPr>
          <p:grpSpPr>
            <a:xfrm>
              <a:off x="3114909" y="5774315"/>
              <a:ext cx="1463497" cy="725593"/>
              <a:chOff x="6257525" y="5815420"/>
              <a:chExt cx="1463497" cy="725593"/>
            </a:xfrm>
          </p:grpSpPr>
          <p:sp>
            <p:nvSpPr>
              <p:cNvPr id="43" name="Rechthoek 42"/>
              <p:cNvSpPr/>
              <p:nvPr/>
            </p:nvSpPr>
            <p:spPr>
              <a:xfrm>
                <a:off x="6715875" y="6017233"/>
                <a:ext cx="1005147" cy="276999"/>
              </a:xfrm>
              <a:prstGeom prst="rect">
                <a:avLst/>
              </a:prstGeom>
              <a:effectLst>
                <a:outerShdw blurRad="12700" dist="12700" dir="5400000" algn="ctr" rotWithShape="0">
                  <a:schemeClr val="tx1"/>
                </a:outerShdw>
              </a:effectLst>
            </p:spPr>
            <p:txBody>
              <a:bodyPr wrap="none">
                <a:spAutoFit/>
              </a:bodyPr>
              <a:lstStyle/>
              <a:p>
                <a:r>
                  <a:rPr lang="nl-NL" sz="1200" b="1" dirty="0" err="1" smtClean="0">
                    <a:solidFill>
                      <a:schemeClr val="bg1"/>
                    </a:solidFill>
                  </a:rPr>
                  <a:t>Sda</a:t>
                </a:r>
                <a:r>
                  <a:rPr lang="nl-NL" sz="1200" b="1" dirty="0" smtClean="0">
                    <a:solidFill>
                      <a:schemeClr val="bg1"/>
                    </a:solidFill>
                  </a:rPr>
                  <a:t> </a:t>
                </a:r>
                <a:r>
                  <a:rPr lang="nl-NL" sz="1200" b="1" dirty="0" err="1" smtClean="0">
                    <a:solidFill>
                      <a:schemeClr val="bg1"/>
                    </a:solidFill>
                  </a:rPr>
                  <a:t>Pioneers</a:t>
                </a:r>
                <a:endParaRPr lang="nl-NL" sz="1200" b="1" dirty="0" smtClean="0">
                  <a:solidFill>
                    <a:schemeClr val="bg1"/>
                  </a:solidFill>
                </a:endParaRPr>
              </a:p>
            </p:txBody>
          </p:sp>
          <p:pic>
            <p:nvPicPr>
              <p:cNvPr id="42" name="Picture 4"/>
              <p:cNvPicPr>
                <a:picLocks noChangeAspect="1" noChangeArrowheads="1"/>
              </p:cNvPicPr>
              <p:nvPr/>
            </p:nvPicPr>
            <p:blipFill>
              <a:blip r:embed="rId6" cstate="print">
                <a:duotone>
                  <a:schemeClr val="accent6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257525" y="5815420"/>
                <a:ext cx="638170" cy="725593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12700" dir="2700000" algn="ctr" rotWithShape="0">
                  <a:schemeClr val="tx1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4" name="Tekstvak 3"/>
            <p:cNvSpPr txBox="1"/>
            <p:nvPr/>
          </p:nvSpPr>
          <p:spPr>
            <a:xfrm>
              <a:off x="498774" y="6267014"/>
              <a:ext cx="3655168" cy="369332"/>
            </a:xfrm>
            <a:prstGeom prst="rect">
              <a:avLst/>
            </a:prstGeom>
            <a:noFill/>
            <a:effectLst>
              <a:outerShdw blurRad="25400" dist="12700" dir="5400000" algn="ctr" rotWithShape="0">
                <a:schemeClr val="tx1"/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nl-NL" dirty="0" smtClean="0"/>
                <a:t> </a:t>
              </a:r>
              <a:r>
                <a:rPr lang="nl-NL" sz="1000" b="1" dirty="0" smtClean="0">
                  <a:solidFill>
                    <a:schemeClr val="bg1"/>
                  </a:solidFill>
                  <a:latin typeface="Calibri" pitchFamily="34" charset="0"/>
                  <a:cs typeface="Calibri" pitchFamily="34" charset="0"/>
                </a:rPr>
                <a:t>© 2013 AGO / </a:t>
              </a:r>
              <a:r>
                <a:rPr lang="nl-NL" sz="1000" b="1" dirty="0" err="1" smtClean="0">
                  <a:solidFill>
                    <a:schemeClr val="bg1"/>
                  </a:solidFill>
                  <a:latin typeface="Calibri" pitchFamily="34" charset="0"/>
                  <a:cs typeface="Calibri" pitchFamily="34" charset="0"/>
                </a:rPr>
                <a:t>Sda</a:t>
              </a:r>
              <a:r>
                <a:rPr lang="nl-NL" sz="1000" b="1" dirty="0" smtClean="0">
                  <a:solidFill>
                    <a:schemeClr val="bg1"/>
                  </a:solidFill>
                  <a:latin typeface="Calibri" pitchFamily="34" charset="0"/>
                  <a:cs typeface="Calibri" pitchFamily="34" charset="0"/>
                </a:rPr>
                <a:t> </a:t>
              </a:r>
              <a:r>
                <a:rPr lang="nl-NL" sz="1000" b="1" dirty="0" err="1" smtClean="0">
                  <a:solidFill>
                    <a:schemeClr val="bg1"/>
                  </a:solidFill>
                  <a:latin typeface="Calibri" pitchFamily="34" charset="0"/>
                  <a:cs typeface="Calibri" pitchFamily="34" charset="0"/>
                </a:rPr>
                <a:t>Pioneers</a:t>
              </a:r>
              <a:r>
                <a:rPr lang="nl-NL" sz="1000" b="1" dirty="0" smtClean="0">
                  <a:solidFill>
                    <a:schemeClr val="bg1"/>
                  </a:solidFill>
                  <a:latin typeface="Calibri" pitchFamily="34" charset="0"/>
                  <a:cs typeface="Calibri" pitchFamily="34" charset="0"/>
                </a:rPr>
                <a:t>   e-mail : sdapioneers@hotmail.com</a:t>
              </a:r>
              <a:endParaRPr lang="nl-NL" sz="10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endParaRPr>
            </a:p>
          </p:txBody>
        </p:sp>
        <p:pic>
          <p:nvPicPr>
            <p:cNvPr id="27" name="Picture 4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6521" y="4853617"/>
              <a:ext cx="2924267" cy="1584176"/>
            </a:xfrm>
            <a:prstGeom prst="rect">
              <a:avLst/>
            </a:prstGeom>
            <a:noFill/>
            <a:ln>
              <a:noFill/>
            </a:ln>
            <a:effectLst>
              <a:outerShdw dist="50800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2" name="Picture 8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1281" y="5902799"/>
              <a:ext cx="1309914" cy="4686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6975" y="2145813"/>
            <a:ext cx="1719742" cy="1988817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6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hthoek 2"/>
          <p:cNvSpPr/>
          <p:nvPr/>
        </p:nvSpPr>
        <p:spPr>
          <a:xfrm>
            <a:off x="1856829" y="4221088"/>
            <a:ext cx="117474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1400" b="1" dirty="0" smtClean="0"/>
              <a:t>James White </a:t>
            </a:r>
            <a:endParaRPr lang="nl-NL" sz="1400" b="1" dirty="0"/>
          </a:p>
        </p:txBody>
      </p:sp>
      <p:grpSp>
        <p:nvGrpSpPr>
          <p:cNvPr id="8" name="Groep 7"/>
          <p:cNvGrpSpPr/>
          <p:nvPr/>
        </p:nvGrpSpPr>
        <p:grpSpPr>
          <a:xfrm>
            <a:off x="3957867" y="2605744"/>
            <a:ext cx="4708480" cy="2247873"/>
            <a:chOff x="3607936" y="2605744"/>
            <a:chExt cx="5299100" cy="2538680"/>
          </a:xfrm>
          <a:effectLst>
            <a:glow rad="101600">
              <a:schemeClr val="accent6">
                <a:satMod val="175000"/>
                <a:alpha val="40000"/>
              </a:schemeClr>
            </a:glow>
          </a:effectLst>
        </p:grpSpPr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07936" y="2605744"/>
              <a:ext cx="5299100" cy="10689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07936" y="3693118"/>
              <a:ext cx="5292204" cy="14513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0" name="Groep 9"/>
          <p:cNvGrpSpPr/>
          <p:nvPr/>
        </p:nvGrpSpPr>
        <p:grpSpPr>
          <a:xfrm>
            <a:off x="2446846" y="5009728"/>
            <a:ext cx="6564282" cy="1402641"/>
            <a:chOff x="2446846" y="4968785"/>
            <a:chExt cx="6564282" cy="1402641"/>
          </a:xfrm>
        </p:grpSpPr>
        <p:sp>
          <p:nvSpPr>
            <p:cNvPr id="9" name="Rechthoek 8"/>
            <p:cNvSpPr/>
            <p:nvPr/>
          </p:nvSpPr>
          <p:spPr>
            <a:xfrm>
              <a:off x="2446846" y="4968785"/>
              <a:ext cx="6564282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nl-NL" sz="2000" b="1" dirty="0" smtClean="0"/>
                <a:t>Midden </a:t>
              </a:r>
              <a:r>
                <a:rPr lang="nl-NL" sz="2000" b="1" dirty="0"/>
                <a:t>in de nacht klonk er luid geroep: </a:t>
              </a:r>
              <a:endParaRPr lang="nl-NL" sz="2000" b="1" dirty="0" smtClean="0"/>
            </a:p>
            <a:p>
              <a:pPr algn="ctr"/>
              <a:r>
                <a:rPr lang="nl-NL" sz="2000" b="1" dirty="0" smtClean="0"/>
                <a:t>“</a:t>
              </a:r>
              <a:r>
                <a:rPr lang="nl-NL" sz="2000" b="1" dirty="0"/>
                <a:t>Daar is de bruidegom! Kom, ga hem </a:t>
              </a:r>
              <a:r>
                <a:rPr lang="nl-NL" sz="2000" b="1" dirty="0" smtClean="0"/>
                <a:t>tegemoet</a:t>
              </a:r>
              <a:r>
                <a:rPr lang="en-US" sz="2000" b="1" dirty="0" smtClean="0"/>
                <a:t>!”</a:t>
              </a:r>
              <a:endParaRPr lang="nl-NL" sz="2000" b="1" dirty="0"/>
            </a:p>
          </p:txBody>
        </p:sp>
        <p:grpSp>
          <p:nvGrpSpPr>
            <p:cNvPr id="28" name="Groep 27"/>
            <p:cNvGrpSpPr/>
            <p:nvPr/>
          </p:nvGrpSpPr>
          <p:grpSpPr>
            <a:xfrm>
              <a:off x="6958858" y="5578589"/>
              <a:ext cx="1733423" cy="792837"/>
              <a:chOff x="6896590" y="5087398"/>
              <a:chExt cx="1733423" cy="792837"/>
            </a:xfrm>
          </p:grpSpPr>
          <p:sp>
            <p:nvSpPr>
              <p:cNvPr id="29" name="Tekstvak 28"/>
              <p:cNvSpPr txBox="1"/>
              <p:nvPr/>
            </p:nvSpPr>
            <p:spPr>
              <a:xfrm>
                <a:off x="6896590" y="5087398"/>
                <a:ext cx="1733423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nl-NL" sz="2000" b="1" i="1" dirty="0" smtClean="0"/>
                  <a:t>Mattheüs </a:t>
                </a:r>
                <a:r>
                  <a:rPr lang="nl-NL" sz="2000" b="1" i="1" dirty="0" smtClean="0"/>
                  <a:t>25:6</a:t>
                </a:r>
                <a:endParaRPr lang="nl-NL" sz="2000" b="1" i="1" dirty="0"/>
              </a:p>
            </p:txBody>
          </p:sp>
          <p:pic>
            <p:nvPicPr>
              <p:cNvPr id="31" name="Picture 27"/>
              <p:cNvPicPr>
                <a:picLocks noChangeAspect="1" noChangeArrowheads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98731">
                <a:off x="7087073" y="5404517"/>
                <a:ext cx="1004350" cy="475718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35921" dir="2700000" algn="ctr" rotWithShape="0">
                  <a:schemeClr val="bg2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grpSp>
        <p:nvGrpSpPr>
          <p:cNvPr id="32" name="Groep 31"/>
          <p:cNvGrpSpPr/>
          <p:nvPr/>
        </p:nvGrpSpPr>
        <p:grpSpPr>
          <a:xfrm>
            <a:off x="256521" y="548680"/>
            <a:ext cx="8754607" cy="2463567"/>
            <a:chOff x="256521" y="548680"/>
            <a:chExt cx="8754607" cy="2463567"/>
          </a:xfrm>
        </p:grpSpPr>
        <p:sp>
          <p:nvSpPr>
            <p:cNvPr id="33" name="Rechthoek 32"/>
            <p:cNvSpPr/>
            <p:nvPr/>
          </p:nvSpPr>
          <p:spPr>
            <a:xfrm>
              <a:off x="256522" y="548680"/>
              <a:ext cx="8754606" cy="395158"/>
            </a:xfrm>
            <a:prstGeom prst="rect">
              <a:avLst/>
            </a:prstGeom>
            <a:solidFill>
              <a:srgbClr val="000000">
                <a:alpha val="54902"/>
              </a:srgbClr>
            </a:solidFill>
            <a:ln>
              <a:noFill/>
            </a:ln>
            <a:effectLst>
              <a:glow rad="1397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4" name="Tekstvak 33"/>
            <p:cNvSpPr txBox="1"/>
            <p:nvPr/>
          </p:nvSpPr>
          <p:spPr>
            <a:xfrm>
              <a:off x="256521" y="576982"/>
              <a:ext cx="7545613" cy="338554"/>
            </a:xfrm>
            <a:prstGeom prst="rect">
              <a:avLst/>
            </a:prstGeom>
            <a:noFill/>
            <a:effectLst>
              <a:outerShdw blurRad="12700" dist="25400" dir="5400000" algn="ctr" rotWithShape="0">
                <a:schemeClr val="tx1"/>
              </a:outerShdw>
            </a:effectLst>
          </p:spPr>
          <p:txBody>
            <a:bodyPr wrap="square" rtlCol="0">
              <a:spAutoFit/>
            </a:bodyPr>
            <a:lstStyle/>
            <a:p>
              <a:r>
                <a:rPr lang="nl-NL" sz="1600" b="1" dirty="0" smtClean="0">
                  <a:solidFill>
                    <a:schemeClr val="bg1"/>
                  </a:solidFill>
                </a:rPr>
                <a:t>Het Heiligdom</a:t>
              </a:r>
              <a:r>
                <a:rPr lang="nl-NL" sz="1600" b="1" dirty="0" smtClean="0">
                  <a:solidFill>
                    <a:schemeClr val="bg1"/>
                  </a:solidFill>
                </a:rPr>
                <a:t> en </a:t>
              </a:r>
              <a:r>
                <a:rPr lang="nl-NL" sz="1600" b="1" dirty="0" smtClean="0">
                  <a:solidFill>
                    <a:schemeClr val="bg1"/>
                  </a:solidFill>
                </a:rPr>
                <a:t>1844</a:t>
              </a:r>
              <a:r>
                <a:rPr lang="nl-NL" sz="1600" b="1" dirty="0">
                  <a:solidFill>
                    <a:schemeClr val="bg1"/>
                  </a:solidFill>
                </a:rPr>
                <a:t> </a:t>
              </a:r>
              <a:r>
                <a:rPr lang="nl-NL" sz="1600" b="1" dirty="0" smtClean="0">
                  <a:solidFill>
                    <a:schemeClr val="bg1"/>
                  </a:solidFill>
                </a:rPr>
                <a:t>– </a:t>
              </a:r>
              <a:r>
                <a:rPr lang="nl-NL" sz="1600" b="1" dirty="0" smtClean="0">
                  <a:solidFill>
                    <a:schemeClr val="bg1"/>
                  </a:solidFill>
                </a:rPr>
                <a:t>De </a:t>
              </a:r>
              <a:r>
                <a:rPr lang="nl-NL" sz="1600" b="1" dirty="0" smtClean="0">
                  <a:solidFill>
                    <a:schemeClr val="bg1"/>
                  </a:solidFill>
                </a:rPr>
                <a:t> </a:t>
              </a:r>
              <a:r>
                <a:rPr lang="nl-NL" sz="1600" b="1" dirty="0" err="1" smtClean="0">
                  <a:solidFill>
                    <a:schemeClr val="bg1"/>
                  </a:solidFill>
                </a:rPr>
                <a:t>Prophetie</a:t>
              </a:r>
              <a:r>
                <a:rPr lang="nl-NL" sz="1600" b="1" dirty="0" smtClean="0">
                  <a:solidFill>
                    <a:schemeClr val="bg1"/>
                  </a:solidFill>
                </a:rPr>
                <a:t> van de 2300 Avonden en Morgens. </a:t>
              </a:r>
              <a:endParaRPr lang="nl-NL" sz="1600" b="1" dirty="0">
                <a:solidFill>
                  <a:schemeClr val="bg1"/>
                </a:solidFill>
              </a:endParaRPr>
            </a:p>
          </p:txBody>
        </p:sp>
        <p:sp>
          <p:nvSpPr>
            <p:cNvPr id="35" name="Tekstvak 34"/>
            <p:cNvSpPr txBox="1"/>
            <p:nvPr/>
          </p:nvSpPr>
          <p:spPr>
            <a:xfrm>
              <a:off x="6849960" y="596369"/>
              <a:ext cx="2161168" cy="246221"/>
            </a:xfrm>
            <a:prstGeom prst="rect">
              <a:avLst/>
            </a:prstGeom>
            <a:noFill/>
            <a:effectLst>
              <a:outerShdw blurRad="25400" dist="12700" dir="5400000" algn="ctr" rotWithShape="0">
                <a:schemeClr val="tx1"/>
              </a:outerShdw>
            </a:effectLst>
          </p:spPr>
          <p:txBody>
            <a:bodyPr wrap="none" rtlCol="0">
              <a:spAutoFit/>
            </a:bodyPr>
            <a:lstStyle/>
            <a:p>
              <a:pPr algn="ctr"/>
              <a:r>
                <a:rPr lang="nl-NL" sz="1000" b="1" dirty="0" smtClean="0">
                  <a:solidFill>
                    <a:schemeClr val="bg1"/>
                  </a:solidFill>
                </a:rPr>
                <a:t>LEREN UIT DE ‘OUDE’ GESCHRIFTEN…</a:t>
              </a:r>
              <a:endParaRPr lang="nl-NL" sz="1000" b="1" dirty="0">
                <a:solidFill>
                  <a:schemeClr val="bg1"/>
                </a:solidFill>
              </a:endParaRPr>
            </a:p>
          </p:txBody>
        </p:sp>
        <p:pic>
          <p:nvPicPr>
            <p:cNvPr id="36" name="Picture 2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5817" y="965432"/>
              <a:ext cx="1512240" cy="2046815"/>
            </a:xfrm>
            <a:prstGeom prst="rect">
              <a:avLst/>
            </a:prstGeom>
            <a:noFill/>
            <a:ln>
              <a:noFill/>
            </a:ln>
            <a:effectLst>
              <a:glow rad="228600">
                <a:schemeClr val="accent6">
                  <a:satMod val="175000"/>
                  <a:alpha val="40000"/>
                </a:schemeClr>
              </a:glow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1" name="Rechthoek 10"/>
          <p:cNvSpPr/>
          <p:nvPr/>
        </p:nvSpPr>
        <p:spPr>
          <a:xfrm>
            <a:off x="3753079" y="1252631"/>
            <a:ext cx="5118057" cy="1323439"/>
          </a:xfrm>
          <a:prstGeom prst="rect">
            <a:avLst/>
          </a:prstGeom>
          <a:effectLst>
            <a:outerShdw blurRad="50800" dist="50800" dir="5400000" algn="ctr" rotWithShape="0">
              <a:schemeClr val="bg1"/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sz="2000" b="1" dirty="0" smtClean="0"/>
              <a:t>James White </a:t>
            </a:r>
            <a:r>
              <a:rPr lang="en-US" sz="2000" b="1" dirty="0" err="1" smtClean="0"/>
              <a:t>voegde</a:t>
            </a:r>
            <a:r>
              <a:rPr lang="en-US" sz="2000" b="1" dirty="0" smtClean="0"/>
              <a:t> </a:t>
            </a:r>
            <a:r>
              <a:rPr lang="en-US" sz="2000" b="1" dirty="0" smtClean="0"/>
              <a:t> </a:t>
            </a:r>
            <a:endParaRPr lang="en-US" sz="2000" b="1" dirty="0" smtClean="0"/>
          </a:p>
          <a:p>
            <a:pPr algn="ctr"/>
            <a:r>
              <a:rPr lang="en-US" sz="2000" b="1" dirty="0" smtClean="0"/>
              <a:t>DE GELIJKENIS VAN DE 10 MAAGDEN</a:t>
            </a:r>
            <a:r>
              <a:rPr lang="en-US" sz="2000" b="1" dirty="0" smtClean="0"/>
              <a:t>, </a:t>
            </a:r>
            <a:endParaRPr lang="en-US" sz="2000" b="1" dirty="0" smtClean="0"/>
          </a:p>
          <a:p>
            <a:pPr algn="ctr"/>
            <a:r>
              <a:rPr lang="en-US" sz="2000" b="1" dirty="0" err="1"/>
              <a:t>b</a:t>
            </a:r>
            <a:r>
              <a:rPr lang="en-US" sz="2000" b="1" dirty="0" err="1" smtClean="0"/>
              <a:t>eschreven</a:t>
            </a:r>
            <a:r>
              <a:rPr lang="en-US" sz="2000" b="1" dirty="0" smtClean="0"/>
              <a:t> in </a:t>
            </a:r>
            <a:r>
              <a:rPr lang="en-US" sz="2000" b="1" dirty="0" smtClean="0"/>
              <a:t>MATTHEÜS </a:t>
            </a:r>
            <a:r>
              <a:rPr lang="en-US" sz="2000" b="1" dirty="0" smtClean="0"/>
              <a:t>25, </a:t>
            </a:r>
            <a:r>
              <a:rPr lang="en-US" sz="2000" b="1" dirty="0" err="1" smtClean="0"/>
              <a:t>eraan</a:t>
            </a:r>
            <a:r>
              <a:rPr lang="en-US" sz="2000" b="1" dirty="0" smtClean="0"/>
              <a:t> toe </a:t>
            </a:r>
            <a:r>
              <a:rPr lang="en-US" sz="2000" b="1" dirty="0" err="1" smtClean="0"/>
              <a:t>om</a:t>
            </a:r>
            <a:r>
              <a:rPr lang="en-US" sz="2000" b="1" dirty="0" smtClean="0"/>
              <a:t> </a:t>
            </a:r>
          </a:p>
          <a:p>
            <a:pPr algn="ctr"/>
            <a:r>
              <a:rPr lang="en-US" sz="2000" b="1" dirty="0" smtClean="0"/>
              <a:t>de </a:t>
            </a:r>
            <a:r>
              <a:rPr lang="en-US" sz="2000" b="1" dirty="0" err="1" smtClean="0"/>
              <a:t>aanstaande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Wederkomst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te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verduidelijken</a:t>
            </a:r>
            <a:r>
              <a:rPr lang="en-US" sz="2000" b="1" dirty="0" smtClean="0"/>
              <a:t>.</a:t>
            </a:r>
            <a:endParaRPr lang="en-US" sz="2000" b="1" dirty="0" smtClean="0"/>
          </a:p>
        </p:txBody>
      </p:sp>
    </p:spTree>
    <p:extLst>
      <p:ext uri="{BB962C8B-B14F-4D97-AF65-F5344CB8AC3E}">
        <p14:creationId xmlns:p14="http://schemas.microsoft.com/office/powerpoint/2010/main" val="3462453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hthoek 21"/>
          <p:cNvSpPr/>
          <p:nvPr/>
        </p:nvSpPr>
        <p:spPr>
          <a:xfrm>
            <a:off x="194077" y="127618"/>
            <a:ext cx="294919" cy="6565970"/>
          </a:xfrm>
          <a:prstGeom prst="rect">
            <a:avLst/>
          </a:prstGeom>
          <a:solidFill>
            <a:srgbClr val="000000">
              <a:alpha val="5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0" name="Rechthoek 29"/>
          <p:cNvSpPr/>
          <p:nvPr/>
        </p:nvSpPr>
        <p:spPr>
          <a:xfrm>
            <a:off x="196653" y="127617"/>
            <a:ext cx="292343" cy="6565971"/>
          </a:xfrm>
          <a:prstGeom prst="rect">
            <a:avLst/>
          </a:prstGeom>
          <a:solidFill>
            <a:schemeClr val="bg1">
              <a:lumMod val="65000"/>
              <a:alpha val="898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077" y="150113"/>
            <a:ext cx="9193213" cy="5969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077" y="5908986"/>
            <a:ext cx="9193213" cy="113982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oep 6"/>
          <p:cNvGrpSpPr/>
          <p:nvPr/>
        </p:nvGrpSpPr>
        <p:grpSpPr>
          <a:xfrm>
            <a:off x="256521" y="4853617"/>
            <a:ext cx="4321885" cy="1782729"/>
            <a:chOff x="256521" y="4853617"/>
            <a:chExt cx="4321885" cy="1782729"/>
          </a:xfrm>
        </p:grpSpPr>
        <p:grpSp>
          <p:nvGrpSpPr>
            <p:cNvPr id="5" name="Groep 4"/>
            <p:cNvGrpSpPr/>
            <p:nvPr/>
          </p:nvGrpSpPr>
          <p:grpSpPr>
            <a:xfrm>
              <a:off x="3114909" y="5774315"/>
              <a:ext cx="1463497" cy="725593"/>
              <a:chOff x="6257525" y="5815420"/>
              <a:chExt cx="1463497" cy="725593"/>
            </a:xfrm>
          </p:grpSpPr>
          <p:sp>
            <p:nvSpPr>
              <p:cNvPr id="43" name="Rechthoek 42"/>
              <p:cNvSpPr/>
              <p:nvPr/>
            </p:nvSpPr>
            <p:spPr>
              <a:xfrm>
                <a:off x="6715875" y="6017233"/>
                <a:ext cx="1005147" cy="276999"/>
              </a:xfrm>
              <a:prstGeom prst="rect">
                <a:avLst/>
              </a:prstGeom>
              <a:effectLst>
                <a:outerShdw blurRad="12700" dist="12700" dir="5400000" algn="ctr" rotWithShape="0">
                  <a:schemeClr val="tx1"/>
                </a:outerShdw>
              </a:effectLst>
            </p:spPr>
            <p:txBody>
              <a:bodyPr wrap="none">
                <a:spAutoFit/>
              </a:bodyPr>
              <a:lstStyle/>
              <a:p>
                <a:r>
                  <a:rPr lang="nl-NL" sz="1200" b="1" dirty="0" err="1" smtClean="0">
                    <a:solidFill>
                      <a:schemeClr val="bg1"/>
                    </a:solidFill>
                  </a:rPr>
                  <a:t>Sda</a:t>
                </a:r>
                <a:r>
                  <a:rPr lang="nl-NL" sz="1200" b="1" dirty="0" smtClean="0">
                    <a:solidFill>
                      <a:schemeClr val="bg1"/>
                    </a:solidFill>
                  </a:rPr>
                  <a:t> </a:t>
                </a:r>
                <a:r>
                  <a:rPr lang="nl-NL" sz="1200" b="1" dirty="0" err="1" smtClean="0">
                    <a:solidFill>
                      <a:schemeClr val="bg1"/>
                    </a:solidFill>
                  </a:rPr>
                  <a:t>Pioneers</a:t>
                </a:r>
                <a:endParaRPr lang="nl-NL" sz="1200" b="1" dirty="0" smtClean="0">
                  <a:solidFill>
                    <a:schemeClr val="bg1"/>
                  </a:solidFill>
                </a:endParaRPr>
              </a:p>
            </p:txBody>
          </p:sp>
          <p:pic>
            <p:nvPicPr>
              <p:cNvPr id="42" name="Picture 4"/>
              <p:cNvPicPr>
                <a:picLocks noChangeAspect="1" noChangeArrowheads="1"/>
              </p:cNvPicPr>
              <p:nvPr/>
            </p:nvPicPr>
            <p:blipFill>
              <a:blip r:embed="rId6" cstate="print">
                <a:duotone>
                  <a:schemeClr val="accent6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257525" y="5815420"/>
                <a:ext cx="638170" cy="725593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12700" dir="2700000" algn="ctr" rotWithShape="0">
                  <a:schemeClr val="tx1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4" name="Tekstvak 3"/>
            <p:cNvSpPr txBox="1"/>
            <p:nvPr/>
          </p:nvSpPr>
          <p:spPr>
            <a:xfrm>
              <a:off x="498774" y="6267014"/>
              <a:ext cx="3655168" cy="369332"/>
            </a:xfrm>
            <a:prstGeom prst="rect">
              <a:avLst/>
            </a:prstGeom>
            <a:noFill/>
            <a:effectLst>
              <a:outerShdw blurRad="25400" dist="12700" dir="5400000" algn="ctr" rotWithShape="0">
                <a:schemeClr val="tx1"/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nl-NL" dirty="0" smtClean="0"/>
                <a:t> </a:t>
              </a:r>
              <a:r>
                <a:rPr lang="nl-NL" sz="1000" b="1" dirty="0" smtClean="0">
                  <a:solidFill>
                    <a:schemeClr val="bg1"/>
                  </a:solidFill>
                  <a:latin typeface="Calibri" pitchFamily="34" charset="0"/>
                  <a:cs typeface="Calibri" pitchFamily="34" charset="0"/>
                </a:rPr>
                <a:t>© 2013 AGO / </a:t>
              </a:r>
              <a:r>
                <a:rPr lang="nl-NL" sz="1000" b="1" dirty="0" err="1" smtClean="0">
                  <a:solidFill>
                    <a:schemeClr val="bg1"/>
                  </a:solidFill>
                  <a:latin typeface="Calibri" pitchFamily="34" charset="0"/>
                  <a:cs typeface="Calibri" pitchFamily="34" charset="0"/>
                </a:rPr>
                <a:t>Sda</a:t>
              </a:r>
              <a:r>
                <a:rPr lang="nl-NL" sz="1000" b="1" dirty="0" smtClean="0">
                  <a:solidFill>
                    <a:schemeClr val="bg1"/>
                  </a:solidFill>
                  <a:latin typeface="Calibri" pitchFamily="34" charset="0"/>
                  <a:cs typeface="Calibri" pitchFamily="34" charset="0"/>
                </a:rPr>
                <a:t> </a:t>
              </a:r>
              <a:r>
                <a:rPr lang="nl-NL" sz="1000" b="1" dirty="0" err="1" smtClean="0">
                  <a:solidFill>
                    <a:schemeClr val="bg1"/>
                  </a:solidFill>
                  <a:latin typeface="Calibri" pitchFamily="34" charset="0"/>
                  <a:cs typeface="Calibri" pitchFamily="34" charset="0"/>
                </a:rPr>
                <a:t>Pioneers</a:t>
              </a:r>
              <a:r>
                <a:rPr lang="nl-NL" sz="1000" b="1" dirty="0" smtClean="0">
                  <a:solidFill>
                    <a:schemeClr val="bg1"/>
                  </a:solidFill>
                  <a:latin typeface="Calibri" pitchFamily="34" charset="0"/>
                  <a:cs typeface="Calibri" pitchFamily="34" charset="0"/>
                </a:rPr>
                <a:t>   e-mail : sdapioneers@hotmail.com</a:t>
              </a:r>
              <a:endParaRPr lang="nl-NL" sz="10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endParaRPr>
            </a:p>
          </p:txBody>
        </p:sp>
        <p:pic>
          <p:nvPicPr>
            <p:cNvPr id="27" name="Picture 4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6521" y="4853617"/>
              <a:ext cx="2924267" cy="1584176"/>
            </a:xfrm>
            <a:prstGeom prst="rect">
              <a:avLst/>
            </a:prstGeom>
            <a:noFill/>
            <a:ln>
              <a:noFill/>
            </a:ln>
            <a:effectLst>
              <a:outerShdw dist="50800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2" name="Picture 8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1281" y="5902799"/>
              <a:ext cx="1309914" cy="4686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2" name="Groep 1"/>
          <p:cNvGrpSpPr/>
          <p:nvPr/>
        </p:nvGrpSpPr>
        <p:grpSpPr>
          <a:xfrm>
            <a:off x="1403648" y="1434091"/>
            <a:ext cx="2625679" cy="3390039"/>
            <a:chOff x="1403648" y="1434091"/>
            <a:chExt cx="2625679" cy="3390039"/>
          </a:xfrm>
        </p:grpSpPr>
        <p:sp>
          <p:nvSpPr>
            <p:cNvPr id="3" name="Rechthoek 2"/>
            <p:cNvSpPr/>
            <p:nvPr/>
          </p:nvSpPr>
          <p:spPr>
            <a:xfrm>
              <a:off x="2146462" y="4516353"/>
              <a:ext cx="1287532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nl-NL" sz="1400" b="1" dirty="0" smtClean="0"/>
                <a:t>William Miller </a:t>
              </a:r>
              <a:endParaRPr lang="nl-NL" sz="1400" b="1" dirty="0"/>
            </a:p>
          </p:txBody>
        </p:sp>
        <p:pic>
          <p:nvPicPr>
            <p:cNvPr id="3074" name="Picture 2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03648" y="1434091"/>
              <a:ext cx="2625679" cy="3094774"/>
            </a:xfrm>
            <a:prstGeom prst="rect">
              <a:avLst/>
            </a:prstGeom>
            <a:noFill/>
            <a:ln>
              <a:noFill/>
            </a:ln>
            <a:effectLst>
              <a:glow rad="139700">
                <a:schemeClr val="accent6">
                  <a:satMod val="175000"/>
                  <a:alpha val="40000"/>
                </a:schemeClr>
              </a:glow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5" name="Groep 24"/>
          <p:cNvGrpSpPr/>
          <p:nvPr/>
        </p:nvGrpSpPr>
        <p:grpSpPr>
          <a:xfrm>
            <a:off x="256521" y="548680"/>
            <a:ext cx="8754607" cy="2463567"/>
            <a:chOff x="256521" y="548680"/>
            <a:chExt cx="8754607" cy="2463567"/>
          </a:xfrm>
        </p:grpSpPr>
        <p:sp>
          <p:nvSpPr>
            <p:cNvPr id="26" name="Rechthoek 25"/>
            <p:cNvSpPr/>
            <p:nvPr/>
          </p:nvSpPr>
          <p:spPr>
            <a:xfrm>
              <a:off x="256522" y="548680"/>
              <a:ext cx="8754606" cy="395158"/>
            </a:xfrm>
            <a:prstGeom prst="rect">
              <a:avLst/>
            </a:prstGeom>
            <a:solidFill>
              <a:srgbClr val="000000">
                <a:alpha val="54902"/>
              </a:srgbClr>
            </a:solidFill>
            <a:ln>
              <a:noFill/>
            </a:ln>
            <a:effectLst>
              <a:glow rad="1397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8" name="Tekstvak 27"/>
            <p:cNvSpPr txBox="1"/>
            <p:nvPr/>
          </p:nvSpPr>
          <p:spPr>
            <a:xfrm>
              <a:off x="256521" y="576982"/>
              <a:ext cx="7545613" cy="338554"/>
            </a:xfrm>
            <a:prstGeom prst="rect">
              <a:avLst/>
            </a:prstGeom>
            <a:noFill/>
            <a:effectLst>
              <a:outerShdw blurRad="12700" dist="25400" dir="5400000" algn="ctr" rotWithShape="0">
                <a:schemeClr val="tx1"/>
              </a:outerShdw>
            </a:effectLst>
          </p:spPr>
          <p:txBody>
            <a:bodyPr wrap="square" rtlCol="0">
              <a:spAutoFit/>
            </a:bodyPr>
            <a:lstStyle/>
            <a:p>
              <a:r>
                <a:rPr lang="nl-NL" sz="1600" b="1" dirty="0" smtClean="0">
                  <a:solidFill>
                    <a:schemeClr val="bg1"/>
                  </a:solidFill>
                </a:rPr>
                <a:t>Het Heiligdom</a:t>
              </a:r>
              <a:r>
                <a:rPr lang="nl-NL" sz="1600" b="1" dirty="0" smtClean="0">
                  <a:solidFill>
                    <a:schemeClr val="bg1"/>
                  </a:solidFill>
                </a:rPr>
                <a:t> en </a:t>
              </a:r>
              <a:r>
                <a:rPr lang="nl-NL" sz="1600" b="1" dirty="0" smtClean="0">
                  <a:solidFill>
                    <a:schemeClr val="bg1"/>
                  </a:solidFill>
                </a:rPr>
                <a:t>1844</a:t>
              </a:r>
              <a:r>
                <a:rPr lang="nl-NL" sz="1600" b="1" dirty="0">
                  <a:solidFill>
                    <a:schemeClr val="bg1"/>
                  </a:solidFill>
                </a:rPr>
                <a:t> </a:t>
              </a:r>
              <a:r>
                <a:rPr lang="nl-NL" sz="1600" b="1" dirty="0" smtClean="0">
                  <a:solidFill>
                    <a:schemeClr val="bg1"/>
                  </a:solidFill>
                </a:rPr>
                <a:t>– </a:t>
              </a:r>
              <a:r>
                <a:rPr lang="nl-NL" sz="1600" b="1" dirty="0" smtClean="0">
                  <a:solidFill>
                    <a:schemeClr val="bg1"/>
                  </a:solidFill>
                </a:rPr>
                <a:t>De </a:t>
              </a:r>
              <a:r>
                <a:rPr lang="nl-NL" sz="1600" b="1" dirty="0" smtClean="0">
                  <a:solidFill>
                    <a:schemeClr val="bg1"/>
                  </a:solidFill>
                </a:rPr>
                <a:t> </a:t>
              </a:r>
              <a:r>
                <a:rPr lang="nl-NL" sz="1600" b="1" dirty="0" err="1" smtClean="0">
                  <a:solidFill>
                    <a:schemeClr val="bg1"/>
                  </a:solidFill>
                </a:rPr>
                <a:t>Prophetie</a:t>
              </a:r>
              <a:r>
                <a:rPr lang="nl-NL" sz="1600" b="1" dirty="0" smtClean="0">
                  <a:solidFill>
                    <a:schemeClr val="bg1"/>
                  </a:solidFill>
                </a:rPr>
                <a:t> van de 2300 Avonden en Morgens. </a:t>
              </a:r>
              <a:endParaRPr lang="nl-NL" sz="1600" b="1" dirty="0">
                <a:solidFill>
                  <a:schemeClr val="bg1"/>
                </a:solidFill>
              </a:endParaRPr>
            </a:p>
          </p:txBody>
        </p:sp>
        <p:sp>
          <p:nvSpPr>
            <p:cNvPr id="29" name="Tekstvak 28"/>
            <p:cNvSpPr txBox="1"/>
            <p:nvPr/>
          </p:nvSpPr>
          <p:spPr>
            <a:xfrm>
              <a:off x="6849960" y="596369"/>
              <a:ext cx="2161168" cy="246221"/>
            </a:xfrm>
            <a:prstGeom prst="rect">
              <a:avLst/>
            </a:prstGeom>
            <a:noFill/>
            <a:effectLst>
              <a:outerShdw blurRad="25400" dist="12700" dir="5400000" algn="ctr" rotWithShape="0">
                <a:schemeClr val="tx1"/>
              </a:outerShdw>
            </a:effectLst>
          </p:spPr>
          <p:txBody>
            <a:bodyPr wrap="none" rtlCol="0">
              <a:spAutoFit/>
            </a:bodyPr>
            <a:lstStyle/>
            <a:p>
              <a:pPr algn="ctr"/>
              <a:r>
                <a:rPr lang="nl-NL" sz="1000" b="1" dirty="0" smtClean="0">
                  <a:solidFill>
                    <a:schemeClr val="bg1"/>
                  </a:solidFill>
                </a:rPr>
                <a:t>LEREN UIT DE ‘OUDE’ GESCHRIFTEN…</a:t>
              </a:r>
              <a:endParaRPr lang="nl-NL" sz="1000" b="1" dirty="0">
                <a:solidFill>
                  <a:schemeClr val="bg1"/>
                </a:solidFill>
              </a:endParaRPr>
            </a:p>
          </p:txBody>
        </p:sp>
        <p:pic>
          <p:nvPicPr>
            <p:cNvPr id="31" name="Picture 2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5817" y="965432"/>
              <a:ext cx="1512240" cy="2046815"/>
            </a:xfrm>
            <a:prstGeom prst="rect">
              <a:avLst/>
            </a:prstGeom>
            <a:noFill/>
            <a:ln>
              <a:noFill/>
            </a:ln>
            <a:effectLst>
              <a:glow rad="228600">
                <a:schemeClr val="accent6">
                  <a:satMod val="175000"/>
                  <a:alpha val="40000"/>
                </a:schemeClr>
              </a:glow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1" name="Rechthoek 10"/>
          <p:cNvSpPr/>
          <p:nvPr/>
        </p:nvSpPr>
        <p:spPr>
          <a:xfrm>
            <a:off x="3753079" y="1252631"/>
            <a:ext cx="5118057" cy="4401205"/>
          </a:xfrm>
          <a:prstGeom prst="rect">
            <a:avLst/>
          </a:prstGeom>
          <a:effectLst>
            <a:outerShdw blurRad="50800" dist="50800" dir="5400000" algn="ctr" rotWithShape="0">
              <a:schemeClr val="bg1"/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sz="2000" b="1" dirty="0" smtClean="0"/>
              <a:t>In het begin </a:t>
            </a:r>
            <a:r>
              <a:rPr lang="en-US" sz="2000" b="1" dirty="0" err="1" smtClean="0"/>
              <a:t>geloofde</a:t>
            </a:r>
            <a:r>
              <a:rPr lang="en-US" sz="2000" b="1" dirty="0" smtClean="0"/>
              <a:t> </a:t>
            </a:r>
            <a:r>
              <a:rPr lang="en-US" sz="2000" b="1" dirty="0" smtClean="0"/>
              <a:t>WILLIAM MILLER </a:t>
            </a:r>
            <a:r>
              <a:rPr lang="en-US" sz="2000" b="1" dirty="0" err="1" smtClean="0"/>
              <a:t>dat</a:t>
            </a:r>
            <a:r>
              <a:rPr lang="en-US" sz="2000" b="1" dirty="0" smtClean="0"/>
              <a:t> de “</a:t>
            </a:r>
            <a:r>
              <a:rPr lang="en-US" sz="2000" b="1" dirty="0" err="1" smtClean="0"/>
              <a:t>reiniging</a:t>
            </a:r>
            <a:r>
              <a:rPr lang="en-US" sz="2000" b="1" dirty="0" smtClean="0"/>
              <a:t>”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beschreven</a:t>
            </a:r>
            <a:r>
              <a:rPr lang="en-US" sz="2000" b="1" dirty="0" smtClean="0"/>
              <a:t> </a:t>
            </a:r>
            <a:r>
              <a:rPr lang="en-US" sz="2000" b="1" dirty="0" smtClean="0"/>
              <a:t>in Daniel 8:14 </a:t>
            </a:r>
            <a:endParaRPr lang="en-US" sz="2000" b="1" dirty="0" smtClean="0"/>
          </a:p>
          <a:p>
            <a:pPr algn="ctr"/>
            <a:r>
              <a:rPr lang="en-US" sz="2000" b="1" dirty="0" smtClean="0"/>
              <a:t>de </a:t>
            </a:r>
            <a:r>
              <a:rPr lang="en-US" sz="2000" b="1" dirty="0" err="1" smtClean="0"/>
              <a:t>reiniging</a:t>
            </a:r>
            <a:r>
              <a:rPr lang="en-US" sz="2000" b="1" dirty="0" smtClean="0"/>
              <a:t> van </a:t>
            </a:r>
            <a:r>
              <a:rPr lang="en-US" sz="2000" b="1" dirty="0" err="1" smtClean="0"/>
              <a:t>zonden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binnen</a:t>
            </a:r>
            <a:r>
              <a:rPr lang="en-US" sz="2000" b="1" dirty="0" smtClean="0"/>
              <a:t> de </a:t>
            </a:r>
            <a:r>
              <a:rPr lang="en-US" sz="2000" b="1" dirty="0" err="1" smtClean="0"/>
              <a:t>kerken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betekende</a:t>
            </a:r>
            <a:r>
              <a:rPr lang="en-US" sz="2000" b="1" dirty="0" smtClean="0"/>
              <a:t>. </a:t>
            </a:r>
            <a:endParaRPr lang="en-US" sz="2000" b="1" dirty="0" smtClean="0"/>
          </a:p>
          <a:p>
            <a:pPr algn="ctr"/>
            <a:endParaRPr lang="en-US" sz="2000" b="1" dirty="0" smtClean="0"/>
          </a:p>
          <a:p>
            <a:pPr algn="ctr"/>
            <a:r>
              <a:rPr lang="en-US" sz="2000" b="1" dirty="0" err="1" smtClean="0"/>
              <a:t>Bij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nader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inzien</a:t>
            </a:r>
            <a:r>
              <a:rPr lang="en-US" sz="2000" b="1" dirty="0" smtClean="0"/>
              <a:t>, </a:t>
            </a:r>
            <a:r>
              <a:rPr lang="en-US" sz="2000" b="1" dirty="0" err="1" smtClean="0"/>
              <a:t>werd</a:t>
            </a:r>
            <a:r>
              <a:rPr lang="en-US" sz="2000" b="1" dirty="0" smtClean="0"/>
              <a:t> het hem </a:t>
            </a:r>
            <a:r>
              <a:rPr lang="en-US" sz="2000" b="1" dirty="0" err="1" smtClean="0"/>
              <a:t>duidelijk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dat</a:t>
            </a:r>
            <a:r>
              <a:rPr lang="en-US" sz="2000" b="1" dirty="0" smtClean="0"/>
              <a:t> de </a:t>
            </a:r>
            <a:r>
              <a:rPr lang="en-US" sz="2000" b="1" dirty="0" err="1" smtClean="0"/>
              <a:t>genoemde</a:t>
            </a:r>
            <a:r>
              <a:rPr lang="en-US" sz="2000" b="1" dirty="0" smtClean="0"/>
              <a:t> “</a:t>
            </a:r>
            <a:r>
              <a:rPr lang="en-US" sz="2000" b="1" dirty="0" err="1" smtClean="0"/>
              <a:t>reiniging</a:t>
            </a:r>
            <a:r>
              <a:rPr lang="en-US" sz="2000" b="1" dirty="0" smtClean="0"/>
              <a:t>” </a:t>
            </a:r>
            <a:r>
              <a:rPr lang="en-US" sz="2000" b="1" dirty="0" err="1" smtClean="0"/>
              <a:t>niet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alleen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betrekking</a:t>
            </a:r>
            <a:r>
              <a:rPr lang="en-US" sz="2000" b="1" dirty="0" smtClean="0"/>
              <a:t> had op de </a:t>
            </a:r>
            <a:r>
              <a:rPr lang="en-US" sz="2000" b="1" dirty="0" err="1" smtClean="0"/>
              <a:t>reiniging</a:t>
            </a:r>
            <a:r>
              <a:rPr lang="en-US" sz="2000" b="1" dirty="0" smtClean="0"/>
              <a:t> van de </a:t>
            </a:r>
            <a:r>
              <a:rPr lang="en-US" sz="2000" b="1" dirty="0" err="1" smtClean="0"/>
              <a:t>zonden</a:t>
            </a:r>
            <a:r>
              <a:rPr lang="en-US" sz="2000" b="1" dirty="0" smtClean="0"/>
              <a:t>, maar </a:t>
            </a:r>
            <a:r>
              <a:rPr lang="en-US" sz="2000" b="1" dirty="0" err="1" smtClean="0"/>
              <a:t>ook</a:t>
            </a:r>
            <a:r>
              <a:rPr lang="en-US" sz="2000" b="1" dirty="0" smtClean="0"/>
              <a:t> op de </a:t>
            </a:r>
            <a:r>
              <a:rPr lang="en-US" sz="2000" b="1" dirty="0" err="1" smtClean="0"/>
              <a:t>totale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reiniging</a:t>
            </a:r>
            <a:r>
              <a:rPr lang="en-US" sz="2000" b="1" dirty="0" smtClean="0"/>
              <a:t> van </a:t>
            </a:r>
            <a:r>
              <a:rPr lang="en-US" sz="2000" b="1" dirty="0" err="1" smtClean="0"/>
              <a:t>deze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aarde</a:t>
            </a:r>
            <a:r>
              <a:rPr lang="en-US" sz="2000" b="1" dirty="0" smtClean="0"/>
              <a:t>, </a:t>
            </a:r>
          </a:p>
          <a:p>
            <a:pPr algn="ctr"/>
            <a:r>
              <a:rPr lang="en-US" sz="2000" b="1" dirty="0" err="1" smtClean="0"/>
              <a:t>gevolgd</a:t>
            </a:r>
            <a:r>
              <a:rPr lang="en-US" sz="2000" b="1" dirty="0" smtClean="0"/>
              <a:t> door de </a:t>
            </a:r>
            <a:r>
              <a:rPr lang="en-US" sz="2000" b="1" dirty="0" err="1" smtClean="0"/>
              <a:t>wederkomst</a:t>
            </a:r>
            <a:r>
              <a:rPr lang="en-US" sz="2000" b="1" dirty="0" smtClean="0"/>
              <a:t> van </a:t>
            </a:r>
            <a:r>
              <a:rPr lang="en-US" sz="2000" b="1" dirty="0" err="1" smtClean="0"/>
              <a:t>Jezus</a:t>
            </a:r>
            <a:r>
              <a:rPr lang="en-US" sz="2000" b="1" dirty="0" smtClean="0"/>
              <a:t>.</a:t>
            </a:r>
            <a:r>
              <a:rPr lang="en-US" sz="2000" b="1" dirty="0" smtClean="0"/>
              <a:t> </a:t>
            </a:r>
          </a:p>
          <a:p>
            <a:pPr algn="ctr"/>
            <a:endParaRPr lang="en-US" sz="2000" b="1" dirty="0"/>
          </a:p>
          <a:p>
            <a:pPr algn="ctr"/>
            <a:r>
              <a:rPr lang="en-US" sz="2000" b="1" dirty="0" smtClean="0"/>
              <a:t>De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Millerieten</a:t>
            </a:r>
            <a:r>
              <a:rPr lang="en-US" sz="2000" b="1" dirty="0" smtClean="0"/>
              <a:t> 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kregen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te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maken</a:t>
            </a:r>
            <a:r>
              <a:rPr lang="en-US" sz="2000" b="1" dirty="0" smtClean="0"/>
              <a:t> met </a:t>
            </a:r>
            <a:r>
              <a:rPr lang="en-US" sz="2000" b="1" dirty="0" smtClean="0"/>
              <a:t>TWEE TELEURSTELLINGEN, de EERSTE in </a:t>
            </a:r>
            <a:r>
              <a:rPr lang="en-US" sz="2000" b="1" dirty="0" smtClean="0"/>
              <a:t>het </a:t>
            </a:r>
            <a:r>
              <a:rPr lang="en-US" sz="2000" b="1" dirty="0" err="1" smtClean="0"/>
              <a:t>voorjaar</a:t>
            </a:r>
            <a:r>
              <a:rPr lang="en-US" sz="2000" b="1" dirty="0" smtClean="0"/>
              <a:t> van</a:t>
            </a:r>
            <a:r>
              <a:rPr lang="en-US" sz="2000" b="1" dirty="0" smtClean="0"/>
              <a:t> 1844 </a:t>
            </a:r>
            <a:r>
              <a:rPr lang="en-US" sz="2000" b="1" dirty="0" smtClean="0"/>
              <a:t>en de TWEEDE</a:t>
            </a:r>
            <a:r>
              <a:rPr lang="en-US" sz="2000" b="1" dirty="0"/>
              <a:t> </a:t>
            </a:r>
            <a:r>
              <a:rPr lang="en-US" sz="2000" b="1" dirty="0" smtClean="0"/>
              <a:t>op 22</a:t>
            </a:r>
            <a:r>
              <a:rPr lang="en-US" sz="2000" b="1" dirty="0" smtClean="0"/>
              <a:t> </a:t>
            </a:r>
            <a:r>
              <a:rPr lang="en-US" sz="2000" b="1" dirty="0" err="1"/>
              <a:t>o</a:t>
            </a:r>
            <a:r>
              <a:rPr lang="en-US" sz="2000" b="1" dirty="0" err="1" smtClean="0"/>
              <a:t>ktober</a:t>
            </a:r>
            <a:r>
              <a:rPr lang="en-US" sz="2000" b="1" dirty="0" smtClean="0"/>
              <a:t> </a:t>
            </a:r>
            <a:r>
              <a:rPr lang="en-US" sz="2000" b="1" dirty="0" smtClean="0"/>
              <a:t>1844.</a:t>
            </a:r>
          </a:p>
        </p:txBody>
      </p:sp>
    </p:spTree>
    <p:extLst>
      <p:ext uri="{BB962C8B-B14F-4D97-AF65-F5344CB8AC3E}">
        <p14:creationId xmlns:p14="http://schemas.microsoft.com/office/powerpoint/2010/main" val="622987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hthoek 21"/>
          <p:cNvSpPr/>
          <p:nvPr/>
        </p:nvSpPr>
        <p:spPr>
          <a:xfrm>
            <a:off x="194077" y="127618"/>
            <a:ext cx="294919" cy="6565970"/>
          </a:xfrm>
          <a:prstGeom prst="rect">
            <a:avLst/>
          </a:prstGeom>
          <a:solidFill>
            <a:srgbClr val="000000">
              <a:alpha val="5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0" name="Rechthoek 29"/>
          <p:cNvSpPr/>
          <p:nvPr/>
        </p:nvSpPr>
        <p:spPr>
          <a:xfrm>
            <a:off x="196653" y="127617"/>
            <a:ext cx="292343" cy="6565971"/>
          </a:xfrm>
          <a:prstGeom prst="rect">
            <a:avLst/>
          </a:prstGeom>
          <a:solidFill>
            <a:schemeClr val="bg1">
              <a:lumMod val="65000"/>
              <a:alpha val="898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077" y="150113"/>
            <a:ext cx="9193213" cy="5969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077" y="5908986"/>
            <a:ext cx="9193213" cy="113982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oep 6"/>
          <p:cNvGrpSpPr/>
          <p:nvPr/>
        </p:nvGrpSpPr>
        <p:grpSpPr>
          <a:xfrm>
            <a:off x="256521" y="4853617"/>
            <a:ext cx="4321885" cy="1782729"/>
            <a:chOff x="256521" y="4853617"/>
            <a:chExt cx="4321885" cy="1782729"/>
          </a:xfrm>
        </p:grpSpPr>
        <p:grpSp>
          <p:nvGrpSpPr>
            <p:cNvPr id="5" name="Groep 4"/>
            <p:cNvGrpSpPr/>
            <p:nvPr/>
          </p:nvGrpSpPr>
          <p:grpSpPr>
            <a:xfrm>
              <a:off x="3114909" y="5774315"/>
              <a:ext cx="1463497" cy="725593"/>
              <a:chOff x="6257525" y="5815420"/>
              <a:chExt cx="1463497" cy="725593"/>
            </a:xfrm>
          </p:grpSpPr>
          <p:sp>
            <p:nvSpPr>
              <p:cNvPr id="43" name="Rechthoek 42"/>
              <p:cNvSpPr/>
              <p:nvPr/>
            </p:nvSpPr>
            <p:spPr>
              <a:xfrm>
                <a:off x="6715875" y="6017233"/>
                <a:ext cx="1005147" cy="276999"/>
              </a:xfrm>
              <a:prstGeom prst="rect">
                <a:avLst/>
              </a:prstGeom>
              <a:effectLst>
                <a:outerShdw blurRad="12700" dist="12700" dir="5400000" algn="ctr" rotWithShape="0">
                  <a:schemeClr val="tx1"/>
                </a:outerShdw>
              </a:effectLst>
            </p:spPr>
            <p:txBody>
              <a:bodyPr wrap="none">
                <a:spAutoFit/>
              </a:bodyPr>
              <a:lstStyle/>
              <a:p>
                <a:r>
                  <a:rPr lang="nl-NL" sz="1200" b="1" dirty="0" err="1" smtClean="0">
                    <a:solidFill>
                      <a:schemeClr val="bg1"/>
                    </a:solidFill>
                  </a:rPr>
                  <a:t>Sda</a:t>
                </a:r>
                <a:r>
                  <a:rPr lang="nl-NL" sz="1200" b="1" dirty="0" smtClean="0">
                    <a:solidFill>
                      <a:schemeClr val="bg1"/>
                    </a:solidFill>
                  </a:rPr>
                  <a:t> </a:t>
                </a:r>
                <a:r>
                  <a:rPr lang="nl-NL" sz="1200" b="1" dirty="0" err="1" smtClean="0">
                    <a:solidFill>
                      <a:schemeClr val="bg1"/>
                    </a:solidFill>
                  </a:rPr>
                  <a:t>Pioneers</a:t>
                </a:r>
                <a:endParaRPr lang="nl-NL" sz="1200" b="1" dirty="0" smtClean="0">
                  <a:solidFill>
                    <a:schemeClr val="bg1"/>
                  </a:solidFill>
                </a:endParaRPr>
              </a:p>
            </p:txBody>
          </p:sp>
          <p:pic>
            <p:nvPicPr>
              <p:cNvPr id="42" name="Picture 4"/>
              <p:cNvPicPr>
                <a:picLocks noChangeAspect="1" noChangeArrowheads="1"/>
              </p:cNvPicPr>
              <p:nvPr/>
            </p:nvPicPr>
            <p:blipFill>
              <a:blip r:embed="rId6" cstate="print">
                <a:duotone>
                  <a:schemeClr val="accent6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257525" y="5815420"/>
                <a:ext cx="638170" cy="725593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12700" dir="2700000" algn="ctr" rotWithShape="0">
                  <a:schemeClr val="tx1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4" name="Tekstvak 3"/>
            <p:cNvSpPr txBox="1"/>
            <p:nvPr/>
          </p:nvSpPr>
          <p:spPr>
            <a:xfrm>
              <a:off x="498774" y="6267014"/>
              <a:ext cx="3655168" cy="369332"/>
            </a:xfrm>
            <a:prstGeom prst="rect">
              <a:avLst/>
            </a:prstGeom>
            <a:noFill/>
            <a:effectLst>
              <a:outerShdw blurRad="25400" dist="12700" dir="5400000" algn="ctr" rotWithShape="0">
                <a:schemeClr val="tx1"/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nl-NL" dirty="0" smtClean="0"/>
                <a:t> </a:t>
              </a:r>
              <a:r>
                <a:rPr lang="nl-NL" sz="1000" b="1" dirty="0" smtClean="0">
                  <a:solidFill>
                    <a:schemeClr val="bg1"/>
                  </a:solidFill>
                  <a:latin typeface="Calibri" pitchFamily="34" charset="0"/>
                  <a:cs typeface="Calibri" pitchFamily="34" charset="0"/>
                </a:rPr>
                <a:t>© 2013 AGO / </a:t>
              </a:r>
              <a:r>
                <a:rPr lang="nl-NL" sz="1000" b="1" dirty="0" err="1" smtClean="0">
                  <a:solidFill>
                    <a:schemeClr val="bg1"/>
                  </a:solidFill>
                  <a:latin typeface="Calibri" pitchFamily="34" charset="0"/>
                  <a:cs typeface="Calibri" pitchFamily="34" charset="0"/>
                </a:rPr>
                <a:t>Sda</a:t>
              </a:r>
              <a:r>
                <a:rPr lang="nl-NL" sz="1000" b="1" dirty="0" smtClean="0">
                  <a:solidFill>
                    <a:schemeClr val="bg1"/>
                  </a:solidFill>
                  <a:latin typeface="Calibri" pitchFamily="34" charset="0"/>
                  <a:cs typeface="Calibri" pitchFamily="34" charset="0"/>
                </a:rPr>
                <a:t> </a:t>
              </a:r>
              <a:r>
                <a:rPr lang="nl-NL" sz="1000" b="1" dirty="0" err="1" smtClean="0">
                  <a:solidFill>
                    <a:schemeClr val="bg1"/>
                  </a:solidFill>
                  <a:latin typeface="Calibri" pitchFamily="34" charset="0"/>
                  <a:cs typeface="Calibri" pitchFamily="34" charset="0"/>
                </a:rPr>
                <a:t>Pioneers</a:t>
              </a:r>
              <a:r>
                <a:rPr lang="nl-NL" sz="1000" b="1" dirty="0" smtClean="0">
                  <a:solidFill>
                    <a:schemeClr val="bg1"/>
                  </a:solidFill>
                  <a:latin typeface="Calibri" pitchFamily="34" charset="0"/>
                  <a:cs typeface="Calibri" pitchFamily="34" charset="0"/>
                </a:rPr>
                <a:t>   e-mail : sdapioneers@hotmail.com</a:t>
              </a:r>
              <a:endParaRPr lang="nl-NL" sz="10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endParaRPr>
            </a:p>
          </p:txBody>
        </p:sp>
        <p:pic>
          <p:nvPicPr>
            <p:cNvPr id="27" name="Picture 4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6521" y="4853617"/>
              <a:ext cx="2924267" cy="1584176"/>
            </a:xfrm>
            <a:prstGeom prst="rect">
              <a:avLst/>
            </a:prstGeom>
            <a:noFill/>
            <a:ln>
              <a:noFill/>
            </a:ln>
            <a:effectLst>
              <a:outerShdw dist="50800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2" name="Picture 8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1281" y="5902799"/>
              <a:ext cx="1309914" cy="4686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2" name="Groep 1"/>
          <p:cNvGrpSpPr/>
          <p:nvPr/>
        </p:nvGrpSpPr>
        <p:grpSpPr>
          <a:xfrm>
            <a:off x="1718654" y="1224418"/>
            <a:ext cx="3279702" cy="2741051"/>
            <a:chOff x="1718654" y="1224418"/>
            <a:chExt cx="3279702" cy="2741051"/>
          </a:xfrm>
        </p:grpSpPr>
        <p:sp>
          <p:nvSpPr>
            <p:cNvPr id="3" name="Rechthoek 2"/>
            <p:cNvSpPr/>
            <p:nvPr/>
          </p:nvSpPr>
          <p:spPr>
            <a:xfrm>
              <a:off x="3753079" y="2780567"/>
              <a:ext cx="1245277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nl-NL" sz="1400" b="1" dirty="0" smtClean="0"/>
                <a:t>Ellen G. White</a:t>
              </a:r>
              <a:endParaRPr lang="nl-NL" sz="1400" b="1" dirty="0"/>
            </a:p>
          </p:txBody>
        </p:sp>
        <p:pic>
          <p:nvPicPr>
            <p:cNvPr id="4098" name="Picture 2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18654" y="1224418"/>
              <a:ext cx="2357178" cy="2741051"/>
            </a:xfrm>
            <a:prstGeom prst="rect">
              <a:avLst/>
            </a:prstGeom>
            <a:noFill/>
            <a:ln>
              <a:noFill/>
            </a:ln>
            <a:effectLst>
              <a:glow rad="139700">
                <a:schemeClr val="accent6">
                  <a:satMod val="175000"/>
                  <a:alpha val="40000"/>
                </a:schemeClr>
              </a:glow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6" name="Groep 25"/>
          <p:cNvGrpSpPr/>
          <p:nvPr/>
        </p:nvGrpSpPr>
        <p:grpSpPr>
          <a:xfrm>
            <a:off x="256521" y="548680"/>
            <a:ext cx="8754607" cy="2463567"/>
            <a:chOff x="256521" y="548680"/>
            <a:chExt cx="8754607" cy="2463567"/>
          </a:xfrm>
        </p:grpSpPr>
        <p:sp>
          <p:nvSpPr>
            <p:cNvPr id="28" name="Rechthoek 27"/>
            <p:cNvSpPr/>
            <p:nvPr/>
          </p:nvSpPr>
          <p:spPr>
            <a:xfrm>
              <a:off x="256522" y="548680"/>
              <a:ext cx="8754606" cy="395158"/>
            </a:xfrm>
            <a:prstGeom prst="rect">
              <a:avLst/>
            </a:prstGeom>
            <a:solidFill>
              <a:srgbClr val="000000">
                <a:alpha val="54902"/>
              </a:srgbClr>
            </a:solidFill>
            <a:ln>
              <a:noFill/>
            </a:ln>
            <a:effectLst>
              <a:glow rad="1397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9" name="Tekstvak 28"/>
            <p:cNvSpPr txBox="1"/>
            <p:nvPr/>
          </p:nvSpPr>
          <p:spPr>
            <a:xfrm>
              <a:off x="256521" y="576982"/>
              <a:ext cx="7545613" cy="338554"/>
            </a:xfrm>
            <a:prstGeom prst="rect">
              <a:avLst/>
            </a:prstGeom>
            <a:noFill/>
            <a:effectLst>
              <a:outerShdw blurRad="12700" dist="25400" dir="5400000" algn="ctr" rotWithShape="0">
                <a:schemeClr val="tx1"/>
              </a:outerShdw>
            </a:effectLst>
          </p:spPr>
          <p:txBody>
            <a:bodyPr wrap="square" rtlCol="0">
              <a:spAutoFit/>
            </a:bodyPr>
            <a:lstStyle/>
            <a:p>
              <a:r>
                <a:rPr lang="nl-NL" sz="1600" b="1" dirty="0" smtClean="0">
                  <a:solidFill>
                    <a:schemeClr val="bg1"/>
                  </a:solidFill>
                </a:rPr>
                <a:t>Het Heiligdom</a:t>
              </a:r>
              <a:r>
                <a:rPr lang="nl-NL" sz="1600" b="1" dirty="0" smtClean="0">
                  <a:solidFill>
                    <a:schemeClr val="bg1"/>
                  </a:solidFill>
                </a:rPr>
                <a:t> en </a:t>
              </a:r>
              <a:r>
                <a:rPr lang="nl-NL" sz="1600" b="1" dirty="0" smtClean="0">
                  <a:solidFill>
                    <a:schemeClr val="bg1"/>
                  </a:solidFill>
                </a:rPr>
                <a:t>1844</a:t>
              </a:r>
              <a:r>
                <a:rPr lang="nl-NL" sz="1600" b="1" dirty="0">
                  <a:solidFill>
                    <a:schemeClr val="bg1"/>
                  </a:solidFill>
                </a:rPr>
                <a:t> </a:t>
              </a:r>
              <a:r>
                <a:rPr lang="nl-NL" sz="1600" b="1" dirty="0" smtClean="0">
                  <a:solidFill>
                    <a:schemeClr val="bg1"/>
                  </a:solidFill>
                </a:rPr>
                <a:t>– </a:t>
              </a:r>
              <a:r>
                <a:rPr lang="nl-NL" sz="1600" b="1" dirty="0" smtClean="0">
                  <a:solidFill>
                    <a:schemeClr val="bg1"/>
                  </a:solidFill>
                </a:rPr>
                <a:t>De </a:t>
              </a:r>
              <a:r>
                <a:rPr lang="nl-NL" sz="1600" b="1" dirty="0" smtClean="0">
                  <a:solidFill>
                    <a:schemeClr val="bg1"/>
                  </a:solidFill>
                </a:rPr>
                <a:t> </a:t>
              </a:r>
              <a:r>
                <a:rPr lang="nl-NL" sz="1600" b="1" dirty="0" err="1" smtClean="0">
                  <a:solidFill>
                    <a:schemeClr val="bg1"/>
                  </a:solidFill>
                </a:rPr>
                <a:t>Prophetie</a:t>
              </a:r>
              <a:r>
                <a:rPr lang="nl-NL" sz="1600" b="1" dirty="0" smtClean="0">
                  <a:solidFill>
                    <a:schemeClr val="bg1"/>
                  </a:solidFill>
                </a:rPr>
                <a:t> van de 2300 Avonden en Morgens. </a:t>
              </a:r>
              <a:endParaRPr lang="nl-NL" sz="1600" b="1" dirty="0">
                <a:solidFill>
                  <a:schemeClr val="bg1"/>
                </a:solidFill>
              </a:endParaRPr>
            </a:p>
          </p:txBody>
        </p:sp>
        <p:sp>
          <p:nvSpPr>
            <p:cNvPr id="31" name="Tekstvak 30"/>
            <p:cNvSpPr txBox="1"/>
            <p:nvPr/>
          </p:nvSpPr>
          <p:spPr>
            <a:xfrm>
              <a:off x="6849960" y="596369"/>
              <a:ext cx="2161168" cy="246221"/>
            </a:xfrm>
            <a:prstGeom prst="rect">
              <a:avLst/>
            </a:prstGeom>
            <a:noFill/>
            <a:effectLst>
              <a:outerShdw blurRad="25400" dist="12700" dir="5400000" algn="ctr" rotWithShape="0">
                <a:schemeClr val="tx1"/>
              </a:outerShdw>
            </a:effectLst>
          </p:spPr>
          <p:txBody>
            <a:bodyPr wrap="none" rtlCol="0">
              <a:spAutoFit/>
            </a:bodyPr>
            <a:lstStyle/>
            <a:p>
              <a:pPr algn="ctr"/>
              <a:r>
                <a:rPr lang="nl-NL" sz="1000" b="1" dirty="0" smtClean="0">
                  <a:solidFill>
                    <a:schemeClr val="bg1"/>
                  </a:solidFill>
                </a:rPr>
                <a:t>LEREN UIT DE ‘OUDE’ GESCHRIFTEN…</a:t>
              </a:r>
              <a:endParaRPr lang="nl-NL" sz="1000" b="1" dirty="0">
                <a:solidFill>
                  <a:schemeClr val="bg1"/>
                </a:solidFill>
              </a:endParaRPr>
            </a:p>
          </p:txBody>
        </p:sp>
        <p:pic>
          <p:nvPicPr>
            <p:cNvPr id="32" name="Picture 2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5817" y="965432"/>
              <a:ext cx="1512240" cy="2046815"/>
            </a:xfrm>
            <a:prstGeom prst="rect">
              <a:avLst/>
            </a:prstGeom>
            <a:noFill/>
            <a:ln>
              <a:noFill/>
            </a:ln>
            <a:effectLst>
              <a:glow rad="228600">
                <a:schemeClr val="accent6">
                  <a:satMod val="175000"/>
                  <a:alpha val="40000"/>
                </a:schemeClr>
              </a:glow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9513" y="750963"/>
            <a:ext cx="1877900" cy="3375509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hthoek 10"/>
          <p:cNvSpPr/>
          <p:nvPr/>
        </p:nvSpPr>
        <p:spPr>
          <a:xfrm>
            <a:off x="2051720" y="4036343"/>
            <a:ext cx="6810055" cy="1938992"/>
          </a:xfrm>
          <a:prstGeom prst="rect">
            <a:avLst/>
          </a:prstGeom>
          <a:effectLst>
            <a:outerShdw blurRad="50800" dist="50800" dir="5400000" algn="ctr" rotWithShape="0">
              <a:schemeClr val="bg1"/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sz="2000" b="1" dirty="0" err="1" smtClean="0"/>
              <a:t>Een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belangrijke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uitspraak</a:t>
            </a:r>
            <a:r>
              <a:rPr lang="en-US" sz="2000" b="1" dirty="0" smtClean="0"/>
              <a:t> van </a:t>
            </a:r>
            <a:r>
              <a:rPr lang="en-US" sz="2000" b="1" dirty="0" smtClean="0"/>
              <a:t>Ellen </a:t>
            </a:r>
            <a:r>
              <a:rPr lang="en-US" sz="2000" b="1" dirty="0" smtClean="0"/>
              <a:t>White :</a:t>
            </a:r>
          </a:p>
          <a:p>
            <a:pPr algn="ctr"/>
            <a:r>
              <a:rPr lang="nl-NL" sz="2000" b="1" dirty="0" smtClean="0"/>
              <a:t>Ik </a:t>
            </a:r>
            <a:r>
              <a:rPr lang="nl-NL" sz="2000" b="1" dirty="0"/>
              <a:t>zag dat DE VIJANDEN van DE WAARHEID, probeerden </a:t>
            </a:r>
          </a:p>
          <a:p>
            <a:pPr algn="ctr"/>
            <a:r>
              <a:rPr lang="nl-NL" sz="2000" b="1" dirty="0"/>
              <a:t>de deur TE OPENEN </a:t>
            </a:r>
            <a:r>
              <a:rPr lang="nl-NL" sz="2000" b="1" dirty="0" smtClean="0"/>
              <a:t>naar </a:t>
            </a:r>
            <a:r>
              <a:rPr lang="nl-NL" sz="2000" b="1" dirty="0"/>
              <a:t>HET HEILIGE, welke JEZUS GESLOTEN </a:t>
            </a:r>
            <a:r>
              <a:rPr lang="nl-NL" sz="2000" b="1" dirty="0" smtClean="0"/>
              <a:t>HAD. Daarnaast </a:t>
            </a:r>
            <a:r>
              <a:rPr lang="nl-NL" sz="2000" b="1" dirty="0"/>
              <a:t>probeerden ze de deur te SLUITEN van het HEILIGE DER </a:t>
            </a:r>
            <a:r>
              <a:rPr lang="nl-NL" sz="2000" b="1" dirty="0" smtClean="0"/>
              <a:t>HEILIGE, welke </a:t>
            </a:r>
            <a:r>
              <a:rPr lang="nl-NL" sz="2000" b="1" dirty="0"/>
              <a:t>Hij [Jezus] in 1844 OPENDE…</a:t>
            </a:r>
          </a:p>
          <a:p>
            <a:pPr algn="ctr"/>
            <a:r>
              <a:rPr lang="en-US" sz="2000" b="1" dirty="0" smtClean="0"/>
              <a:t> </a:t>
            </a:r>
            <a:r>
              <a:rPr lang="en-US" sz="1400" b="1" dirty="0" smtClean="0"/>
              <a:t>The </a:t>
            </a:r>
            <a:r>
              <a:rPr lang="en-US" sz="1400" b="1" dirty="0" smtClean="0"/>
              <a:t>Present Truth, August 1849</a:t>
            </a:r>
          </a:p>
        </p:txBody>
      </p:sp>
    </p:spTree>
    <p:extLst>
      <p:ext uri="{BB962C8B-B14F-4D97-AF65-F5344CB8AC3E}">
        <p14:creationId xmlns:p14="http://schemas.microsoft.com/office/powerpoint/2010/main" val="477736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hthoek 21"/>
          <p:cNvSpPr/>
          <p:nvPr/>
        </p:nvSpPr>
        <p:spPr>
          <a:xfrm>
            <a:off x="194077" y="127618"/>
            <a:ext cx="294919" cy="6565970"/>
          </a:xfrm>
          <a:prstGeom prst="rect">
            <a:avLst/>
          </a:prstGeom>
          <a:solidFill>
            <a:srgbClr val="000000">
              <a:alpha val="5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0" name="Rechthoek 29"/>
          <p:cNvSpPr/>
          <p:nvPr/>
        </p:nvSpPr>
        <p:spPr>
          <a:xfrm>
            <a:off x="196653" y="127617"/>
            <a:ext cx="292343" cy="6565971"/>
          </a:xfrm>
          <a:prstGeom prst="rect">
            <a:avLst/>
          </a:prstGeom>
          <a:solidFill>
            <a:schemeClr val="bg1">
              <a:lumMod val="65000"/>
              <a:alpha val="898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077" y="150113"/>
            <a:ext cx="9193213" cy="5969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077" y="5908986"/>
            <a:ext cx="9193213" cy="113982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oep 6"/>
          <p:cNvGrpSpPr/>
          <p:nvPr/>
        </p:nvGrpSpPr>
        <p:grpSpPr>
          <a:xfrm>
            <a:off x="256521" y="4853617"/>
            <a:ext cx="4321885" cy="1782729"/>
            <a:chOff x="256521" y="4853617"/>
            <a:chExt cx="4321885" cy="1782729"/>
          </a:xfrm>
        </p:grpSpPr>
        <p:grpSp>
          <p:nvGrpSpPr>
            <p:cNvPr id="5" name="Groep 4"/>
            <p:cNvGrpSpPr/>
            <p:nvPr/>
          </p:nvGrpSpPr>
          <p:grpSpPr>
            <a:xfrm>
              <a:off x="3114909" y="5774315"/>
              <a:ext cx="1463497" cy="725593"/>
              <a:chOff x="6257525" y="5815420"/>
              <a:chExt cx="1463497" cy="725593"/>
            </a:xfrm>
          </p:grpSpPr>
          <p:sp>
            <p:nvSpPr>
              <p:cNvPr id="43" name="Rechthoek 42"/>
              <p:cNvSpPr/>
              <p:nvPr/>
            </p:nvSpPr>
            <p:spPr>
              <a:xfrm>
                <a:off x="6715875" y="6017233"/>
                <a:ext cx="1005147" cy="276999"/>
              </a:xfrm>
              <a:prstGeom prst="rect">
                <a:avLst/>
              </a:prstGeom>
              <a:effectLst>
                <a:outerShdw blurRad="12700" dist="12700" dir="5400000" algn="ctr" rotWithShape="0">
                  <a:schemeClr val="tx1"/>
                </a:outerShdw>
              </a:effectLst>
            </p:spPr>
            <p:txBody>
              <a:bodyPr wrap="none">
                <a:spAutoFit/>
              </a:bodyPr>
              <a:lstStyle/>
              <a:p>
                <a:r>
                  <a:rPr lang="nl-NL" sz="1200" b="1" dirty="0" err="1" smtClean="0">
                    <a:solidFill>
                      <a:schemeClr val="bg1"/>
                    </a:solidFill>
                  </a:rPr>
                  <a:t>Sda</a:t>
                </a:r>
                <a:r>
                  <a:rPr lang="nl-NL" sz="1200" b="1" dirty="0" smtClean="0">
                    <a:solidFill>
                      <a:schemeClr val="bg1"/>
                    </a:solidFill>
                  </a:rPr>
                  <a:t> </a:t>
                </a:r>
                <a:r>
                  <a:rPr lang="nl-NL" sz="1200" b="1" dirty="0" err="1" smtClean="0">
                    <a:solidFill>
                      <a:schemeClr val="bg1"/>
                    </a:solidFill>
                  </a:rPr>
                  <a:t>Pioneers</a:t>
                </a:r>
                <a:endParaRPr lang="nl-NL" sz="1200" b="1" dirty="0" smtClean="0">
                  <a:solidFill>
                    <a:schemeClr val="bg1"/>
                  </a:solidFill>
                </a:endParaRPr>
              </a:p>
            </p:txBody>
          </p:sp>
          <p:pic>
            <p:nvPicPr>
              <p:cNvPr id="42" name="Picture 4"/>
              <p:cNvPicPr>
                <a:picLocks noChangeAspect="1" noChangeArrowheads="1"/>
              </p:cNvPicPr>
              <p:nvPr/>
            </p:nvPicPr>
            <p:blipFill>
              <a:blip r:embed="rId6" cstate="print">
                <a:duotone>
                  <a:schemeClr val="accent6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257525" y="5815420"/>
                <a:ext cx="638170" cy="725593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12700" dir="2700000" algn="ctr" rotWithShape="0">
                  <a:schemeClr val="tx1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4" name="Tekstvak 3"/>
            <p:cNvSpPr txBox="1"/>
            <p:nvPr/>
          </p:nvSpPr>
          <p:spPr>
            <a:xfrm>
              <a:off x="498774" y="6267014"/>
              <a:ext cx="3655168" cy="369332"/>
            </a:xfrm>
            <a:prstGeom prst="rect">
              <a:avLst/>
            </a:prstGeom>
            <a:noFill/>
            <a:effectLst>
              <a:outerShdw blurRad="25400" dist="12700" dir="5400000" algn="ctr" rotWithShape="0">
                <a:schemeClr val="tx1"/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nl-NL" dirty="0" smtClean="0"/>
                <a:t> </a:t>
              </a:r>
              <a:r>
                <a:rPr lang="nl-NL" sz="1000" b="1" dirty="0" smtClean="0">
                  <a:solidFill>
                    <a:schemeClr val="bg1"/>
                  </a:solidFill>
                  <a:latin typeface="Calibri" pitchFamily="34" charset="0"/>
                  <a:cs typeface="Calibri" pitchFamily="34" charset="0"/>
                </a:rPr>
                <a:t>© 2013 AGO / </a:t>
              </a:r>
              <a:r>
                <a:rPr lang="nl-NL" sz="1000" b="1" dirty="0" err="1" smtClean="0">
                  <a:solidFill>
                    <a:schemeClr val="bg1"/>
                  </a:solidFill>
                  <a:latin typeface="Calibri" pitchFamily="34" charset="0"/>
                  <a:cs typeface="Calibri" pitchFamily="34" charset="0"/>
                </a:rPr>
                <a:t>Sda</a:t>
              </a:r>
              <a:r>
                <a:rPr lang="nl-NL" sz="1000" b="1" dirty="0" smtClean="0">
                  <a:solidFill>
                    <a:schemeClr val="bg1"/>
                  </a:solidFill>
                  <a:latin typeface="Calibri" pitchFamily="34" charset="0"/>
                  <a:cs typeface="Calibri" pitchFamily="34" charset="0"/>
                </a:rPr>
                <a:t> </a:t>
              </a:r>
              <a:r>
                <a:rPr lang="nl-NL" sz="1000" b="1" dirty="0" err="1" smtClean="0">
                  <a:solidFill>
                    <a:schemeClr val="bg1"/>
                  </a:solidFill>
                  <a:latin typeface="Calibri" pitchFamily="34" charset="0"/>
                  <a:cs typeface="Calibri" pitchFamily="34" charset="0"/>
                </a:rPr>
                <a:t>Pioneers</a:t>
              </a:r>
              <a:r>
                <a:rPr lang="nl-NL" sz="1000" b="1" dirty="0" smtClean="0">
                  <a:solidFill>
                    <a:schemeClr val="bg1"/>
                  </a:solidFill>
                  <a:latin typeface="Calibri" pitchFamily="34" charset="0"/>
                  <a:cs typeface="Calibri" pitchFamily="34" charset="0"/>
                </a:rPr>
                <a:t>   e-mail : sdapioneers@hotmail.com</a:t>
              </a:r>
              <a:endParaRPr lang="nl-NL" sz="10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endParaRPr>
            </a:p>
          </p:txBody>
        </p:sp>
        <p:pic>
          <p:nvPicPr>
            <p:cNvPr id="27" name="Picture 4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6521" y="4853617"/>
              <a:ext cx="2924267" cy="1584176"/>
            </a:xfrm>
            <a:prstGeom prst="rect">
              <a:avLst/>
            </a:prstGeom>
            <a:noFill/>
            <a:ln>
              <a:noFill/>
            </a:ln>
            <a:effectLst>
              <a:outerShdw dist="50800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2" name="Picture 8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1281" y="5902799"/>
              <a:ext cx="1309914" cy="4686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3" name="Rechthoek 2"/>
          <p:cNvSpPr/>
          <p:nvPr/>
        </p:nvSpPr>
        <p:spPr>
          <a:xfrm>
            <a:off x="3753079" y="2780567"/>
            <a:ext cx="12452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1400" b="1" dirty="0" smtClean="0"/>
              <a:t>Ellen G. White</a:t>
            </a:r>
            <a:endParaRPr lang="nl-NL" sz="1400" b="1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8654" y="1224418"/>
            <a:ext cx="2357178" cy="2741051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6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hthoek 10"/>
          <p:cNvSpPr/>
          <p:nvPr/>
        </p:nvSpPr>
        <p:spPr>
          <a:xfrm>
            <a:off x="2352349" y="4226659"/>
            <a:ext cx="6527360" cy="1538883"/>
          </a:xfrm>
          <a:prstGeom prst="rect">
            <a:avLst/>
          </a:prstGeom>
          <a:effectLst>
            <a:outerShdw blurRad="50800" dist="50800" dir="5400000" algn="ctr" rotWithShape="0">
              <a:schemeClr val="bg1"/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sz="2000" b="1" dirty="0" err="1" smtClean="0"/>
              <a:t>Nog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een</a:t>
            </a:r>
            <a:r>
              <a:rPr lang="en-US" sz="2000" b="1" dirty="0" smtClean="0"/>
              <a:t> HEEL BELANGRIJKE </a:t>
            </a:r>
            <a:r>
              <a:rPr lang="en-US" sz="2000" b="1" dirty="0" err="1" smtClean="0"/>
              <a:t>uitspraak</a:t>
            </a:r>
            <a:r>
              <a:rPr lang="en-US" sz="2000" b="1" dirty="0" smtClean="0"/>
              <a:t> van</a:t>
            </a:r>
            <a:r>
              <a:rPr lang="en-US" sz="2000" b="1" dirty="0" smtClean="0"/>
              <a:t> </a:t>
            </a:r>
            <a:r>
              <a:rPr lang="en-US" sz="2000" b="1" dirty="0" smtClean="0"/>
              <a:t>Ellen White :</a:t>
            </a:r>
          </a:p>
          <a:p>
            <a:pPr algn="ctr"/>
            <a:r>
              <a:rPr lang="en-US" sz="2000" b="1" dirty="0" smtClean="0"/>
              <a:t>AAN HET EINDE VAN DE 2300 DAGEN, </a:t>
            </a:r>
          </a:p>
          <a:p>
            <a:pPr algn="ctr"/>
            <a:r>
              <a:rPr lang="en-US" sz="2000" b="1" dirty="0" err="1" smtClean="0"/>
              <a:t>gingen</a:t>
            </a:r>
            <a:r>
              <a:rPr lang="en-US" sz="2000" b="1" dirty="0" smtClean="0"/>
              <a:t> BEIDEN</a:t>
            </a:r>
            <a:r>
              <a:rPr lang="en-US" sz="2000" b="1" dirty="0"/>
              <a:t> </a:t>
            </a:r>
            <a:r>
              <a:rPr lang="en-US" sz="2000" b="1" dirty="0" smtClean="0"/>
              <a:t>[ de VADER</a:t>
            </a:r>
            <a:r>
              <a:rPr lang="en-US" sz="2000" b="1" dirty="0" smtClean="0"/>
              <a:t> en ZOON ] </a:t>
            </a:r>
            <a:endParaRPr lang="en-US" sz="2000" b="1" dirty="0" smtClean="0"/>
          </a:p>
          <a:p>
            <a:pPr algn="ctr"/>
            <a:r>
              <a:rPr lang="en-US" sz="2000" b="1" dirty="0" smtClean="0"/>
              <a:t>HET HEILIGE DER HEILIGE BINNEN…</a:t>
            </a:r>
            <a:r>
              <a:rPr lang="en-US" sz="2000" b="1" dirty="0" smtClean="0"/>
              <a:t> </a:t>
            </a:r>
            <a:endParaRPr lang="en-US" sz="2000" b="1" dirty="0" smtClean="0"/>
          </a:p>
          <a:p>
            <a:pPr algn="r"/>
            <a:r>
              <a:rPr lang="en-US" sz="1400" b="1" dirty="0" smtClean="0"/>
              <a:t>Early Writings,  </a:t>
            </a:r>
            <a:r>
              <a:rPr lang="en-US" sz="1400" b="1" dirty="0" err="1" smtClean="0"/>
              <a:t>pp</a:t>
            </a:r>
            <a:r>
              <a:rPr lang="en-US" sz="1400" b="1" dirty="0" smtClean="0"/>
              <a:t>; 54-66.</a:t>
            </a:r>
          </a:p>
        </p:txBody>
      </p:sp>
      <p:grpSp>
        <p:nvGrpSpPr>
          <p:cNvPr id="25" name="Groep 24"/>
          <p:cNvGrpSpPr/>
          <p:nvPr/>
        </p:nvGrpSpPr>
        <p:grpSpPr>
          <a:xfrm>
            <a:off x="256521" y="548680"/>
            <a:ext cx="8754607" cy="2463567"/>
            <a:chOff x="256521" y="548680"/>
            <a:chExt cx="8754607" cy="2463567"/>
          </a:xfrm>
        </p:grpSpPr>
        <p:sp>
          <p:nvSpPr>
            <p:cNvPr id="26" name="Rechthoek 25"/>
            <p:cNvSpPr/>
            <p:nvPr/>
          </p:nvSpPr>
          <p:spPr>
            <a:xfrm>
              <a:off x="256522" y="548680"/>
              <a:ext cx="8754606" cy="395158"/>
            </a:xfrm>
            <a:prstGeom prst="rect">
              <a:avLst/>
            </a:prstGeom>
            <a:solidFill>
              <a:srgbClr val="000000">
                <a:alpha val="54902"/>
              </a:srgbClr>
            </a:solidFill>
            <a:ln>
              <a:noFill/>
            </a:ln>
            <a:effectLst>
              <a:glow rad="1397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8" name="Tekstvak 27"/>
            <p:cNvSpPr txBox="1"/>
            <p:nvPr/>
          </p:nvSpPr>
          <p:spPr>
            <a:xfrm>
              <a:off x="256521" y="576982"/>
              <a:ext cx="7545613" cy="338554"/>
            </a:xfrm>
            <a:prstGeom prst="rect">
              <a:avLst/>
            </a:prstGeom>
            <a:noFill/>
            <a:effectLst>
              <a:outerShdw blurRad="12700" dist="25400" dir="5400000" algn="ctr" rotWithShape="0">
                <a:schemeClr val="tx1"/>
              </a:outerShdw>
            </a:effectLst>
          </p:spPr>
          <p:txBody>
            <a:bodyPr wrap="square" rtlCol="0">
              <a:spAutoFit/>
            </a:bodyPr>
            <a:lstStyle/>
            <a:p>
              <a:r>
                <a:rPr lang="nl-NL" sz="1600" b="1" dirty="0" smtClean="0">
                  <a:solidFill>
                    <a:schemeClr val="bg1"/>
                  </a:solidFill>
                </a:rPr>
                <a:t>Het Heiligdom</a:t>
              </a:r>
              <a:r>
                <a:rPr lang="nl-NL" sz="1600" b="1" dirty="0" smtClean="0">
                  <a:solidFill>
                    <a:schemeClr val="bg1"/>
                  </a:solidFill>
                </a:rPr>
                <a:t> en </a:t>
              </a:r>
              <a:r>
                <a:rPr lang="nl-NL" sz="1600" b="1" dirty="0" smtClean="0">
                  <a:solidFill>
                    <a:schemeClr val="bg1"/>
                  </a:solidFill>
                </a:rPr>
                <a:t>1844</a:t>
              </a:r>
              <a:r>
                <a:rPr lang="nl-NL" sz="1600" b="1" dirty="0">
                  <a:solidFill>
                    <a:schemeClr val="bg1"/>
                  </a:solidFill>
                </a:rPr>
                <a:t> </a:t>
              </a:r>
              <a:r>
                <a:rPr lang="nl-NL" sz="1600" b="1" dirty="0" smtClean="0">
                  <a:solidFill>
                    <a:schemeClr val="bg1"/>
                  </a:solidFill>
                </a:rPr>
                <a:t>– </a:t>
              </a:r>
              <a:r>
                <a:rPr lang="nl-NL" sz="1600" b="1" dirty="0" smtClean="0">
                  <a:solidFill>
                    <a:schemeClr val="bg1"/>
                  </a:solidFill>
                </a:rPr>
                <a:t>De </a:t>
              </a:r>
              <a:r>
                <a:rPr lang="nl-NL" sz="1600" b="1" dirty="0" smtClean="0">
                  <a:solidFill>
                    <a:schemeClr val="bg1"/>
                  </a:solidFill>
                </a:rPr>
                <a:t> </a:t>
              </a:r>
              <a:r>
                <a:rPr lang="nl-NL" sz="1600" b="1" dirty="0" err="1" smtClean="0">
                  <a:solidFill>
                    <a:schemeClr val="bg1"/>
                  </a:solidFill>
                </a:rPr>
                <a:t>Prophetie</a:t>
              </a:r>
              <a:r>
                <a:rPr lang="nl-NL" sz="1600" b="1" dirty="0" smtClean="0">
                  <a:solidFill>
                    <a:schemeClr val="bg1"/>
                  </a:solidFill>
                </a:rPr>
                <a:t> van de 2300 Avonden en Morgens. </a:t>
              </a:r>
              <a:endParaRPr lang="nl-NL" sz="1600" b="1" dirty="0">
                <a:solidFill>
                  <a:schemeClr val="bg1"/>
                </a:solidFill>
              </a:endParaRPr>
            </a:p>
          </p:txBody>
        </p:sp>
        <p:sp>
          <p:nvSpPr>
            <p:cNvPr id="29" name="Tekstvak 28"/>
            <p:cNvSpPr txBox="1"/>
            <p:nvPr/>
          </p:nvSpPr>
          <p:spPr>
            <a:xfrm>
              <a:off x="6849960" y="596369"/>
              <a:ext cx="2161168" cy="246221"/>
            </a:xfrm>
            <a:prstGeom prst="rect">
              <a:avLst/>
            </a:prstGeom>
            <a:noFill/>
            <a:effectLst>
              <a:outerShdw blurRad="25400" dist="12700" dir="5400000" algn="ctr" rotWithShape="0">
                <a:schemeClr val="tx1"/>
              </a:outerShdw>
            </a:effectLst>
          </p:spPr>
          <p:txBody>
            <a:bodyPr wrap="none" rtlCol="0">
              <a:spAutoFit/>
            </a:bodyPr>
            <a:lstStyle/>
            <a:p>
              <a:pPr algn="ctr"/>
              <a:r>
                <a:rPr lang="nl-NL" sz="1000" b="1" dirty="0" smtClean="0">
                  <a:solidFill>
                    <a:schemeClr val="bg1"/>
                  </a:solidFill>
                </a:rPr>
                <a:t>LEREN UIT DE ‘OUDE’ GESCHRIFTEN…</a:t>
              </a:r>
              <a:endParaRPr lang="nl-NL" sz="1000" b="1" dirty="0">
                <a:solidFill>
                  <a:schemeClr val="bg1"/>
                </a:solidFill>
              </a:endParaRPr>
            </a:p>
          </p:txBody>
        </p:sp>
        <p:pic>
          <p:nvPicPr>
            <p:cNvPr id="31" name="Picture 2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5817" y="965432"/>
              <a:ext cx="1512240" cy="2046815"/>
            </a:xfrm>
            <a:prstGeom prst="rect">
              <a:avLst/>
            </a:prstGeom>
            <a:noFill/>
            <a:ln>
              <a:noFill/>
            </a:ln>
            <a:effectLst>
              <a:glow rad="228600">
                <a:schemeClr val="accent6">
                  <a:satMod val="175000"/>
                  <a:alpha val="40000"/>
                </a:schemeClr>
              </a:glow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8356" y="756534"/>
            <a:ext cx="1998278" cy="3470125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76421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hthoek 21"/>
          <p:cNvSpPr/>
          <p:nvPr/>
        </p:nvSpPr>
        <p:spPr>
          <a:xfrm>
            <a:off x="194077" y="127618"/>
            <a:ext cx="294919" cy="6565970"/>
          </a:xfrm>
          <a:prstGeom prst="rect">
            <a:avLst/>
          </a:prstGeom>
          <a:solidFill>
            <a:srgbClr val="000000">
              <a:alpha val="5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0" name="Rechthoek 29"/>
          <p:cNvSpPr/>
          <p:nvPr/>
        </p:nvSpPr>
        <p:spPr>
          <a:xfrm>
            <a:off x="196653" y="127617"/>
            <a:ext cx="292343" cy="6565971"/>
          </a:xfrm>
          <a:prstGeom prst="rect">
            <a:avLst/>
          </a:prstGeom>
          <a:solidFill>
            <a:schemeClr val="bg1">
              <a:lumMod val="65000"/>
              <a:alpha val="898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077" y="150113"/>
            <a:ext cx="9193213" cy="5969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077" y="5908986"/>
            <a:ext cx="9193213" cy="113982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oep 6"/>
          <p:cNvGrpSpPr/>
          <p:nvPr/>
        </p:nvGrpSpPr>
        <p:grpSpPr>
          <a:xfrm>
            <a:off x="256521" y="4853617"/>
            <a:ext cx="4321885" cy="1782729"/>
            <a:chOff x="256521" y="4853617"/>
            <a:chExt cx="4321885" cy="1782729"/>
          </a:xfrm>
        </p:grpSpPr>
        <p:grpSp>
          <p:nvGrpSpPr>
            <p:cNvPr id="5" name="Groep 4"/>
            <p:cNvGrpSpPr/>
            <p:nvPr/>
          </p:nvGrpSpPr>
          <p:grpSpPr>
            <a:xfrm>
              <a:off x="3114909" y="5774315"/>
              <a:ext cx="1463497" cy="725593"/>
              <a:chOff x="6257525" y="5815420"/>
              <a:chExt cx="1463497" cy="725593"/>
            </a:xfrm>
          </p:grpSpPr>
          <p:sp>
            <p:nvSpPr>
              <p:cNvPr id="43" name="Rechthoek 42"/>
              <p:cNvSpPr/>
              <p:nvPr/>
            </p:nvSpPr>
            <p:spPr>
              <a:xfrm>
                <a:off x="6715875" y="6017233"/>
                <a:ext cx="1005147" cy="276999"/>
              </a:xfrm>
              <a:prstGeom prst="rect">
                <a:avLst/>
              </a:prstGeom>
              <a:effectLst>
                <a:outerShdw blurRad="12700" dist="12700" dir="5400000" algn="ctr" rotWithShape="0">
                  <a:schemeClr val="tx1"/>
                </a:outerShdw>
              </a:effectLst>
            </p:spPr>
            <p:txBody>
              <a:bodyPr wrap="none">
                <a:spAutoFit/>
              </a:bodyPr>
              <a:lstStyle/>
              <a:p>
                <a:r>
                  <a:rPr lang="nl-NL" sz="1200" b="1" dirty="0" err="1" smtClean="0">
                    <a:solidFill>
                      <a:schemeClr val="bg1"/>
                    </a:solidFill>
                  </a:rPr>
                  <a:t>Sda</a:t>
                </a:r>
                <a:r>
                  <a:rPr lang="nl-NL" sz="1200" b="1" dirty="0" smtClean="0">
                    <a:solidFill>
                      <a:schemeClr val="bg1"/>
                    </a:solidFill>
                  </a:rPr>
                  <a:t> </a:t>
                </a:r>
                <a:r>
                  <a:rPr lang="nl-NL" sz="1200" b="1" dirty="0" err="1" smtClean="0">
                    <a:solidFill>
                      <a:schemeClr val="bg1"/>
                    </a:solidFill>
                  </a:rPr>
                  <a:t>Pioneers</a:t>
                </a:r>
                <a:endParaRPr lang="nl-NL" sz="1200" b="1" dirty="0" smtClean="0">
                  <a:solidFill>
                    <a:schemeClr val="bg1"/>
                  </a:solidFill>
                </a:endParaRPr>
              </a:p>
            </p:txBody>
          </p:sp>
          <p:pic>
            <p:nvPicPr>
              <p:cNvPr id="42" name="Picture 4"/>
              <p:cNvPicPr>
                <a:picLocks noChangeAspect="1" noChangeArrowheads="1"/>
              </p:cNvPicPr>
              <p:nvPr/>
            </p:nvPicPr>
            <p:blipFill>
              <a:blip r:embed="rId6" cstate="print">
                <a:duotone>
                  <a:schemeClr val="accent6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257525" y="5815420"/>
                <a:ext cx="638170" cy="725593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12700" dir="2700000" algn="ctr" rotWithShape="0">
                  <a:schemeClr val="tx1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4" name="Tekstvak 3"/>
            <p:cNvSpPr txBox="1"/>
            <p:nvPr/>
          </p:nvSpPr>
          <p:spPr>
            <a:xfrm>
              <a:off x="498774" y="6267014"/>
              <a:ext cx="3655168" cy="369332"/>
            </a:xfrm>
            <a:prstGeom prst="rect">
              <a:avLst/>
            </a:prstGeom>
            <a:noFill/>
            <a:effectLst>
              <a:outerShdw blurRad="25400" dist="12700" dir="5400000" algn="ctr" rotWithShape="0">
                <a:schemeClr val="tx1"/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nl-NL" dirty="0" smtClean="0"/>
                <a:t> </a:t>
              </a:r>
              <a:r>
                <a:rPr lang="nl-NL" sz="1000" b="1" dirty="0" smtClean="0">
                  <a:solidFill>
                    <a:schemeClr val="bg1"/>
                  </a:solidFill>
                  <a:latin typeface="Calibri" pitchFamily="34" charset="0"/>
                  <a:cs typeface="Calibri" pitchFamily="34" charset="0"/>
                </a:rPr>
                <a:t>© 2013 AGO / </a:t>
              </a:r>
              <a:r>
                <a:rPr lang="nl-NL" sz="1000" b="1" dirty="0" err="1" smtClean="0">
                  <a:solidFill>
                    <a:schemeClr val="bg1"/>
                  </a:solidFill>
                  <a:latin typeface="Calibri" pitchFamily="34" charset="0"/>
                  <a:cs typeface="Calibri" pitchFamily="34" charset="0"/>
                </a:rPr>
                <a:t>Sda</a:t>
              </a:r>
              <a:r>
                <a:rPr lang="nl-NL" sz="1000" b="1" dirty="0" smtClean="0">
                  <a:solidFill>
                    <a:schemeClr val="bg1"/>
                  </a:solidFill>
                  <a:latin typeface="Calibri" pitchFamily="34" charset="0"/>
                  <a:cs typeface="Calibri" pitchFamily="34" charset="0"/>
                </a:rPr>
                <a:t> </a:t>
              </a:r>
              <a:r>
                <a:rPr lang="nl-NL" sz="1000" b="1" dirty="0" err="1" smtClean="0">
                  <a:solidFill>
                    <a:schemeClr val="bg1"/>
                  </a:solidFill>
                  <a:latin typeface="Calibri" pitchFamily="34" charset="0"/>
                  <a:cs typeface="Calibri" pitchFamily="34" charset="0"/>
                </a:rPr>
                <a:t>Pioneers</a:t>
              </a:r>
              <a:r>
                <a:rPr lang="nl-NL" sz="1000" b="1" dirty="0" smtClean="0">
                  <a:solidFill>
                    <a:schemeClr val="bg1"/>
                  </a:solidFill>
                  <a:latin typeface="Calibri" pitchFamily="34" charset="0"/>
                  <a:cs typeface="Calibri" pitchFamily="34" charset="0"/>
                </a:rPr>
                <a:t>   e-mail : sdapioneers@hotmail.com</a:t>
              </a:r>
              <a:endParaRPr lang="nl-NL" sz="10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endParaRPr>
            </a:p>
          </p:txBody>
        </p:sp>
        <p:pic>
          <p:nvPicPr>
            <p:cNvPr id="27" name="Picture 4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6521" y="4853617"/>
              <a:ext cx="2924267" cy="1584176"/>
            </a:xfrm>
            <a:prstGeom prst="rect">
              <a:avLst/>
            </a:prstGeom>
            <a:noFill/>
            <a:ln>
              <a:noFill/>
            </a:ln>
            <a:effectLst>
              <a:outerShdw dist="50800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2" name="Picture 8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1281" y="5902799"/>
              <a:ext cx="1309914" cy="4686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25" name="Picture 8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9905" y="1571445"/>
            <a:ext cx="2445030" cy="4072923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6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hthoek 1"/>
          <p:cNvSpPr/>
          <p:nvPr/>
        </p:nvSpPr>
        <p:spPr>
          <a:xfrm>
            <a:off x="4803026" y="2472791"/>
            <a:ext cx="3527248" cy="20621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/>
              <a:t>The SANCTUARY 1844 </a:t>
            </a:r>
          </a:p>
          <a:p>
            <a:r>
              <a:rPr lang="en-US" sz="2800" b="1" dirty="0" smtClean="0"/>
              <a:t>and the PIONEERS</a:t>
            </a:r>
          </a:p>
          <a:p>
            <a:r>
              <a:rPr lang="en-US" dirty="0" smtClean="0"/>
              <a:t>By Paul A. Gordon</a:t>
            </a:r>
          </a:p>
          <a:p>
            <a:r>
              <a:rPr lang="en-US" dirty="0" smtClean="0"/>
              <a:t>© 1983</a:t>
            </a:r>
          </a:p>
          <a:p>
            <a:r>
              <a:rPr lang="en-US" dirty="0" smtClean="0"/>
              <a:t>CHAPTER 1</a:t>
            </a:r>
          </a:p>
          <a:p>
            <a:r>
              <a:rPr lang="en-US" dirty="0" smtClean="0"/>
              <a:t>-Historical Prologue-</a:t>
            </a:r>
            <a:endParaRPr lang="nl-NL" dirty="0"/>
          </a:p>
        </p:txBody>
      </p:sp>
      <p:pic>
        <p:nvPicPr>
          <p:cNvPr id="26" name="Picture 3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5644" y="3347911"/>
            <a:ext cx="1852979" cy="2766716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6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hthoek 7"/>
          <p:cNvSpPr/>
          <p:nvPr/>
        </p:nvSpPr>
        <p:spPr>
          <a:xfrm>
            <a:off x="2169905" y="1053940"/>
            <a:ext cx="606512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i="1" dirty="0" err="1" smtClean="0"/>
              <a:t>Voor</a:t>
            </a:r>
            <a:r>
              <a:rPr lang="en-US" sz="2800" b="1" i="1" dirty="0" smtClean="0"/>
              <a:t> </a:t>
            </a:r>
            <a:r>
              <a:rPr lang="en-US" sz="2800" b="1" i="1" dirty="0" err="1" smtClean="0"/>
              <a:t>verder</a:t>
            </a:r>
            <a:r>
              <a:rPr lang="en-US" sz="2800" b="1" i="1" dirty="0" smtClean="0"/>
              <a:t> </a:t>
            </a:r>
            <a:r>
              <a:rPr lang="en-US" sz="2800" b="1" i="1" dirty="0" err="1" smtClean="0"/>
              <a:t>zelfstudie</a:t>
            </a:r>
            <a:r>
              <a:rPr lang="en-US" sz="2800" b="1" i="1" dirty="0"/>
              <a:t> </a:t>
            </a:r>
            <a:r>
              <a:rPr lang="en-US" sz="2800" b="1" i="1" dirty="0" err="1" smtClean="0"/>
              <a:t>verwijs</a:t>
            </a:r>
            <a:r>
              <a:rPr lang="en-US" sz="2800" b="1" i="1" dirty="0" smtClean="0"/>
              <a:t> </a:t>
            </a:r>
            <a:r>
              <a:rPr lang="en-US" sz="2800" b="1" i="1" dirty="0" err="1" smtClean="0"/>
              <a:t>ik</a:t>
            </a:r>
            <a:r>
              <a:rPr lang="en-US" sz="2800" b="1" i="1" dirty="0" smtClean="0"/>
              <a:t> u </a:t>
            </a:r>
            <a:r>
              <a:rPr lang="en-US" sz="2800" b="1" i="1" dirty="0" err="1" smtClean="0"/>
              <a:t>naar</a:t>
            </a:r>
            <a:r>
              <a:rPr lang="en-US" sz="2800" b="1" i="1" dirty="0" smtClean="0"/>
              <a:t>:</a:t>
            </a:r>
            <a:endParaRPr lang="nl-NL" sz="2800" b="1" i="1" dirty="0"/>
          </a:p>
        </p:txBody>
      </p:sp>
      <p:grpSp>
        <p:nvGrpSpPr>
          <p:cNvPr id="28" name="Groep 27"/>
          <p:cNvGrpSpPr/>
          <p:nvPr/>
        </p:nvGrpSpPr>
        <p:grpSpPr>
          <a:xfrm>
            <a:off x="256521" y="548680"/>
            <a:ext cx="8754607" cy="2463567"/>
            <a:chOff x="256521" y="548680"/>
            <a:chExt cx="8754607" cy="2463567"/>
          </a:xfrm>
        </p:grpSpPr>
        <p:sp>
          <p:nvSpPr>
            <p:cNvPr id="29" name="Rechthoek 28"/>
            <p:cNvSpPr/>
            <p:nvPr/>
          </p:nvSpPr>
          <p:spPr>
            <a:xfrm>
              <a:off x="256522" y="548680"/>
              <a:ext cx="8754606" cy="395158"/>
            </a:xfrm>
            <a:prstGeom prst="rect">
              <a:avLst/>
            </a:prstGeom>
            <a:solidFill>
              <a:srgbClr val="000000">
                <a:alpha val="54902"/>
              </a:srgbClr>
            </a:solidFill>
            <a:ln>
              <a:noFill/>
            </a:ln>
            <a:effectLst>
              <a:glow rad="1397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1" name="Tekstvak 30"/>
            <p:cNvSpPr txBox="1"/>
            <p:nvPr/>
          </p:nvSpPr>
          <p:spPr>
            <a:xfrm>
              <a:off x="256521" y="576982"/>
              <a:ext cx="7545613" cy="338554"/>
            </a:xfrm>
            <a:prstGeom prst="rect">
              <a:avLst/>
            </a:prstGeom>
            <a:noFill/>
            <a:effectLst>
              <a:outerShdw blurRad="12700" dist="25400" dir="5400000" algn="ctr" rotWithShape="0">
                <a:schemeClr val="tx1"/>
              </a:outerShdw>
            </a:effectLst>
          </p:spPr>
          <p:txBody>
            <a:bodyPr wrap="square" rtlCol="0">
              <a:spAutoFit/>
            </a:bodyPr>
            <a:lstStyle/>
            <a:p>
              <a:r>
                <a:rPr lang="nl-NL" sz="1600" b="1" dirty="0" smtClean="0">
                  <a:solidFill>
                    <a:schemeClr val="bg1"/>
                  </a:solidFill>
                </a:rPr>
                <a:t>Het Heiligdom</a:t>
              </a:r>
              <a:r>
                <a:rPr lang="nl-NL" sz="1600" b="1" dirty="0" smtClean="0">
                  <a:solidFill>
                    <a:schemeClr val="bg1"/>
                  </a:solidFill>
                </a:rPr>
                <a:t> en </a:t>
              </a:r>
              <a:r>
                <a:rPr lang="nl-NL" sz="1600" b="1" dirty="0" smtClean="0">
                  <a:solidFill>
                    <a:schemeClr val="bg1"/>
                  </a:solidFill>
                </a:rPr>
                <a:t>1844</a:t>
              </a:r>
              <a:r>
                <a:rPr lang="nl-NL" sz="1600" b="1" dirty="0">
                  <a:solidFill>
                    <a:schemeClr val="bg1"/>
                  </a:solidFill>
                </a:rPr>
                <a:t> </a:t>
              </a:r>
              <a:r>
                <a:rPr lang="nl-NL" sz="1600" b="1" dirty="0" smtClean="0">
                  <a:solidFill>
                    <a:schemeClr val="bg1"/>
                  </a:solidFill>
                </a:rPr>
                <a:t>– </a:t>
              </a:r>
              <a:r>
                <a:rPr lang="nl-NL" sz="1600" b="1" dirty="0" smtClean="0">
                  <a:solidFill>
                    <a:schemeClr val="bg1"/>
                  </a:solidFill>
                </a:rPr>
                <a:t>De </a:t>
              </a:r>
              <a:r>
                <a:rPr lang="nl-NL" sz="1600" b="1" dirty="0" smtClean="0">
                  <a:solidFill>
                    <a:schemeClr val="bg1"/>
                  </a:solidFill>
                </a:rPr>
                <a:t> </a:t>
              </a:r>
              <a:r>
                <a:rPr lang="nl-NL" sz="1600" b="1" dirty="0" err="1" smtClean="0">
                  <a:solidFill>
                    <a:schemeClr val="bg1"/>
                  </a:solidFill>
                </a:rPr>
                <a:t>Prophetie</a:t>
              </a:r>
              <a:r>
                <a:rPr lang="nl-NL" sz="1600" b="1" dirty="0" smtClean="0">
                  <a:solidFill>
                    <a:schemeClr val="bg1"/>
                  </a:solidFill>
                </a:rPr>
                <a:t> van de 2300 Avonden en Morgens. </a:t>
              </a:r>
              <a:endParaRPr lang="nl-NL" sz="1600" b="1" dirty="0">
                <a:solidFill>
                  <a:schemeClr val="bg1"/>
                </a:solidFill>
              </a:endParaRPr>
            </a:p>
          </p:txBody>
        </p:sp>
        <p:sp>
          <p:nvSpPr>
            <p:cNvPr id="32" name="Tekstvak 31"/>
            <p:cNvSpPr txBox="1"/>
            <p:nvPr/>
          </p:nvSpPr>
          <p:spPr>
            <a:xfrm>
              <a:off x="6849960" y="596369"/>
              <a:ext cx="2161168" cy="246221"/>
            </a:xfrm>
            <a:prstGeom prst="rect">
              <a:avLst/>
            </a:prstGeom>
            <a:noFill/>
            <a:effectLst>
              <a:outerShdw blurRad="25400" dist="12700" dir="5400000" algn="ctr" rotWithShape="0">
                <a:schemeClr val="tx1"/>
              </a:outerShdw>
            </a:effectLst>
          </p:spPr>
          <p:txBody>
            <a:bodyPr wrap="none" rtlCol="0">
              <a:spAutoFit/>
            </a:bodyPr>
            <a:lstStyle/>
            <a:p>
              <a:pPr algn="ctr"/>
              <a:r>
                <a:rPr lang="nl-NL" sz="1000" b="1" dirty="0" smtClean="0">
                  <a:solidFill>
                    <a:schemeClr val="bg1"/>
                  </a:solidFill>
                </a:rPr>
                <a:t>LEREN UIT DE ‘OUDE’ GESCHRIFTEN…</a:t>
              </a:r>
              <a:endParaRPr lang="nl-NL" sz="1000" b="1" dirty="0">
                <a:solidFill>
                  <a:schemeClr val="bg1"/>
                </a:solidFill>
              </a:endParaRPr>
            </a:p>
          </p:txBody>
        </p:sp>
        <p:pic>
          <p:nvPicPr>
            <p:cNvPr id="33" name="Picture 2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5817" y="965432"/>
              <a:ext cx="1512240" cy="2046815"/>
            </a:xfrm>
            <a:prstGeom prst="rect">
              <a:avLst/>
            </a:prstGeom>
            <a:noFill/>
            <a:ln>
              <a:noFill/>
            </a:ln>
            <a:effectLst>
              <a:glow rad="228600">
                <a:schemeClr val="accent6">
                  <a:satMod val="175000"/>
                  <a:alpha val="40000"/>
                </a:schemeClr>
              </a:glow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737722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hthoek 21"/>
          <p:cNvSpPr/>
          <p:nvPr/>
        </p:nvSpPr>
        <p:spPr>
          <a:xfrm>
            <a:off x="194077" y="127618"/>
            <a:ext cx="294919" cy="6565970"/>
          </a:xfrm>
          <a:prstGeom prst="rect">
            <a:avLst/>
          </a:prstGeom>
          <a:solidFill>
            <a:srgbClr val="000000">
              <a:alpha val="5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0" name="Rechthoek 29"/>
          <p:cNvSpPr/>
          <p:nvPr/>
        </p:nvSpPr>
        <p:spPr>
          <a:xfrm>
            <a:off x="196653" y="127617"/>
            <a:ext cx="292343" cy="6565971"/>
          </a:xfrm>
          <a:prstGeom prst="rect">
            <a:avLst/>
          </a:prstGeom>
          <a:solidFill>
            <a:schemeClr val="bg1">
              <a:lumMod val="65000"/>
              <a:alpha val="898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077" y="150113"/>
            <a:ext cx="9193213" cy="5969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077" y="5908986"/>
            <a:ext cx="9193213" cy="113982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oep 6"/>
          <p:cNvGrpSpPr/>
          <p:nvPr/>
        </p:nvGrpSpPr>
        <p:grpSpPr>
          <a:xfrm>
            <a:off x="256521" y="4853617"/>
            <a:ext cx="4321885" cy="1782729"/>
            <a:chOff x="256521" y="4853617"/>
            <a:chExt cx="4321885" cy="1782729"/>
          </a:xfrm>
        </p:grpSpPr>
        <p:grpSp>
          <p:nvGrpSpPr>
            <p:cNvPr id="5" name="Groep 4"/>
            <p:cNvGrpSpPr/>
            <p:nvPr/>
          </p:nvGrpSpPr>
          <p:grpSpPr>
            <a:xfrm>
              <a:off x="3114909" y="5774315"/>
              <a:ext cx="1463497" cy="725593"/>
              <a:chOff x="6257525" y="5815420"/>
              <a:chExt cx="1463497" cy="725593"/>
            </a:xfrm>
          </p:grpSpPr>
          <p:sp>
            <p:nvSpPr>
              <p:cNvPr id="43" name="Rechthoek 42"/>
              <p:cNvSpPr/>
              <p:nvPr/>
            </p:nvSpPr>
            <p:spPr>
              <a:xfrm>
                <a:off x="6715875" y="6017233"/>
                <a:ext cx="1005147" cy="276999"/>
              </a:xfrm>
              <a:prstGeom prst="rect">
                <a:avLst/>
              </a:prstGeom>
              <a:effectLst>
                <a:outerShdw blurRad="12700" dist="12700" dir="5400000" algn="ctr" rotWithShape="0">
                  <a:schemeClr val="tx1"/>
                </a:outerShdw>
              </a:effectLst>
            </p:spPr>
            <p:txBody>
              <a:bodyPr wrap="none">
                <a:spAutoFit/>
              </a:bodyPr>
              <a:lstStyle/>
              <a:p>
                <a:r>
                  <a:rPr lang="nl-NL" sz="1200" b="1" dirty="0" err="1" smtClean="0">
                    <a:solidFill>
                      <a:schemeClr val="bg1"/>
                    </a:solidFill>
                  </a:rPr>
                  <a:t>Sda</a:t>
                </a:r>
                <a:r>
                  <a:rPr lang="nl-NL" sz="1200" b="1" dirty="0" smtClean="0">
                    <a:solidFill>
                      <a:schemeClr val="bg1"/>
                    </a:solidFill>
                  </a:rPr>
                  <a:t> </a:t>
                </a:r>
                <a:r>
                  <a:rPr lang="nl-NL" sz="1200" b="1" dirty="0" err="1" smtClean="0">
                    <a:solidFill>
                      <a:schemeClr val="bg1"/>
                    </a:solidFill>
                  </a:rPr>
                  <a:t>Pioneers</a:t>
                </a:r>
                <a:endParaRPr lang="nl-NL" sz="1200" b="1" dirty="0" smtClean="0">
                  <a:solidFill>
                    <a:schemeClr val="bg1"/>
                  </a:solidFill>
                </a:endParaRPr>
              </a:p>
            </p:txBody>
          </p:sp>
          <p:pic>
            <p:nvPicPr>
              <p:cNvPr id="42" name="Picture 4"/>
              <p:cNvPicPr>
                <a:picLocks noChangeAspect="1" noChangeArrowheads="1"/>
              </p:cNvPicPr>
              <p:nvPr/>
            </p:nvPicPr>
            <p:blipFill>
              <a:blip r:embed="rId6" cstate="print">
                <a:duotone>
                  <a:schemeClr val="accent6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257525" y="5815420"/>
                <a:ext cx="638170" cy="725593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12700" dir="2700000" algn="ctr" rotWithShape="0">
                  <a:schemeClr val="tx1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4" name="Tekstvak 3"/>
            <p:cNvSpPr txBox="1"/>
            <p:nvPr/>
          </p:nvSpPr>
          <p:spPr>
            <a:xfrm>
              <a:off x="498774" y="6267014"/>
              <a:ext cx="3655168" cy="369332"/>
            </a:xfrm>
            <a:prstGeom prst="rect">
              <a:avLst/>
            </a:prstGeom>
            <a:noFill/>
            <a:effectLst>
              <a:outerShdw blurRad="25400" dist="12700" dir="5400000" algn="ctr" rotWithShape="0">
                <a:schemeClr val="tx1"/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nl-NL" dirty="0" smtClean="0"/>
                <a:t> </a:t>
              </a:r>
              <a:r>
                <a:rPr lang="nl-NL" sz="1000" b="1" dirty="0" smtClean="0">
                  <a:solidFill>
                    <a:schemeClr val="bg1"/>
                  </a:solidFill>
                  <a:latin typeface="Calibri" pitchFamily="34" charset="0"/>
                  <a:cs typeface="Calibri" pitchFamily="34" charset="0"/>
                </a:rPr>
                <a:t>© 2013 AGO / </a:t>
              </a:r>
              <a:r>
                <a:rPr lang="nl-NL" sz="1000" b="1" dirty="0" err="1" smtClean="0">
                  <a:solidFill>
                    <a:schemeClr val="bg1"/>
                  </a:solidFill>
                  <a:latin typeface="Calibri" pitchFamily="34" charset="0"/>
                  <a:cs typeface="Calibri" pitchFamily="34" charset="0"/>
                </a:rPr>
                <a:t>Sda</a:t>
              </a:r>
              <a:r>
                <a:rPr lang="nl-NL" sz="1000" b="1" dirty="0" smtClean="0">
                  <a:solidFill>
                    <a:schemeClr val="bg1"/>
                  </a:solidFill>
                  <a:latin typeface="Calibri" pitchFamily="34" charset="0"/>
                  <a:cs typeface="Calibri" pitchFamily="34" charset="0"/>
                </a:rPr>
                <a:t> </a:t>
              </a:r>
              <a:r>
                <a:rPr lang="nl-NL" sz="1000" b="1" dirty="0" err="1" smtClean="0">
                  <a:solidFill>
                    <a:schemeClr val="bg1"/>
                  </a:solidFill>
                  <a:latin typeface="Calibri" pitchFamily="34" charset="0"/>
                  <a:cs typeface="Calibri" pitchFamily="34" charset="0"/>
                </a:rPr>
                <a:t>Pioneers</a:t>
              </a:r>
              <a:r>
                <a:rPr lang="nl-NL" sz="1000" b="1" dirty="0" smtClean="0">
                  <a:solidFill>
                    <a:schemeClr val="bg1"/>
                  </a:solidFill>
                  <a:latin typeface="Calibri" pitchFamily="34" charset="0"/>
                  <a:cs typeface="Calibri" pitchFamily="34" charset="0"/>
                </a:rPr>
                <a:t>   e-mail : sdapioneers@hotmail.com</a:t>
              </a:r>
              <a:endParaRPr lang="nl-NL" sz="10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endParaRPr>
            </a:p>
          </p:txBody>
        </p:sp>
        <p:pic>
          <p:nvPicPr>
            <p:cNvPr id="27" name="Picture 4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6521" y="4853617"/>
              <a:ext cx="2924267" cy="1584176"/>
            </a:xfrm>
            <a:prstGeom prst="rect">
              <a:avLst/>
            </a:prstGeom>
            <a:noFill/>
            <a:ln>
              <a:noFill/>
            </a:ln>
            <a:effectLst>
              <a:outerShdw dist="50800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2" name="Picture 8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1281" y="5902799"/>
              <a:ext cx="1309914" cy="4686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3" name="Rechthoek 2"/>
          <p:cNvSpPr/>
          <p:nvPr/>
        </p:nvSpPr>
        <p:spPr>
          <a:xfrm>
            <a:off x="3306310" y="1196752"/>
            <a:ext cx="4135812" cy="954107"/>
          </a:xfrm>
          <a:prstGeom prst="rect">
            <a:avLst/>
          </a:prstGeom>
          <a:effectLst>
            <a:outerShdw blurRad="50800" dist="50800" dir="5400000" algn="ctr" rotWithShape="0">
              <a:schemeClr val="bg1"/>
            </a:outerShdw>
          </a:effectLst>
        </p:spPr>
        <p:txBody>
          <a:bodyPr wrap="none">
            <a:spAutoFit/>
          </a:bodyPr>
          <a:lstStyle/>
          <a:p>
            <a:pPr algn="ctr"/>
            <a:r>
              <a:rPr lang="en-US" sz="2800" b="1" dirty="0" smtClean="0"/>
              <a:t>De</a:t>
            </a:r>
            <a:r>
              <a:rPr lang="en-US" sz="2800" b="1" dirty="0" smtClean="0"/>
              <a:t> “</a:t>
            </a:r>
            <a:r>
              <a:rPr lang="en-US" sz="2800" b="1" dirty="0" err="1" smtClean="0"/>
              <a:t>ellenlange</a:t>
            </a:r>
            <a:r>
              <a:rPr lang="en-US" sz="2800" b="1" dirty="0" err="1" smtClean="0"/>
              <a:t>"discussies</a:t>
            </a:r>
            <a:r>
              <a:rPr lang="en-US" sz="2800" b="1" dirty="0" smtClean="0"/>
              <a:t> </a:t>
            </a:r>
            <a:endParaRPr lang="en-US" sz="2800" b="1" dirty="0" smtClean="0"/>
          </a:p>
          <a:p>
            <a:pPr algn="ctr"/>
            <a:r>
              <a:rPr lang="en-US" sz="2800" b="1" dirty="0"/>
              <a:t>o</a:t>
            </a:r>
            <a:r>
              <a:rPr lang="en-US" sz="2800" b="1" dirty="0" smtClean="0"/>
              <a:t>ver 22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ok</a:t>
            </a:r>
            <a:r>
              <a:rPr lang="en-US" sz="2800" b="1" dirty="0" err="1" smtClean="0"/>
              <a:t>tober</a:t>
            </a:r>
            <a:r>
              <a:rPr lang="en-US" sz="2800" b="1" dirty="0" smtClean="0"/>
              <a:t> </a:t>
            </a:r>
            <a:r>
              <a:rPr lang="en-US" sz="2800" b="1" dirty="0"/>
              <a:t>1844</a:t>
            </a:r>
            <a:endParaRPr lang="nl-NL" sz="2800" b="1" dirty="0"/>
          </a:p>
        </p:txBody>
      </p:sp>
      <p:sp>
        <p:nvSpPr>
          <p:cNvPr id="6" name="Rechthoek 5"/>
          <p:cNvSpPr/>
          <p:nvPr/>
        </p:nvSpPr>
        <p:spPr>
          <a:xfrm>
            <a:off x="2347824" y="2367170"/>
            <a:ext cx="6112607" cy="3108543"/>
          </a:xfrm>
          <a:prstGeom prst="rect">
            <a:avLst/>
          </a:prstGeom>
          <a:effectLst>
            <a:outerShdw blurRad="50800" dist="50800" dir="5400000" algn="ctr" rotWithShape="0">
              <a:schemeClr val="bg1"/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/>
              <a:t>Door de </a:t>
            </a:r>
            <a:r>
              <a:rPr lang="en-US" sz="2800" b="1" dirty="0" err="1" smtClean="0"/>
              <a:t>jaren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heen</a:t>
            </a:r>
            <a:r>
              <a:rPr lang="en-US" sz="2800" b="1" dirty="0" smtClean="0"/>
              <a:t> </a:t>
            </a:r>
            <a:r>
              <a:rPr lang="en-US" sz="2800" b="1" dirty="0" smtClean="0"/>
              <a:t> </a:t>
            </a:r>
            <a:endParaRPr lang="en-US" sz="2800" b="1" dirty="0" smtClean="0"/>
          </a:p>
          <a:p>
            <a:pPr algn="ctr"/>
            <a:r>
              <a:rPr lang="en-US" sz="2800" b="1" dirty="0" err="1" smtClean="0"/>
              <a:t>liepen</a:t>
            </a:r>
            <a:r>
              <a:rPr lang="en-US" sz="2800" b="1" dirty="0" smtClean="0"/>
              <a:t> de </a:t>
            </a:r>
            <a:r>
              <a:rPr lang="en-US" sz="2800" b="1" dirty="0" err="1" smtClean="0"/>
              <a:t>meningen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regelmatig</a:t>
            </a:r>
            <a:r>
              <a:rPr lang="en-US" sz="2800" b="1" dirty="0" smtClean="0"/>
              <a:t> </a:t>
            </a:r>
            <a:endParaRPr lang="en-US" sz="2800" b="1" dirty="0" smtClean="0"/>
          </a:p>
          <a:p>
            <a:pPr algn="ctr"/>
            <a:r>
              <a:rPr lang="en-US" sz="2800" b="1" dirty="0" err="1"/>
              <a:t>u</a:t>
            </a:r>
            <a:r>
              <a:rPr lang="en-US" sz="2800" b="1" dirty="0" err="1" smtClean="0"/>
              <a:t>iteen</a:t>
            </a:r>
            <a:r>
              <a:rPr lang="en-US" sz="2800" b="1" dirty="0" smtClean="0"/>
              <a:t>, </a:t>
            </a:r>
            <a:r>
              <a:rPr lang="en-US" sz="2800" b="1" dirty="0" err="1"/>
              <a:t>a</a:t>
            </a:r>
            <a:r>
              <a:rPr lang="en-US" sz="2800" b="1" dirty="0" err="1" smtClean="0"/>
              <a:t>ls</a:t>
            </a:r>
            <a:r>
              <a:rPr lang="en-US" sz="2800" b="1" dirty="0" smtClean="0"/>
              <a:t> het </a:t>
            </a:r>
          </a:p>
          <a:p>
            <a:pPr algn="ctr"/>
            <a:r>
              <a:rPr lang="en-US" sz="2800" b="1" dirty="0" smtClean="0"/>
              <a:t>over de </a:t>
            </a:r>
            <a:r>
              <a:rPr lang="en-US" sz="2800" b="1" dirty="0" err="1" smtClean="0"/>
              <a:t>Heiligdomsleer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ging</a:t>
            </a:r>
            <a:r>
              <a:rPr lang="en-US" sz="2800" b="1" dirty="0" smtClean="0"/>
              <a:t>.</a:t>
            </a:r>
            <a:r>
              <a:rPr lang="en-US" sz="2800" b="1" dirty="0" smtClean="0"/>
              <a:t> </a:t>
            </a:r>
            <a:endParaRPr lang="en-US" sz="2800" b="1" dirty="0" smtClean="0"/>
          </a:p>
          <a:p>
            <a:pPr algn="ctr"/>
            <a:r>
              <a:rPr lang="en-US" sz="2800" b="1" dirty="0" err="1" smtClean="0"/>
              <a:t>Vaak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onwikkelde</a:t>
            </a:r>
            <a:r>
              <a:rPr lang="en-US" sz="2800" b="1" dirty="0" smtClean="0"/>
              <a:t> </a:t>
            </a:r>
          </a:p>
          <a:p>
            <a:pPr algn="ctr"/>
            <a:r>
              <a:rPr lang="en-US" sz="2800" b="1" dirty="0" err="1" smtClean="0"/>
              <a:t>onderaards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gerommel</a:t>
            </a:r>
            <a:r>
              <a:rPr lang="en-US" sz="2800" b="1" dirty="0" smtClean="0"/>
              <a:t> </a:t>
            </a:r>
            <a:endParaRPr lang="en-US" sz="2800" b="1" dirty="0" smtClean="0"/>
          </a:p>
          <a:p>
            <a:pPr algn="ctr"/>
            <a:r>
              <a:rPr lang="en-US" sz="2800" b="1" dirty="0" err="1" smtClean="0"/>
              <a:t>Zich</a:t>
            </a:r>
            <a:r>
              <a:rPr lang="en-US" sz="2800" b="1" dirty="0" smtClean="0"/>
              <a:t> tot </a:t>
            </a:r>
            <a:r>
              <a:rPr lang="en-US" sz="2800" b="1" dirty="0" err="1" smtClean="0"/>
              <a:t>een</a:t>
            </a:r>
            <a:r>
              <a:rPr lang="en-US" sz="2800" b="1" dirty="0" smtClean="0"/>
              <a:t> ware </a:t>
            </a:r>
            <a:r>
              <a:rPr lang="en-US" sz="2800" b="1" dirty="0" err="1" smtClean="0"/>
              <a:t>aardbeving</a:t>
            </a:r>
            <a:r>
              <a:rPr lang="en-US" sz="2800" b="1" dirty="0" smtClean="0"/>
              <a:t>!</a:t>
            </a:r>
            <a:endParaRPr lang="en-US" sz="2800" b="1" dirty="0" smtClean="0"/>
          </a:p>
        </p:txBody>
      </p:sp>
      <p:grpSp>
        <p:nvGrpSpPr>
          <p:cNvPr id="20" name="Groep 19"/>
          <p:cNvGrpSpPr/>
          <p:nvPr/>
        </p:nvGrpSpPr>
        <p:grpSpPr>
          <a:xfrm>
            <a:off x="256521" y="548680"/>
            <a:ext cx="8754607" cy="2463567"/>
            <a:chOff x="256521" y="548680"/>
            <a:chExt cx="8754607" cy="2463567"/>
          </a:xfrm>
        </p:grpSpPr>
        <p:sp>
          <p:nvSpPr>
            <p:cNvPr id="25" name="Rechthoek 24"/>
            <p:cNvSpPr/>
            <p:nvPr/>
          </p:nvSpPr>
          <p:spPr>
            <a:xfrm>
              <a:off x="256522" y="548680"/>
              <a:ext cx="8754606" cy="395158"/>
            </a:xfrm>
            <a:prstGeom prst="rect">
              <a:avLst/>
            </a:prstGeom>
            <a:solidFill>
              <a:srgbClr val="000000">
                <a:alpha val="54902"/>
              </a:srgbClr>
            </a:solidFill>
            <a:ln>
              <a:noFill/>
            </a:ln>
            <a:effectLst>
              <a:glow rad="1397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6" name="Tekstvak 25"/>
            <p:cNvSpPr txBox="1"/>
            <p:nvPr/>
          </p:nvSpPr>
          <p:spPr>
            <a:xfrm>
              <a:off x="256521" y="576982"/>
              <a:ext cx="7545613" cy="338554"/>
            </a:xfrm>
            <a:prstGeom prst="rect">
              <a:avLst/>
            </a:prstGeom>
            <a:noFill/>
            <a:effectLst>
              <a:outerShdw blurRad="12700" dist="25400" dir="5400000" algn="ctr" rotWithShape="0">
                <a:schemeClr val="tx1"/>
              </a:outerShdw>
            </a:effectLst>
          </p:spPr>
          <p:txBody>
            <a:bodyPr wrap="square" rtlCol="0">
              <a:spAutoFit/>
            </a:bodyPr>
            <a:lstStyle/>
            <a:p>
              <a:r>
                <a:rPr lang="nl-NL" sz="1600" b="1" dirty="0" smtClean="0">
                  <a:solidFill>
                    <a:schemeClr val="bg1"/>
                  </a:solidFill>
                </a:rPr>
                <a:t>Het Heiligdom</a:t>
              </a:r>
              <a:r>
                <a:rPr lang="nl-NL" sz="1600" b="1" dirty="0" smtClean="0">
                  <a:solidFill>
                    <a:schemeClr val="bg1"/>
                  </a:solidFill>
                </a:rPr>
                <a:t> en </a:t>
              </a:r>
              <a:r>
                <a:rPr lang="nl-NL" sz="1600" b="1" dirty="0" smtClean="0">
                  <a:solidFill>
                    <a:schemeClr val="bg1"/>
                  </a:solidFill>
                </a:rPr>
                <a:t>1844</a:t>
              </a:r>
              <a:r>
                <a:rPr lang="nl-NL" sz="1600" b="1" dirty="0">
                  <a:solidFill>
                    <a:schemeClr val="bg1"/>
                  </a:solidFill>
                </a:rPr>
                <a:t> </a:t>
              </a:r>
              <a:r>
                <a:rPr lang="nl-NL" sz="1600" b="1" dirty="0" smtClean="0">
                  <a:solidFill>
                    <a:schemeClr val="bg1"/>
                  </a:solidFill>
                </a:rPr>
                <a:t>– </a:t>
              </a:r>
              <a:r>
                <a:rPr lang="nl-NL" sz="1600" b="1" dirty="0" smtClean="0">
                  <a:solidFill>
                    <a:schemeClr val="bg1"/>
                  </a:solidFill>
                </a:rPr>
                <a:t>De </a:t>
              </a:r>
              <a:r>
                <a:rPr lang="nl-NL" sz="1600" b="1" dirty="0" smtClean="0">
                  <a:solidFill>
                    <a:schemeClr val="bg1"/>
                  </a:solidFill>
                </a:rPr>
                <a:t> </a:t>
              </a:r>
              <a:r>
                <a:rPr lang="nl-NL" sz="1600" b="1" dirty="0" err="1" smtClean="0">
                  <a:solidFill>
                    <a:schemeClr val="bg1"/>
                  </a:solidFill>
                </a:rPr>
                <a:t>Prophetie</a:t>
              </a:r>
              <a:r>
                <a:rPr lang="nl-NL" sz="1600" b="1" dirty="0" smtClean="0">
                  <a:solidFill>
                    <a:schemeClr val="bg1"/>
                  </a:solidFill>
                </a:rPr>
                <a:t> van de 2300 Avonden en Morgens. </a:t>
              </a:r>
              <a:endParaRPr lang="nl-NL" sz="1600" b="1" dirty="0">
                <a:solidFill>
                  <a:schemeClr val="bg1"/>
                </a:solidFill>
              </a:endParaRPr>
            </a:p>
          </p:txBody>
        </p:sp>
        <p:sp>
          <p:nvSpPr>
            <p:cNvPr id="28" name="Tekstvak 27"/>
            <p:cNvSpPr txBox="1"/>
            <p:nvPr/>
          </p:nvSpPr>
          <p:spPr>
            <a:xfrm>
              <a:off x="6849960" y="596369"/>
              <a:ext cx="2161168" cy="246221"/>
            </a:xfrm>
            <a:prstGeom prst="rect">
              <a:avLst/>
            </a:prstGeom>
            <a:noFill/>
            <a:effectLst>
              <a:outerShdw blurRad="25400" dist="12700" dir="5400000" algn="ctr" rotWithShape="0">
                <a:schemeClr val="tx1"/>
              </a:outerShdw>
            </a:effectLst>
          </p:spPr>
          <p:txBody>
            <a:bodyPr wrap="none" rtlCol="0">
              <a:spAutoFit/>
            </a:bodyPr>
            <a:lstStyle/>
            <a:p>
              <a:pPr algn="ctr"/>
              <a:r>
                <a:rPr lang="nl-NL" sz="1000" b="1" dirty="0" smtClean="0">
                  <a:solidFill>
                    <a:schemeClr val="bg1"/>
                  </a:solidFill>
                </a:rPr>
                <a:t>LEREN UIT DE ‘OUDE’ GESCHRIFTEN…</a:t>
              </a:r>
              <a:endParaRPr lang="nl-NL" sz="1000" b="1" dirty="0">
                <a:solidFill>
                  <a:schemeClr val="bg1"/>
                </a:solidFill>
              </a:endParaRPr>
            </a:p>
          </p:txBody>
        </p:sp>
        <p:pic>
          <p:nvPicPr>
            <p:cNvPr id="29" name="Picture 2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5817" y="965432"/>
              <a:ext cx="1512240" cy="2046815"/>
            </a:xfrm>
            <a:prstGeom prst="rect">
              <a:avLst/>
            </a:prstGeom>
            <a:noFill/>
            <a:ln>
              <a:noFill/>
            </a:ln>
            <a:effectLst>
              <a:glow rad="228600">
                <a:schemeClr val="accent6">
                  <a:satMod val="175000"/>
                  <a:alpha val="40000"/>
                </a:schemeClr>
              </a:glow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298" y="2431268"/>
            <a:ext cx="2730489" cy="26135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83588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hthoek 21"/>
          <p:cNvSpPr/>
          <p:nvPr/>
        </p:nvSpPr>
        <p:spPr>
          <a:xfrm>
            <a:off x="194077" y="127618"/>
            <a:ext cx="1581745" cy="6565970"/>
          </a:xfrm>
          <a:prstGeom prst="rect">
            <a:avLst/>
          </a:prstGeom>
          <a:solidFill>
            <a:srgbClr val="000000">
              <a:alpha val="5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0" name="Rechthoek 29"/>
          <p:cNvSpPr/>
          <p:nvPr/>
        </p:nvSpPr>
        <p:spPr>
          <a:xfrm>
            <a:off x="196653" y="127617"/>
            <a:ext cx="1579170" cy="6565971"/>
          </a:xfrm>
          <a:prstGeom prst="rect">
            <a:avLst/>
          </a:prstGeom>
          <a:solidFill>
            <a:schemeClr val="bg1">
              <a:lumMod val="65000"/>
              <a:alpha val="898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" name="Rechthoek 2"/>
          <p:cNvSpPr/>
          <p:nvPr/>
        </p:nvSpPr>
        <p:spPr>
          <a:xfrm>
            <a:off x="256523" y="967900"/>
            <a:ext cx="8754606" cy="1368152"/>
          </a:xfrm>
          <a:prstGeom prst="rect">
            <a:avLst/>
          </a:prstGeom>
          <a:solidFill>
            <a:srgbClr val="000000">
              <a:alpha val="54902"/>
            </a:srgbClr>
          </a:solidFill>
          <a:ln>
            <a:noFill/>
          </a:ln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077" y="150113"/>
            <a:ext cx="9193213" cy="5969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Rechthoek 22"/>
          <p:cNvSpPr/>
          <p:nvPr/>
        </p:nvSpPr>
        <p:spPr>
          <a:xfrm>
            <a:off x="256522" y="548680"/>
            <a:ext cx="8754606" cy="395158"/>
          </a:xfrm>
          <a:prstGeom prst="rect">
            <a:avLst/>
          </a:prstGeom>
          <a:solidFill>
            <a:srgbClr val="000000">
              <a:alpha val="54902"/>
            </a:srgbClr>
          </a:solidFill>
          <a:ln>
            <a:noFill/>
          </a:ln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2" name="Picture 3"/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0908" y="2361029"/>
            <a:ext cx="4122602" cy="3389167"/>
          </a:xfrm>
          <a:prstGeom prst="rect">
            <a:avLst/>
          </a:prstGeom>
          <a:noFill/>
          <a:ln>
            <a:noFill/>
          </a:ln>
          <a:effectLst>
            <a:glow rad="228600">
              <a:schemeClr val="tx1"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7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077" y="5908986"/>
            <a:ext cx="9193213" cy="113982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kstvak 3"/>
          <p:cNvSpPr txBox="1"/>
          <p:nvPr/>
        </p:nvSpPr>
        <p:spPr>
          <a:xfrm>
            <a:off x="191490" y="6265247"/>
            <a:ext cx="3655168" cy="369332"/>
          </a:xfrm>
          <a:prstGeom prst="rect">
            <a:avLst/>
          </a:prstGeom>
          <a:noFill/>
          <a:effectLst>
            <a:outerShdw blurRad="25400" dist="12700" dir="5400000" algn="ctr" rotWithShape="0">
              <a:schemeClr val="tx1"/>
            </a:outerShdw>
          </a:effectLst>
        </p:spPr>
        <p:txBody>
          <a:bodyPr wrap="none" rtlCol="0">
            <a:spAutoFit/>
          </a:bodyPr>
          <a:lstStyle/>
          <a:p>
            <a:r>
              <a:rPr lang="nl-NL" dirty="0" smtClean="0"/>
              <a:t> </a:t>
            </a:r>
            <a:r>
              <a:rPr lang="nl-NL" sz="10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© 2013 AGO / </a:t>
            </a:r>
            <a:r>
              <a:rPr lang="nl-NL" sz="1000" b="1" dirty="0" err="1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Sda</a:t>
            </a:r>
            <a:r>
              <a:rPr lang="nl-NL" sz="10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nl-NL" sz="1000" b="1" dirty="0" err="1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Pioneers</a:t>
            </a:r>
            <a:r>
              <a:rPr lang="nl-NL" sz="10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  e-mail : sdapioneers@hotmail.com</a:t>
            </a:r>
            <a:endParaRPr lang="nl-NL" sz="1000" b="1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7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521" y="4853617"/>
            <a:ext cx="2924267" cy="1584176"/>
          </a:xfrm>
          <a:prstGeom prst="rect">
            <a:avLst/>
          </a:prstGeom>
          <a:noFill/>
          <a:ln>
            <a:noFill/>
          </a:ln>
          <a:effectLst>
            <a:outerShdw dist="50800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281" y="5902799"/>
            <a:ext cx="1309914" cy="4686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3" name="Groep 32"/>
          <p:cNvGrpSpPr/>
          <p:nvPr/>
        </p:nvGrpSpPr>
        <p:grpSpPr>
          <a:xfrm>
            <a:off x="3114909" y="5774315"/>
            <a:ext cx="1463497" cy="725593"/>
            <a:chOff x="6257525" y="5815420"/>
            <a:chExt cx="1463497" cy="725593"/>
          </a:xfrm>
        </p:grpSpPr>
        <p:sp>
          <p:nvSpPr>
            <p:cNvPr id="34" name="Rechthoek 33"/>
            <p:cNvSpPr/>
            <p:nvPr/>
          </p:nvSpPr>
          <p:spPr>
            <a:xfrm>
              <a:off x="6715875" y="6017233"/>
              <a:ext cx="1005147" cy="276999"/>
            </a:xfrm>
            <a:prstGeom prst="rect">
              <a:avLst/>
            </a:prstGeom>
            <a:effectLst>
              <a:outerShdw blurRad="12700" dist="12700" dir="5400000" algn="ctr" rotWithShape="0">
                <a:schemeClr val="tx1"/>
              </a:outerShdw>
            </a:effectLst>
          </p:spPr>
          <p:txBody>
            <a:bodyPr wrap="none">
              <a:spAutoFit/>
            </a:bodyPr>
            <a:lstStyle/>
            <a:p>
              <a:r>
                <a:rPr lang="nl-NL" sz="1200" b="1" dirty="0" err="1" smtClean="0">
                  <a:solidFill>
                    <a:schemeClr val="bg1"/>
                  </a:solidFill>
                </a:rPr>
                <a:t>Sda</a:t>
              </a:r>
              <a:r>
                <a:rPr lang="nl-NL" sz="1200" b="1" dirty="0" smtClean="0">
                  <a:solidFill>
                    <a:schemeClr val="bg1"/>
                  </a:solidFill>
                </a:rPr>
                <a:t> </a:t>
              </a:r>
              <a:r>
                <a:rPr lang="nl-NL" sz="1200" b="1" dirty="0" err="1" smtClean="0">
                  <a:solidFill>
                    <a:schemeClr val="bg1"/>
                  </a:solidFill>
                </a:rPr>
                <a:t>Pioneers</a:t>
              </a:r>
              <a:endParaRPr lang="nl-NL" sz="1200" b="1" dirty="0" smtClean="0">
                <a:solidFill>
                  <a:schemeClr val="bg1"/>
                </a:solidFill>
              </a:endParaRPr>
            </a:p>
          </p:txBody>
        </p:sp>
        <p:pic>
          <p:nvPicPr>
            <p:cNvPr id="39" name="Picture 4"/>
            <p:cNvPicPr>
              <a:picLocks noChangeAspect="1" noChangeArrowheads="1"/>
            </p:cNvPicPr>
            <p:nvPr/>
          </p:nvPicPr>
          <p:blipFill>
            <a:blip r:embed="rId10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57525" y="5815420"/>
              <a:ext cx="638170" cy="725593"/>
            </a:xfrm>
            <a:prstGeom prst="rect">
              <a:avLst/>
            </a:prstGeom>
            <a:noFill/>
            <a:ln>
              <a:noFill/>
            </a:ln>
            <a:effectLst>
              <a:outerShdw dist="12700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8" name="Tekstvak 17"/>
          <p:cNvSpPr txBox="1"/>
          <p:nvPr/>
        </p:nvSpPr>
        <p:spPr>
          <a:xfrm>
            <a:off x="2915088" y="1051810"/>
            <a:ext cx="6084038" cy="1138773"/>
          </a:xfrm>
          <a:prstGeom prst="rect">
            <a:avLst/>
          </a:prstGeom>
          <a:noFill/>
          <a:effectLst>
            <a:outerShdw blurRad="12700" dist="25400" dir="5400000" algn="ctr" rotWithShape="0">
              <a:schemeClr val="tx1"/>
            </a:outerShdw>
          </a:effectLst>
        </p:spPr>
        <p:txBody>
          <a:bodyPr wrap="none" rtlCol="0">
            <a:spAutoFit/>
          </a:bodyPr>
          <a:lstStyle/>
          <a:p>
            <a:r>
              <a:rPr lang="nl-NL" sz="4400" b="1" dirty="0" smtClean="0">
                <a:solidFill>
                  <a:schemeClr val="bg1"/>
                </a:solidFill>
              </a:rPr>
              <a:t>Het Heiligdom</a:t>
            </a:r>
            <a:r>
              <a:rPr lang="nl-NL" sz="4400" b="1" dirty="0" smtClean="0">
                <a:solidFill>
                  <a:schemeClr val="bg1"/>
                </a:solidFill>
              </a:rPr>
              <a:t> en </a:t>
            </a:r>
            <a:r>
              <a:rPr lang="nl-NL" sz="4400" b="1" dirty="0" smtClean="0">
                <a:solidFill>
                  <a:schemeClr val="bg1"/>
                </a:solidFill>
              </a:rPr>
              <a:t>1844</a:t>
            </a:r>
          </a:p>
          <a:p>
            <a:r>
              <a:rPr lang="nl-NL" sz="2400" b="1" dirty="0" smtClean="0">
                <a:solidFill>
                  <a:schemeClr val="bg1"/>
                </a:solidFill>
              </a:rPr>
              <a:t>                             </a:t>
            </a:r>
            <a:r>
              <a:rPr lang="nl-NL" sz="2400" b="1" dirty="0" smtClean="0">
                <a:solidFill>
                  <a:schemeClr val="bg1"/>
                </a:solidFill>
              </a:rPr>
              <a:t>De 2300 Avonden en Morgens</a:t>
            </a:r>
            <a:r>
              <a:rPr lang="nl-NL" sz="2400" b="1" dirty="0" smtClean="0">
                <a:solidFill>
                  <a:schemeClr val="bg1"/>
                </a:solidFill>
              </a:rPr>
              <a:t> </a:t>
            </a:r>
            <a:endParaRPr lang="nl-NL" sz="2400" b="1" dirty="0">
              <a:solidFill>
                <a:schemeClr val="bg1"/>
              </a:solidFill>
            </a:endParaRPr>
          </a:p>
        </p:txBody>
      </p:sp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26" y="1294293"/>
            <a:ext cx="2508302" cy="4114622"/>
          </a:xfrm>
          <a:prstGeom prst="rect">
            <a:avLst/>
          </a:prstGeom>
          <a:noFill/>
          <a:ln>
            <a:noFill/>
          </a:ln>
          <a:effectLst>
            <a:glow rad="63500">
              <a:schemeClr val="accent6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kstvak 19"/>
          <p:cNvSpPr txBox="1"/>
          <p:nvPr/>
        </p:nvSpPr>
        <p:spPr>
          <a:xfrm>
            <a:off x="256521" y="576982"/>
            <a:ext cx="7545613" cy="338554"/>
          </a:xfrm>
          <a:prstGeom prst="rect">
            <a:avLst/>
          </a:prstGeom>
          <a:noFill/>
          <a:effectLst>
            <a:outerShdw blurRad="12700" dist="25400" dir="5400000" algn="ctr" rotWithShape="0">
              <a:schemeClr val="tx1"/>
            </a:outerShdw>
          </a:effectLst>
        </p:spPr>
        <p:txBody>
          <a:bodyPr wrap="square" rtlCol="0">
            <a:spAutoFit/>
          </a:bodyPr>
          <a:lstStyle/>
          <a:p>
            <a:r>
              <a:rPr lang="nl-NL" sz="1600" b="1" dirty="0" smtClean="0">
                <a:solidFill>
                  <a:schemeClr val="bg1"/>
                </a:solidFill>
              </a:rPr>
              <a:t>Het Heiligdom</a:t>
            </a:r>
            <a:r>
              <a:rPr lang="nl-NL" sz="1600" b="1" dirty="0" smtClean="0">
                <a:solidFill>
                  <a:schemeClr val="bg1"/>
                </a:solidFill>
              </a:rPr>
              <a:t> en </a:t>
            </a:r>
            <a:r>
              <a:rPr lang="nl-NL" sz="1600" b="1" dirty="0" smtClean="0">
                <a:solidFill>
                  <a:schemeClr val="bg1"/>
                </a:solidFill>
              </a:rPr>
              <a:t>1844</a:t>
            </a:r>
            <a:r>
              <a:rPr lang="nl-NL" sz="1600" b="1" dirty="0">
                <a:solidFill>
                  <a:schemeClr val="bg1"/>
                </a:solidFill>
              </a:rPr>
              <a:t> </a:t>
            </a:r>
            <a:r>
              <a:rPr lang="nl-NL" sz="1600" b="1" dirty="0" smtClean="0">
                <a:solidFill>
                  <a:schemeClr val="bg1"/>
                </a:solidFill>
              </a:rPr>
              <a:t>– </a:t>
            </a:r>
            <a:r>
              <a:rPr lang="nl-NL" sz="1600" b="1" dirty="0" smtClean="0">
                <a:solidFill>
                  <a:schemeClr val="bg1"/>
                </a:solidFill>
              </a:rPr>
              <a:t>De </a:t>
            </a:r>
            <a:r>
              <a:rPr lang="nl-NL" sz="1600" b="1" dirty="0" smtClean="0">
                <a:solidFill>
                  <a:schemeClr val="bg1"/>
                </a:solidFill>
              </a:rPr>
              <a:t> </a:t>
            </a:r>
            <a:r>
              <a:rPr lang="nl-NL" sz="1600" b="1" dirty="0" err="1" smtClean="0">
                <a:solidFill>
                  <a:schemeClr val="bg1"/>
                </a:solidFill>
              </a:rPr>
              <a:t>Prophetie</a:t>
            </a:r>
            <a:r>
              <a:rPr lang="nl-NL" sz="1600" b="1" dirty="0" smtClean="0">
                <a:solidFill>
                  <a:schemeClr val="bg1"/>
                </a:solidFill>
              </a:rPr>
              <a:t> van de 2300 Avonden en Morgens. </a:t>
            </a:r>
            <a:endParaRPr lang="nl-NL" sz="1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6987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hthoek 21"/>
          <p:cNvSpPr/>
          <p:nvPr/>
        </p:nvSpPr>
        <p:spPr>
          <a:xfrm>
            <a:off x="194077" y="127618"/>
            <a:ext cx="294919" cy="6565970"/>
          </a:xfrm>
          <a:prstGeom prst="rect">
            <a:avLst/>
          </a:prstGeom>
          <a:solidFill>
            <a:srgbClr val="000000">
              <a:alpha val="5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0" name="Rechthoek 29"/>
          <p:cNvSpPr/>
          <p:nvPr/>
        </p:nvSpPr>
        <p:spPr>
          <a:xfrm>
            <a:off x="196653" y="127617"/>
            <a:ext cx="292343" cy="6565971"/>
          </a:xfrm>
          <a:prstGeom prst="rect">
            <a:avLst/>
          </a:prstGeom>
          <a:solidFill>
            <a:schemeClr val="bg1">
              <a:lumMod val="65000"/>
              <a:alpha val="898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077" y="150113"/>
            <a:ext cx="9193213" cy="5969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077" y="5908986"/>
            <a:ext cx="9193213" cy="113982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oep 6"/>
          <p:cNvGrpSpPr/>
          <p:nvPr/>
        </p:nvGrpSpPr>
        <p:grpSpPr>
          <a:xfrm>
            <a:off x="256521" y="4853617"/>
            <a:ext cx="4321885" cy="1782729"/>
            <a:chOff x="256521" y="4853617"/>
            <a:chExt cx="4321885" cy="1782729"/>
          </a:xfrm>
        </p:grpSpPr>
        <p:grpSp>
          <p:nvGrpSpPr>
            <p:cNvPr id="5" name="Groep 4"/>
            <p:cNvGrpSpPr/>
            <p:nvPr/>
          </p:nvGrpSpPr>
          <p:grpSpPr>
            <a:xfrm>
              <a:off x="3114909" y="5774315"/>
              <a:ext cx="1463497" cy="725593"/>
              <a:chOff x="6257525" y="5815420"/>
              <a:chExt cx="1463497" cy="725593"/>
            </a:xfrm>
          </p:grpSpPr>
          <p:sp>
            <p:nvSpPr>
              <p:cNvPr id="43" name="Rechthoek 42"/>
              <p:cNvSpPr/>
              <p:nvPr/>
            </p:nvSpPr>
            <p:spPr>
              <a:xfrm>
                <a:off x="6715875" y="6017233"/>
                <a:ext cx="1005147" cy="276999"/>
              </a:xfrm>
              <a:prstGeom prst="rect">
                <a:avLst/>
              </a:prstGeom>
              <a:effectLst>
                <a:outerShdw blurRad="12700" dist="12700" dir="5400000" algn="ctr" rotWithShape="0">
                  <a:schemeClr val="tx1"/>
                </a:outerShdw>
              </a:effectLst>
            </p:spPr>
            <p:txBody>
              <a:bodyPr wrap="none">
                <a:spAutoFit/>
              </a:bodyPr>
              <a:lstStyle/>
              <a:p>
                <a:r>
                  <a:rPr lang="nl-NL" sz="1200" b="1" dirty="0" err="1" smtClean="0">
                    <a:solidFill>
                      <a:schemeClr val="bg1"/>
                    </a:solidFill>
                  </a:rPr>
                  <a:t>Sda</a:t>
                </a:r>
                <a:r>
                  <a:rPr lang="nl-NL" sz="1200" b="1" dirty="0" smtClean="0">
                    <a:solidFill>
                      <a:schemeClr val="bg1"/>
                    </a:solidFill>
                  </a:rPr>
                  <a:t> </a:t>
                </a:r>
                <a:r>
                  <a:rPr lang="nl-NL" sz="1200" b="1" dirty="0" err="1" smtClean="0">
                    <a:solidFill>
                      <a:schemeClr val="bg1"/>
                    </a:solidFill>
                  </a:rPr>
                  <a:t>Pioneers</a:t>
                </a:r>
                <a:endParaRPr lang="nl-NL" sz="1200" b="1" dirty="0" smtClean="0">
                  <a:solidFill>
                    <a:schemeClr val="bg1"/>
                  </a:solidFill>
                </a:endParaRPr>
              </a:p>
            </p:txBody>
          </p:sp>
          <p:pic>
            <p:nvPicPr>
              <p:cNvPr id="42" name="Picture 4"/>
              <p:cNvPicPr>
                <a:picLocks noChangeAspect="1" noChangeArrowheads="1"/>
              </p:cNvPicPr>
              <p:nvPr/>
            </p:nvPicPr>
            <p:blipFill>
              <a:blip r:embed="rId6" cstate="print">
                <a:duotone>
                  <a:schemeClr val="accent6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257525" y="5815420"/>
                <a:ext cx="638170" cy="725593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12700" dir="2700000" algn="ctr" rotWithShape="0">
                  <a:schemeClr val="tx1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4" name="Tekstvak 3"/>
            <p:cNvSpPr txBox="1"/>
            <p:nvPr/>
          </p:nvSpPr>
          <p:spPr>
            <a:xfrm>
              <a:off x="498774" y="6267014"/>
              <a:ext cx="3655168" cy="369332"/>
            </a:xfrm>
            <a:prstGeom prst="rect">
              <a:avLst/>
            </a:prstGeom>
            <a:noFill/>
            <a:effectLst>
              <a:outerShdw blurRad="25400" dist="12700" dir="5400000" algn="ctr" rotWithShape="0">
                <a:schemeClr val="tx1"/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nl-NL" dirty="0" smtClean="0"/>
                <a:t> </a:t>
              </a:r>
              <a:r>
                <a:rPr lang="nl-NL" sz="1000" b="1" dirty="0" smtClean="0">
                  <a:solidFill>
                    <a:schemeClr val="bg1"/>
                  </a:solidFill>
                  <a:latin typeface="Calibri" pitchFamily="34" charset="0"/>
                  <a:cs typeface="Calibri" pitchFamily="34" charset="0"/>
                </a:rPr>
                <a:t>© 2013 AGO / </a:t>
              </a:r>
              <a:r>
                <a:rPr lang="nl-NL" sz="1000" b="1" dirty="0" err="1" smtClean="0">
                  <a:solidFill>
                    <a:schemeClr val="bg1"/>
                  </a:solidFill>
                  <a:latin typeface="Calibri" pitchFamily="34" charset="0"/>
                  <a:cs typeface="Calibri" pitchFamily="34" charset="0"/>
                </a:rPr>
                <a:t>Sda</a:t>
              </a:r>
              <a:r>
                <a:rPr lang="nl-NL" sz="1000" b="1" dirty="0" smtClean="0">
                  <a:solidFill>
                    <a:schemeClr val="bg1"/>
                  </a:solidFill>
                  <a:latin typeface="Calibri" pitchFamily="34" charset="0"/>
                  <a:cs typeface="Calibri" pitchFamily="34" charset="0"/>
                </a:rPr>
                <a:t> </a:t>
              </a:r>
              <a:r>
                <a:rPr lang="nl-NL" sz="1000" b="1" dirty="0" err="1" smtClean="0">
                  <a:solidFill>
                    <a:schemeClr val="bg1"/>
                  </a:solidFill>
                  <a:latin typeface="Calibri" pitchFamily="34" charset="0"/>
                  <a:cs typeface="Calibri" pitchFamily="34" charset="0"/>
                </a:rPr>
                <a:t>Pioneers</a:t>
              </a:r>
              <a:r>
                <a:rPr lang="nl-NL" sz="1000" b="1" dirty="0" smtClean="0">
                  <a:solidFill>
                    <a:schemeClr val="bg1"/>
                  </a:solidFill>
                  <a:latin typeface="Calibri" pitchFamily="34" charset="0"/>
                  <a:cs typeface="Calibri" pitchFamily="34" charset="0"/>
                </a:rPr>
                <a:t>   e-mail : sdapioneers@hotmail.com</a:t>
              </a:r>
              <a:endParaRPr lang="nl-NL" sz="10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endParaRPr>
            </a:p>
          </p:txBody>
        </p:sp>
        <p:pic>
          <p:nvPicPr>
            <p:cNvPr id="27" name="Picture 4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6521" y="4853617"/>
              <a:ext cx="2924267" cy="1584176"/>
            </a:xfrm>
            <a:prstGeom prst="rect">
              <a:avLst/>
            </a:prstGeom>
            <a:noFill/>
            <a:ln>
              <a:noFill/>
            </a:ln>
            <a:effectLst>
              <a:outerShdw dist="50800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2" name="Picture 8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1281" y="5902799"/>
              <a:ext cx="1309914" cy="4686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3" name="Rechthoek 2"/>
          <p:cNvSpPr/>
          <p:nvPr/>
        </p:nvSpPr>
        <p:spPr>
          <a:xfrm>
            <a:off x="3996303" y="1196752"/>
            <a:ext cx="2755819" cy="523220"/>
          </a:xfrm>
          <a:prstGeom prst="rect">
            <a:avLst/>
          </a:prstGeom>
          <a:effectLst>
            <a:outerShdw blurRad="50800" dist="50800" dir="5400000" algn="ctr" rotWithShape="0">
              <a:schemeClr val="bg1"/>
            </a:outerShdw>
          </a:effectLst>
        </p:spPr>
        <p:txBody>
          <a:bodyPr wrap="none">
            <a:spAutoFit/>
          </a:bodyPr>
          <a:lstStyle/>
          <a:p>
            <a:pPr algn="ctr"/>
            <a:r>
              <a:rPr lang="en-US" sz="2800" b="1" dirty="0" err="1" smtClean="0"/>
              <a:t>Een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paar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vragen</a:t>
            </a:r>
            <a:r>
              <a:rPr lang="en-US" sz="2800" b="1" dirty="0" smtClean="0"/>
              <a:t> </a:t>
            </a:r>
            <a:r>
              <a:rPr lang="en-US" sz="2800" b="1" dirty="0" smtClean="0"/>
              <a:t>:</a:t>
            </a:r>
          </a:p>
        </p:txBody>
      </p:sp>
      <p:sp>
        <p:nvSpPr>
          <p:cNvPr id="6" name="Rechthoek 5"/>
          <p:cNvSpPr/>
          <p:nvPr/>
        </p:nvSpPr>
        <p:spPr>
          <a:xfrm>
            <a:off x="2123728" y="1732175"/>
            <a:ext cx="6112607" cy="707886"/>
          </a:xfrm>
          <a:prstGeom prst="rect">
            <a:avLst/>
          </a:prstGeom>
          <a:effectLst>
            <a:outerShdw blurRad="50800" dist="50800" dir="5400000" algn="ctr" rotWithShape="0">
              <a:schemeClr val="bg1"/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sz="2000" b="1" dirty="0" smtClean="0"/>
              <a:t>Hoe </a:t>
            </a:r>
            <a:r>
              <a:rPr lang="en-US" sz="2000" b="1" dirty="0" err="1" smtClean="0"/>
              <a:t>kan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ik</a:t>
            </a:r>
            <a:r>
              <a:rPr lang="en-US" sz="2000" b="1" dirty="0" smtClean="0"/>
              <a:t> het </a:t>
            </a:r>
            <a:r>
              <a:rPr lang="en-US" sz="2000" b="1" dirty="0" err="1" smtClean="0"/>
              <a:t>Onderzoekend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Oordeel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zichtbaar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maken</a:t>
            </a:r>
            <a:endParaRPr lang="en-US" sz="2000" b="1" dirty="0" smtClean="0"/>
          </a:p>
          <a:p>
            <a:pPr algn="ctr"/>
            <a:r>
              <a:rPr lang="en-US" sz="2000" b="1" dirty="0" err="1" smtClean="0"/>
              <a:t>vanuit</a:t>
            </a:r>
            <a:r>
              <a:rPr lang="en-US" sz="2000" b="1" dirty="0" smtClean="0"/>
              <a:t> </a:t>
            </a:r>
            <a:r>
              <a:rPr lang="en-US" sz="2000" b="1" dirty="0"/>
              <a:t>Daniel 8:14?</a:t>
            </a:r>
            <a:endParaRPr lang="nl-NL" sz="2000" b="1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298" y="2431268"/>
            <a:ext cx="2730489" cy="26135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hthoek 7"/>
          <p:cNvSpPr/>
          <p:nvPr/>
        </p:nvSpPr>
        <p:spPr>
          <a:xfrm>
            <a:off x="2915816" y="2445085"/>
            <a:ext cx="589951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 smtClean="0"/>
              <a:t>Hoe </a:t>
            </a:r>
            <a:r>
              <a:rPr lang="en-US" sz="2000" b="1" dirty="0" err="1" smtClean="0"/>
              <a:t>weet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ik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dat</a:t>
            </a:r>
            <a:r>
              <a:rPr lang="en-US" sz="2000" b="1" dirty="0" smtClean="0"/>
              <a:t> het dag-</a:t>
            </a:r>
            <a:r>
              <a:rPr lang="en-US" sz="2000" b="1" dirty="0" err="1" smtClean="0"/>
              <a:t>jaar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principe</a:t>
            </a:r>
            <a:r>
              <a:rPr lang="en-US" sz="2000" b="1" dirty="0" smtClean="0"/>
              <a:t> van </a:t>
            </a:r>
            <a:r>
              <a:rPr lang="en-US" sz="2000" b="1" dirty="0" err="1" smtClean="0"/>
              <a:t>toepassing</a:t>
            </a:r>
            <a:r>
              <a:rPr lang="en-US" sz="2000" b="1" dirty="0" smtClean="0"/>
              <a:t> is?  </a:t>
            </a:r>
            <a:r>
              <a:rPr lang="en-US" sz="2000" b="1" dirty="0" smtClean="0"/>
              <a:t>En </a:t>
            </a:r>
            <a:r>
              <a:rPr lang="en-US" sz="2000" b="1" dirty="0" err="1" smtClean="0"/>
              <a:t>als</a:t>
            </a:r>
            <a:r>
              <a:rPr lang="en-US" sz="2000" b="1" dirty="0" smtClean="0"/>
              <a:t> het past, het </a:t>
            </a:r>
            <a:r>
              <a:rPr lang="en-US" sz="2000" b="1" dirty="0" err="1" smtClean="0"/>
              <a:t>toch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geen</a:t>
            </a:r>
            <a:r>
              <a:rPr lang="en-US" sz="2000" b="1" dirty="0" smtClean="0"/>
              <a:t> 2300 </a:t>
            </a:r>
            <a:r>
              <a:rPr lang="en-US" sz="2000" b="1" dirty="0" err="1" smtClean="0"/>
              <a:t>dagen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zijn</a:t>
            </a:r>
            <a:r>
              <a:rPr lang="en-US" sz="2000" b="1" dirty="0"/>
              <a:t>?</a:t>
            </a:r>
            <a:endParaRPr lang="en-US" sz="2000" b="1" dirty="0" smtClean="0"/>
          </a:p>
        </p:txBody>
      </p:sp>
      <p:sp>
        <p:nvSpPr>
          <p:cNvPr id="9" name="Rechthoek 8"/>
          <p:cNvSpPr/>
          <p:nvPr/>
        </p:nvSpPr>
        <p:spPr>
          <a:xfrm>
            <a:off x="3426580" y="3322850"/>
            <a:ext cx="4572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000" b="1" dirty="0" smtClean="0"/>
              <a:t>Hoe </a:t>
            </a:r>
            <a:r>
              <a:rPr lang="en-US" sz="2000" b="1" dirty="0" err="1" smtClean="0"/>
              <a:t>verbind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ik</a:t>
            </a:r>
            <a:r>
              <a:rPr lang="en-US" sz="2000" b="1" dirty="0" smtClean="0"/>
              <a:t> </a:t>
            </a:r>
            <a:r>
              <a:rPr lang="en-US" sz="2000" b="1" dirty="0" smtClean="0"/>
              <a:t>Daniel </a:t>
            </a:r>
            <a:r>
              <a:rPr lang="en-US" sz="2000" b="1" dirty="0"/>
              <a:t>8 </a:t>
            </a:r>
            <a:r>
              <a:rPr lang="en-US" sz="2000" b="1" dirty="0" smtClean="0"/>
              <a:t>en </a:t>
            </a:r>
            <a:r>
              <a:rPr lang="en-US" sz="2000" b="1" dirty="0" smtClean="0"/>
              <a:t> </a:t>
            </a:r>
            <a:r>
              <a:rPr lang="en-US" sz="2000" b="1" dirty="0"/>
              <a:t>9 </a:t>
            </a:r>
            <a:r>
              <a:rPr lang="en-US" sz="2000" b="1" dirty="0" smtClean="0"/>
              <a:t>met </a:t>
            </a:r>
            <a:r>
              <a:rPr lang="en-US" sz="2000" b="1" dirty="0" err="1" smtClean="0"/>
              <a:t>elkaar</a:t>
            </a:r>
            <a:r>
              <a:rPr lang="en-US" sz="2000" b="1" dirty="0" smtClean="0"/>
              <a:t>?</a:t>
            </a:r>
            <a:endParaRPr lang="nl-NL" sz="2000" b="1" dirty="0"/>
          </a:p>
        </p:txBody>
      </p:sp>
      <p:sp>
        <p:nvSpPr>
          <p:cNvPr id="10" name="Rechthoek 9"/>
          <p:cNvSpPr/>
          <p:nvPr/>
        </p:nvSpPr>
        <p:spPr>
          <a:xfrm>
            <a:off x="3540621" y="3869710"/>
            <a:ext cx="538133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 smtClean="0"/>
              <a:t>Hoe </a:t>
            </a:r>
            <a:r>
              <a:rPr lang="en-US" sz="2000" b="1" dirty="0" err="1" smtClean="0"/>
              <a:t>weet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ik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zeker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dat</a:t>
            </a:r>
            <a:r>
              <a:rPr lang="en-US" sz="2000" b="1" dirty="0" smtClean="0"/>
              <a:t> de 2300 </a:t>
            </a:r>
            <a:r>
              <a:rPr lang="en-US" sz="2000" b="1" dirty="0" err="1" smtClean="0"/>
              <a:t>avonden</a:t>
            </a:r>
            <a:r>
              <a:rPr lang="en-US" sz="2000" b="1" dirty="0" smtClean="0"/>
              <a:t> en </a:t>
            </a:r>
            <a:r>
              <a:rPr lang="en-US" sz="2000" b="1" dirty="0" err="1" smtClean="0"/>
              <a:t>morgens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uit</a:t>
            </a:r>
            <a:r>
              <a:rPr lang="en-US" sz="2000" b="1" dirty="0" smtClean="0"/>
              <a:t> Daniel </a:t>
            </a:r>
            <a:r>
              <a:rPr lang="en-US" sz="2000" b="1" dirty="0"/>
              <a:t>8 </a:t>
            </a:r>
            <a:r>
              <a:rPr lang="en-US" sz="2000" b="1" dirty="0" err="1" smtClean="0"/>
              <a:t>slechts</a:t>
            </a:r>
            <a:r>
              <a:rPr lang="en-US" sz="2000" b="1" dirty="0" smtClean="0"/>
              <a:t> </a:t>
            </a:r>
            <a:r>
              <a:rPr lang="en-US" sz="2000" b="1" dirty="0"/>
              <a:t>1150 </a:t>
            </a:r>
            <a:r>
              <a:rPr lang="en-US" sz="2000" b="1" dirty="0" err="1" smtClean="0"/>
              <a:t>dagen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betreft</a:t>
            </a:r>
            <a:r>
              <a:rPr lang="en-US" sz="2000" b="1" dirty="0" smtClean="0"/>
              <a:t>, </a:t>
            </a:r>
            <a:endParaRPr lang="en-US" sz="2000" b="1" dirty="0" smtClean="0"/>
          </a:p>
          <a:p>
            <a:pPr algn="ctr"/>
            <a:r>
              <a:rPr lang="en-US" sz="2000" b="1" dirty="0"/>
              <a:t>e</a:t>
            </a:r>
            <a:r>
              <a:rPr lang="en-US" sz="2000" b="1" dirty="0" smtClean="0"/>
              <a:t>n </a:t>
            </a:r>
            <a:r>
              <a:rPr lang="en-US" sz="2000" b="1" dirty="0" err="1" smtClean="0"/>
              <a:t>geen</a:t>
            </a:r>
            <a:r>
              <a:rPr lang="en-US" sz="2000" b="1" dirty="0" smtClean="0"/>
              <a:t> </a:t>
            </a:r>
            <a:r>
              <a:rPr lang="en-US" sz="2000" b="1" dirty="0" smtClean="0"/>
              <a:t>2300 </a:t>
            </a:r>
            <a:r>
              <a:rPr lang="en-US" sz="2000" b="1" dirty="0" err="1" smtClean="0"/>
              <a:t>dagen</a:t>
            </a:r>
            <a:r>
              <a:rPr lang="en-US" sz="2000" b="1" dirty="0" smtClean="0"/>
              <a:t>?</a:t>
            </a:r>
            <a:endParaRPr lang="nl-NL" sz="2000" b="1" dirty="0"/>
          </a:p>
        </p:txBody>
      </p:sp>
      <p:sp>
        <p:nvSpPr>
          <p:cNvPr id="11" name="Rechthoek 10"/>
          <p:cNvSpPr/>
          <p:nvPr/>
        </p:nvSpPr>
        <p:spPr>
          <a:xfrm>
            <a:off x="2896429" y="4937819"/>
            <a:ext cx="576064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 </a:t>
            </a:r>
            <a:r>
              <a:rPr lang="en-US" sz="2000" b="1" dirty="0"/>
              <a:t>Is </a:t>
            </a:r>
            <a:r>
              <a:rPr lang="en-US" sz="2000" b="1" dirty="0" smtClean="0"/>
              <a:t>Antiochus </a:t>
            </a:r>
            <a:r>
              <a:rPr lang="en-US" sz="2000" b="1" dirty="0" err="1" smtClean="0"/>
              <a:t>Epiphanes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misschien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toch</a:t>
            </a:r>
            <a:r>
              <a:rPr lang="en-US" sz="2000" b="1" dirty="0"/>
              <a:t> </a:t>
            </a:r>
            <a:endParaRPr lang="en-US" sz="2000" b="1" dirty="0" smtClean="0"/>
          </a:p>
          <a:p>
            <a:pPr algn="ctr"/>
            <a:r>
              <a:rPr lang="en-US" sz="2000" b="1" dirty="0" smtClean="0"/>
              <a:t>–de </a:t>
            </a:r>
            <a:r>
              <a:rPr lang="en-US" sz="2000" b="1" dirty="0" err="1" smtClean="0"/>
              <a:t>kleine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hoorn</a:t>
            </a:r>
            <a:r>
              <a:rPr lang="en-US" sz="2000" b="1" dirty="0" smtClean="0"/>
              <a:t>- </a:t>
            </a:r>
            <a:r>
              <a:rPr lang="en-US" sz="2000" b="1" dirty="0" err="1" smtClean="0"/>
              <a:t>uit</a:t>
            </a:r>
            <a:r>
              <a:rPr lang="en-US" sz="2000" b="1" dirty="0" smtClean="0"/>
              <a:t> </a:t>
            </a:r>
            <a:r>
              <a:rPr lang="en-US" sz="2000" b="1" dirty="0" smtClean="0"/>
              <a:t>Daniel </a:t>
            </a:r>
            <a:r>
              <a:rPr lang="en-US" sz="2000" b="1" dirty="0"/>
              <a:t>8?</a:t>
            </a:r>
            <a:endParaRPr lang="nl-NL" sz="2000" b="1" dirty="0"/>
          </a:p>
        </p:txBody>
      </p:sp>
      <p:grpSp>
        <p:nvGrpSpPr>
          <p:cNvPr id="25" name="Groep 24"/>
          <p:cNvGrpSpPr/>
          <p:nvPr/>
        </p:nvGrpSpPr>
        <p:grpSpPr>
          <a:xfrm>
            <a:off x="256521" y="548680"/>
            <a:ext cx="8754607" cy="2463567"/>
            <a:chOff x="256521" y="548680"/>
            <a:chExt cx="8754607" cy="2463567"/>
          </a:xfrm>
        </p:grpSpPr>
        <p:sp>
          <p:nvSpPr>
            <p:cNvPr id="26" name="Rechthoek 25"/>
            <p:cNvSpPr/>
            <p:nvPr/>
          </p:nvSpPr>
          <p:spPr>
            <a:xfrm>
              <a:off x="256522" y="548680"/>
              <a:ext cx="8754606" cy="395158"/>
            </a:xfrm>
            <a:prstGeom prst="rect">
              <a:avLst/>
            </a:prstGeom>
            <a:solidFill>
              <a:srgbClr val="000000">
                <a:alpha val="54902"/>
              </a:srgbClr>
            </a:solidFill>
            <a:ln>
              <a:noFill/>
            </a:ln>
            <a:effectLst>
              <a:glow rad="1397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8" name="Tekstvak 27"/>
            <p:cNvSpPr txBox="1"/>
            <p:nvPr/>
          </p:nvSpPr>
          <p:spPr>
            <a:xfrm>
              <a:off x="256521" y="576982"/>
              <a:ext cx="7545613" cy="338554"/>
            </a:xfrm>
            <a:prstGeom prst="rect">
              <a:avLst/>
            </a:prstGeom>
            <a:noFill/>
            <a:effectLst>
              <a:outerShdw blurRad="12700" dist="25400" dir="5400000" algn="ctr" rotWithShape="0">
                <a:schemeClr val="tx1"/>
              </a:outerShdw>
            </a:effectLst>
          </p:spPr>
          <p:txBody>
            <a:bodyPr wrap="square" rtlCol="0">
              <a:spAutoFit/>
            </a:bodyPr>
            <a:lstStyle/>
            <a:p>
              <a:r>
                <a:rPr lang="nl-NL" sz="1600" b="1" dirty="0" smtClean="0">
                  <a:solidFill>
                    <a:schemeClr val="bg1"/>
                  </a:solidFill>
                </a:rPr>
                <a:t>Het Heiligdom</a:t>
              </a:r>
              <a:r>
                <a:rPr lang="nl-NL" sz="1600" b="1" dirty="0" smtClean="0">
                  <a:solidFill>
                    <a:schemeClr val="bg1"/>
                  </a:solidFill>
                </a:rPr>
                <a:t> en </a:t>
              </a:r>
              <a:r>
                <a:rPr lang="nl-NL" sz="1600" b="1" dirty="0" smtClean="0">
                  <a:solidFill>
                    <a:schemeClr val="bg1"/>
                  </a:solidFill>
                </a:rPr>
                <a:t>1844</a:t>
              </a:r>
              <a:r>
                <a:rPr lang="nl-NL" sz="1600" b="1" dirty="0">
                  <a:solidFill>
                    <a:schemeClr val="bg1"/>
                  </a:solidFill>
                </a:rPr>
                <a:t> </a:t>
              </a:r>
              <a:r>
                <a:rPr lang="nl-NL" sz="1600" b="1" dirty="0" smtClean="0">
                  <a:solidFill>
                    <a:schemeClr val="bg1"/>
                  </a:solidFill>
                </a:rPr>
                <a:t>– </a:t>
              </a:r>
              <a:r>
                <a:rPr lang="nl-NL" sz="1600" b="1" dirty="0" smtClean="0">
                  <a:solidFill>
                    <a:schemeClr val="bg1"/>
                  </a:solidFill>
                </a:rPr>
                <a:t>De </a:t>
              </a:r>
              <a:r>
                <a:rPr lang="nl-NL" sz="1600" b="1" dirty="0" smtClean="0">
                  <a:solidFill>
                    <a:schemeClr val="bg1"/>
                  </a:solidFill>
                </a:rPr>
                <a:t> </a:t>
              </a:r>
              <a:r>
                <a:rPr lang="nl-NL" sz="1600" b="1" dirty="0" err="1" smtClean="0">
                  <a:solidFill>
                    <a:schemeClr val="bg1"/>
                  </a:solidFill>
                </a:rPr>
                <a:t>Prophetie</a:t>
              </a:r>
              <a:r>
                <a:rPr lang="nl-NL" sz="1600" b="1" dirty="0" smtClean="0">
                  <a:solidFill>
                    <a:schemeClr val="bg1"/>
                  </a:solidFill>
                </a:rPr>
                <a:t> van de 2300 Avonden en Morgens. </a:t>
              </a:r>
              <a:endParaRPr lang="nl-NL" sz="1600" b="1" dirty="0">
                <a:solidFill>
                  <a:schemeClr val="bg1"/>
                </a:solidFill>
              </a:endParaRPr>
            </a:p>
          </p:txBody>
        </p:sp>
        <p:sp>
          <p:nvSpPr>
            <p:cNvPr id="29" name="Tekstvak 28"/>
            <p:cNvSpPr txBox="1"/>
            <p:nvPr/>
          </p:nvSpPr>
          <p:spPr>
            <a:xfrm>
              <a:off x="6849960" y="596369"/>
              <a:ext cx="2161168" cy="246221"/>
            </a:xfrm>
            <a:prstGeom prst="rect">
              <a:avLst/>
            </a:prstGeom>
            <a:noFill/>
            <a:effectLst>
              <a:outerShdw blurRad="25400" dist="12700" dir="5400000" algn="ctr" rotWithShape="0">
                <a:schemeClr val="tx1"/>
              </a:outerShdw>
            </a:effectLst>
          </p:spPr>
          <p:txBody>
            <a:bodyPr wrap="none" rtlCol="0">
              <a:spAutoFit/>
            </a:bodyPr>
            <a:lstStyle/>
            <a:p>
              <a:pPr algn="ctr"/>
              <a:r>
                <a:rPr lang="nl-NL" sz="1000" b="1" dirty="0" smtClean="0">
                  <a:solidFill>
                    <a:schemeClr val="bg1"/>
                  </a:solidFill>
                </a:rPr>
                <a:t>LEREN UIT DE ‘OUDE’ GESCHRIFTEN…</a:t>
              </a:r>
              <a:endParaRPr lang="nl-NL" sz="1000" b="1" dirty="0">
                <a:solidFill>
                  <a:schemeClr val="bg1"/>
                </a:solidFill>
              </a:endParaRPr>
            </a:p>
          </p:txBody>
        </p:sp>
        <p:pic>
          <p:nvPicPr>
            <p:cNvPr id="31" name="Picture 2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5817" y="965432"/>
              <a:ext cx="1512240" cy="2046815"/>
            </a:xfrm>
            <a:prstGeom prst="rect">
              <a:avLst/>
            </a:prstGeom>
            <a:noFill/>
            <a:ln>
              <a:noFill/>
            </a:ln>
            <a:effectLst>
              <a:glow rad="228600">
                <a:schemeClr val="accent6">
                  <a:satMod val="175000"/>
                  <a:alpha val="40000"/>
                </a:schemeClr>
              </a:glow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518774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hthoek 21"/>
          <p:cNvSpPr/>
          <p:nvPr/>
        </p:nvSpPr>
        <p:spPr>
          <a:xfrm>
            <a:off x="194077" y="127618"/>
            <a:ext cx="294919" cy="6565970"/>
          </a:xfrm>
          <a:prstGeom prst="rect">
            <a:avLst/>
          </a:prstGeom>
          <a:solidFill>
            <a:srgbClr val="000000">
              <a:alpha val="5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0" name="Rechthoek 29"/>
          <p:cNvSpPr/>
          <p:nvPr/>
        </p:nvSpPr>
        <p:spPr>
          <a:xfrm>
            <a:off x="196653" y="127617"/>
            <a:ext cx="292343" cy="6565971"/>
          </a:xfrm>
          <a:prstGeom prst="rect">
            <a:avLst/>
          </a:prstGeom>
          <a:solidFill>
            <a:schemeClr val="bg1">
              <a:lumMod val="65000"/>
              <a:alpha val="898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077" y="150113"/>
            <a:ext cx="9193213" cy="5969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077" y="5908986"/>
            <a:ext cx="9193213" cy="113982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oep 6"/>
          <p:cNvGrpSpPr/>
          <p:nvPr/>
        </p:nvGrpSpPr>
        <p:grpSpPr>
          <a:xfrm>
            <a:off x="256521" y="4853617"/>
            <a:ext cx="4321885" cy="1782729"/>
            <a:chOff x="256521" y="4853617"/>
            <a:chExt cx="4321885" cy="1782729"/>
          </a:xfrm>
        </p:grpSpPr>
        <p:grpSp>
          <p:nvGrpSpPr>
            <p:cNvPr id="5" name="Groep 4"/>
            <p:cNvGrpSpPr/>
            <p:nvPr/>
          </p:nvGrpSpPr>
          <p:grpSpPr>
            <a:xfrm>
              <a:off x="3114909" y="5774315"/>
              <a:ext cx="1463497" cy="725593"/>
              <a:chOff x="6257525" y="5815420"/>
              <a:chExt cx="1463497" cy="725593"/>
            </a:xfrm>
          </p:grpSpPr>
          <p:sp>
            <p:nvSpPr>
              <p:cNvPr id="43" name="Rechthoek 42"/>
              <p:cNvSpPr/>
              <p:nvPr/>
            </p:nvSpPr>
            <p:spPr>
              <a:xfrm>
                <a:off x="6715875" y="6017233"/>
                <a:ext cx="1005147" cy="276999"/>
              </a:xfrm>
              <a:prstGeom prst="rect">
                <a:avLst/>
              </a:prstGeom>
              <a:effectLst>
                <a:outerShdw blurRad="12700" dist="12700" dir="5400000" algn="ctr" rotWithShape="0">
                  <a:schemeClr val="tx1"/>
                </a:outerShdw>
              </a:effectLst>
            </p:spPr>
            <p:txBody>
              <a:bodyPr wrap="none">
                <a:spAutoFit/>
              </a:bodyPr>
              <a:lstStyle/>
              <a:p>
                <a:r>
                  <a:rPr lang="nl-NL" sz="1200" b="1" dirty="0" err="1" smtClean="0">
                    <a:solidFill>
                      <a:schemeClr val="bg1"/>
                    </a:solidFill>
                  </a:rPr>
                  <a:t>Sda</a:t>
                </a:r>
                <a:r>
                  <a:rPr lang="nl-NL" sz="1200" b="1" dirty="0" smtClean="0">
                    <a:solidFill>
                      <a:schemeClr val="bg1"/>
                    </a:solidFill>
                  </a:rPr>
                  <a:t> </a:t>
                </a:r>
                <a:r>
                  <a:rPr lang="nl-NL" sz="1200" b="1" dirty="0" err="1" smtClean="0">
                    <a:solidFill>
                      <a:schemeClr val="bg1"/>
                    </a:solidFill>
                  </a:rPr>
                  <a:t>Pioneers</a:t>
                </a:r>
                <a:endParaRPr lang="nl-NL" sz="1200" b="1" dirty="0" smtClean="0">
                  <a:solidFill>
                    <a:schemeClr val="bg1"/>
                  </a:solidFill>
                </a:endParaRPr>
              </a:p>
            </p:txBody>
          </p:sp>
          <p:pic>
            <p:nvPicPr>
              <p:cNvPr id="42" name="Picture 4"/>
              <p:cNvPicPr>
                <a:picLocks noChangeAspect="1" noChangeArrowheads="1"/>
              </p:cNvPicPr>
              <p:nvPr/>
            </p:nvPicPr>
            <p:blipFill>
              <a:blip r:embed="rId6" cstate="print">
                <a:duotone>
                  <a:schemeClr val="accent6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257525" y="5815420"/>
                <a:ext cx="638170" cy="725593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12700" dir="2700000" algn="ctr" rotWithShape="0">
                  <a:schemeClr val="tx1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4" name="Tekstvak 3"/>
            <p:cNvSpPr txBox="1"/>
            <p:nvPr/>
          </p:nvSpPr>
          <p:spPr>
            <a:xfrm>
              <a:off x="498774" y="6267014"/>
              <a:ext cx="3655168" cy="369332"/>
            </a:xfrm>
            <a:prstGeom prst="rect">
              <a:avLst/>
            </a:prstGeom>
            <a:noFill/>
            <a:effectLst>
              <a:outerShdw blurRad="25400" dist="12700" dir="5400000" algn="ctr" rotWithShape="0">
                <a:schemeClr val="tx1"/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nl-NL" dirty="0" smtClean="0"/>
                <a:t> </a:t>
              </a:r>
              <a:r>
                <a:rPr lang="nl-NL" sz="1000" b="1" dirty="0" smtClean="0">
                  <a:solidFill>
                    <a:schemeClr val="bg1"/>
                  </a:solidFill>
                  <a:latin typeface="Calibri" pitchFamily="34" charset="0"/>
                  <a:cs typeface="Calibri" pitchFamily="34" charset="0"/>
                </a:rPr>
                <a:t>© 2013 AGO / </a:t>
              </a:r>
              <a:r>
                <a:rPr lang="nl-NL" sz="1000" b="1" dirty="0" err="1" smtClean="0">
                  <a:solidFill>
                    <a:schemeClr val="bg1"/>
                  </a:solidFill>
                  <a:latin typeface="Calibri" pitchFamily="34" charset="0"/>
                  <a:cs typeface="Calibri" pitchFamily="34" charset="0"/>
                </a:rPr>
                <a:t>Sda</a:t>
              </a:r>
              <a:r>
                <a:rPr lang="nl-NL" sz="1000" b="1" dirty="0" smtClean="0">
                  <a:solidFill>
                    <a:schemeClr val="bg1"/>
                  </a:solidFill>
                  <a:latin typeface="Calibri" pitchFamily="34" charset="0"/>
                  <a:cs typeface="Calibri" pitchFamily="34" charset="0"/>
                </a:rPr>
                <a:t> </a:t>
              </a:r>
              <a:r>
                <a:rPr lang="nl-NL" sz="1000" b="1" dirty="0" err="1" smtClean="0">
                  <a:solidFill>
                    <a:schemeClr val="bg1"/>
                  </a:solidFill>
                  <a:latin typeface="Calibri" pitchFamily="34" charset="0"/>
                  <a:cs typeface="Calibri" pitchFamily="34" charset="0"/>
                </a:rPr>
                <a:t>Pioneers</a:t>
              </a:r>
              <a:r>
                <a:rPr lang="nl-NL" sz="1000" b="1" dirty="0" smtClean="0">
                  <a:solidFill>
                    <a:schemeClr val="bg1"/>
                  </a:solidFill>
                  <a:latin typeface="Calibri" pitchFamily="34" charset="0"/>
                  <a:cs typeface="Calibri" pitchFamily="34" charset="0"/>
                </a:rPr>
                <a:t>   e-mail : sdapioneers@hotmail.com</a:t>
              </a:r>
              <a:endParaRPr lang="nl-NL" sz="10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endParaRPr>
            </a:p>
          </p:txBody>
        </p:sp>
        <p:pic>
          <p:nvPicPr>
            <p:cNvPr id="27" name="Picture 4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6521" y="4853617"/>
              <a:ext cx="2924267" cy="1584176"/>
            </a:xfrm>
            <a:prstGeom prst="rect">
              <a:avLst/>
            </a:prstGeom>
            <a:noFill/>
            <a:ln>
              <a:noFill/>
            </a:ln>
            <a:effectLst>
              <a:outerShdw dist="50800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2" name="Picture 8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1281" y="5902799"/>
              <a:ext cx="1309914" cy="4686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3" name="Rechthoek 2"/>
          <p:cNvSpPr/>
          <p:nvPr/>
        </p:nvSpPr>
        <p:spPr>
          <a:xfrm>
            <a:off x="4460699" y="976651"/>
            <a:ext cx="1819729" cy="923330"/>
          </a:xfrm>
          <a:prstGeom prst="rect">
            <a:avLst/>
          </a:prstGeom>
          <a:effectLst>
            <a:outerShdw blurRad="50800" dist="50800" dir="5400000" algn="ctr" rotWithShape="0">
              <a:schemeClr val="bg1"/>
            </a:outerShdw>
          </a:effectLst>
        </p:spPr>
        <p:txBody>
          <a:bodyPr wrap="none">
            <a:spAutoFit/>
          </a:bodyPr>
          <a:lstStyle/>
          <a:p>
            <a:pPr algn="ctr"/>
            <a:r>
              <a:rPr lang="en-US" sz="5400" b="1" dirty="0" smtClean="0"/>
              <a:t>EN</a:t>
            </a:r>
            <a:r>
              <a:rPr lang="en-US" sz="5400" b="1" dirty="0" smtClean="0"/>
              <a:t>… </a:t>
            </a:r>
            <a:r>
              <a:rPr lang="en-US" sz="5400" b="1" dirty="0" smtClean="0"/>
              <a:t>:</a:t>
            </a:r>
          </a:p>
        </p:txBody>
      </p:sp>
      <p:sp>
        <p:nvSpPr>
          <p:cNvPr id="6" name="Rechthoek 5"/>
          <p:cNvSpPr/>
          <p:nvPr/>
        </p:nvSpPr>
        <p:spPr>
          <a:xfrm>
            <a:off x="2163768" y="1704555"/>
            <a:ext cx="6112607" cy="2062103"/>
          </a:xfrm>
          <a:prstGeom prst="rect">
            <a:avLst/>
          </a:prstGeom>
          <a:effectLst>
            <a:outerShdw blurRad="50800" dist="50800" dir="5400000" algn="ctr" rotWithShape="0">
              <a:schemeClr val="bg1"/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/>
              <a:t>… </a:t>
            </a:r>
            <a:r>
              <a:rPr lang="en-US" sz="3200" b="1" dirty="0" smtClean="0"/>
              <a:t>tot slot…</a:t>
            </a:r>
            <a:r>
              <a:rPr lang="en-US" sz="3200" b="1" dirty="0" smtClean="0"/>
              <a:t>, </a:t>
            </a:r>
            <a:endParaRPr lang="en-US" sz="3200" b="1" dirty="0" smtClean="0"/>
          </a:p>
          <a:p>
            <a:pPr algn="ctr"/>
            <a:r>
              <a:rPr lang="en-US" sz="3200" b="1" dirty="0" err="1"/>
              <a:t>w</a:t>
            </a:r>
            <a:r>
              <a:rPr lang="en-US" sz="3200" b="1" dirty="0" err="1" smtClean="0"/>
              <a:t>eet</a:t>
            </a:r>
            <a:r>
              <a:rPr lang="en-US" sz="3200" b="1" dirty="0" smtClean="0"/>
              <a:t> u </a:t>
            </a:r>
            <a:r>
              <a:rPr lang="en-US" sz="3200" b="1" dirty="0" err="1" smtClean="0"/>
              <a:t>hoeveel</a:t>
            </a:r>
            <a:r>
              <a:rPr lang="en-US" sz="3200" b="1" dirty="0"/>
              <a:t> </a:t>
            </a:r>
            <a:r>
              <a:rPr lang="en-US" sz="3200" b="1" dirty="0" smtClean="0"/>
              <a:t>Ellen </a:t>
            </a:r>
            <a:r>
              <a:rPr lang="en-US" sz="3200" b="1" dirty="0"/>
              <a:t>White </a:t>
            </a:r>
            <a:endParaRPr lang="en-US" sz="3200" b="1" dirty="0" smtClean="0"/>
          </a:p>
          <a:p>
            <a:pPr algn="ctr"/>
            <a:r>
              <a:rPr lang="en-US" sz="3200" b="1" dirty="0"/>
              <a:t>v</a:t>
            </a:r>
            <a:r>
              <a:rPr lang="en-US" sz="3200" b="1" dirty="0" smtClean="0"/>
              <a:t>an </a:t>
            </a:r>
            <a:r>
              <a:rPr lang="en-US" sz="3200" b="1" dirty="0" err="1" smtClean="0"/>
              <a:t>anderen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heeft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overgeschreven</a:t>
            </a:r>
            <a:r>
              <a:rPr lang="en-US" sz="3200" b="1" dirty="0" smtClean="0"/>
              <a:t>… </a:t>
            </a:r>
            <a:r>
              <a:rPr lang="en-US" sz="3200" b="1" dirty="0" smtClean="0"/>
              <a:t>?</a:t>
            </a:r>
            <a:endParaRPr lang="nl-NL" sz="3200" b="1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298" y="2431268"/>
            <a:ext cx="2730489" cy="26135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5" name="Groep 24"/>
          <p:cNvGrpSpPr/>
          <p:nvPr/>
        </p:nvGrpSpPr>
        <p:grpSpPr>
          <a:xfrm>
            <a:off x="5580112" y="3674300"/>
            <a:ext cx="3279702" cy="2741051"/>
            <a:chOff x="1718654" y="1224418"/>
            <a:chExt cx="3279702" cy="2741051"/>
          </a:xfrm>
        </p:grpSpPr>
        <p:sp>
          <p:nvSpPr>
            <p:cNvPr id="26" name="Rechthoek 25"/>
            <p:cNvSpPr/>
            <p:nvPr/>
          </p:nvSpPr>
          <p:spPr>
            <a:xfrm>
              <a:off x="3753079" y="2780567"/>
              <a:ext cx="1245277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nl-NL" sz="1400" b="1" dirty="0" smtClean="0"/>
                <a:t>Ellen G. White</a:t>
              </a:r>
              <a:endParaRPr lang="nl-NL" sz="1400" b="1" dirty="0"/>
            </a:p>
          </p:txBody>
        </p:sp>
        <p:pic>
          <p:nvPicPr>
            <p:cNvPr id="28" name="Picture 2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18654" y="1224418"/>
              <a:ext cx="2357178" cy="2741051"/>
            </a:xfrm>
            <a:prstGeom prst="rect">
              <a:avLst/>
            </a:prstGeom>
            <a:noFill/>
            <a:ln>
              <a:noFill/>
            </a:ln>
            <a:effectLst>
              <a:glow rad="139700">
                <a:schemeClr val="accent6">
                  <a:satMod val="175000"/>
                  <a:alpha val="40000"/>
                </a:schemeClr>
              </a:glow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9" name="Groep 28"/>
          <p:cNvGrpSpPr/>
          <p:nvPr/>
        </p:nvGrpSpPr>
        <p:grpSpPr>
          <a:xfrm>
            <a:off x="256521" y="548680"/>
            <a:ext cx="8754607" cy="2463567"/>
            <a:chOff x="256521" y="548680"/>
            <a:chExt cx="8754607" cy="2463567"/>
          </a:xfrm>
        </p:grpSpPr>
        <p:sp>
          <p:nvSpPr>
            <p:cNvPr id="31" name="Rechthoek 30"/>
            <p:cNvSpPr/>
            <p:nvPr/>
          </p:nvSpPr>
          <p:spPr>
            <a:xfrm>
              <a:off x="256522" y="548680"/>
              <a:ext cx="8754606" cy="395158"/>
            </a:xfrm>
            <a:prstGeom prst="rect">
              <a:avLst/>
            </a:prstGeom>
            <a:solidFill>
              <a:srgbClr val="000000">
                <a:alpha val="54902"/>
              </a:srgbClr>
            </a:solidFill>
            <a:ln>
              <a:noFill/>
            </a:ln>
            <a:effectLst>
              <a:glow rad="1397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2" name="Tekstvak 31"/>
            <p:cNvSpPr txBox="1"/>
            <p:nvPr/>
          </p:nvSpPr>
          <p:spPr>
            <a:xfrm>
              <a:off x="256521" y="576982"/>
              <a:ext cx="7545613" cy="338554"/>
            </a:xfrm>
            <a:prstGeom prst="rect">
              <a:avLst/>
            </a:prstGeom>
            <a:noFill/>
            <a:effectLst>
              <a:outerShdw blurRad="12700" dist="25400" dir="5400000" algn="ctr" rotWithShape="0">
                <a:schemeClr val="tx1"/>
              </a:outerShdw>
            </a:effectLst>
          </p:spPr>
          <p:txBody>
            <a:bodyPr wrap="square" rtlCol="0">
              <a:spAutoFit/>
            </a:bodyPr>
            <a:lstStyle/>
            <a:p>
              <a:r>
                <a:rPr lang="nl-NL" sz="1600" b="1" dirty="0" smtClean="0">
                  <a:solidFill>
                    <a:schemeClr val="bg1"/>
                  </a:solidFill>
                </a:rPr>
                <a:t>Het Heiligdom</a:t>
              </a:r>
              <a:r>
                <a:rPr lang="nl-NL" sz="1600" b="1" dirty="0" smtClean="0">
                  <a:solidFill>
                    <a:schemeClr val="bg1"/>
                  </a:solidFill>
                </a:rPr>
                <a:t> en </a:t>
              </a:r>
              <a:r>
                <a:rPr lang="nl-NL" sz="1600" b="1" dirty="0" smtClean="0">
                  <a:solidFill>
                    <a:schemeClr val="bg1"/>
                  </a:solidFill>
                </a:rPr>
                <a:t>1844</a:t>
              </a:r>
              <a:r>
                <a:rPr lang="nl-NL" sz="1600" b="1" dirty="0">
                  <a:solidFill>
                    <a:schemeClr val="bg1"/>
                  </a:solidFill>
                </a:rPr>
                <a:t> </a:t>
              </a:r>
              <a:r>
                <a:rPr lang="nl-NL" sz="1600" b="1" dirty="0" smtClean="0">
                  <a:solidFill>
                    <a:schemeClr val="bg1"/>
                  </a:solidFill>
                </a:rPr>
                <a:t>– </a:t>
              </a:r>
              <a:r>
                <a:rPr lang="nl-NL" sz="1600" b="1" dirty="0" smtClean="0">
                  <a:solidFill>
                    <a:schemeClr val="bg1"/>
                  </a:solidFill>
                </a:rPr>
                <a:t>De </a:t>
              </a:r>
              <a:r>
                <a:rPr lang="nl-NL" sz="1600" b="1" dirty="0" smtClean="0">
                  <a:solidFill>
                    <a:schemeClr val="bg1"/>
                  </a:solidFill>
                </a:rPr>
                <a:t> </a:t>
              </a:r>
              <a:r>
                <a:rPr lang="nl-NL" sz="1600" b="1" dirty="0" err="1" smtClean="0">
                  <a:solidFill>
                    <a:schemeClr val="bg1"/>
                  </a:solidFill>
                </a:rPr>
                <a:t>Prophetie</a:t>
              </a:r>
              <a:r>
                <a:rPr lang="nl-NL" sz="1600" b="1" dirty="0" smtClean="0">
                  <a:solidFill>
                    <a:schemeClr val="bg1"/>
                  </a:solidFill>
                </a:rPr>
                <a:t> van de 2300 Avonden en Morgens. </a:t>
              </a:r>
              <a:endParaRPr lang="nl-NL" sz="1600" b="1" dirty="0">
                <a:solidFill>
                  <a:schemeClr val="bg1"/>
                </a:solidFill>
              </a:endParaRPr>
            </a:p>
          </p:txBody>
        </p:sp>
        <p:sp>
          <p:nvSpPr>
            <p:cNvPr id="33" name="Tekstvak 32"/>
            <p:cNvSpPr txBox="1"/>
            <p:nvPr/>
          </p:nvSpPr>
          <p:spPr>
            <a:xfrm>
              <a:off x="6849960" y="596369"/>
              <a:ext cx="2161168" cy="246221"/>
            </a:xfrm>
            <a:prstGeom prst="rect">
              <a:avLst/>
            </a:prstGeom>
            <a:noFill/>
            <a:effectLst>
              <a:outerShdw blurRad="25400" dist="12700" dir="5400000" algn="ctr" rotWithShape="0">
                <a:schemeClr val="tx1"/>
              </a:outerShdw>
            </a:effectLst>
          </p:spPr>
          <p:txBody>
            <a:bodyPr wrap="none" rtlCol="0">
              <a:spAutoFit/>
            </a:bodyPr>
            <a:lstStyle/>
            <a:p>
              <a:pPr algn="ctr"/>
              <a:r>
                <a:rPr lang="nl-NL" sz="1000" b="1" dirty="0" smtClean="0">
                  <a:solidFill>
                    <a:schemeClr val="bg1"/>
                  </a:solidFill>
                </a:rPr>
                <a:t>LEREN UIT DE ‘OUDE’ GESCHRIFTEN…</a:t>
              </a:r>
              <a:endParaRPr lang="nl-NL" sz="1000" b="1" dirty="0">
                <a:solidFill>
                  <a:schemeClr val="bg1"/>
                </a:solidFill>
              </a:endParaRPr>
            </a:p>
          </p:txBody>
        </p:sp>
        <p:pic>
          <p:nvPicPr>
            <p:cNvPr id="34" name="Picture 2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5817" y="965432"/>
              <a:ext cx="1512240" cy="2046815"/>
            </a:xfrm>
            <a:prstGeom prst="rect">
              <a:avLst/>
            </a:prstGeom>
            <a:noFill/>
            <a:ln>
              <a:noFill/>
            </a:ln>
            <a:effectLst>
              <a:glow rad="228600">
                <a:schemeClr val="accent6">
                  <a:satMod val="175000"/>
                  <a:alpha val="40000"/>
                </a:schemeClr>
              </a:glow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257128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hthoek 21"/>
          <p:cNvSpPr/>
          <p:nvPr/>
        </p:nvSpPr>
        <p:spPr>
          <a:xfrm>
            <a:off x="194077" y="127618"/>
            <a:ext cx="294919" cy="6565970"/>
          </a:xfrm>
          <a:prstGeom prst="rect">
            <a:avLst/>
          </a:prstGeom>
          <a:solidFill>
            <a:srgbClr val="000000">
              <a:alpha val="5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0" name="Rechthoek 29"/>
          <p:cNvSpPr/>
          <p:nvPr/>
        </p:nvSpPr>
        <p:spPr>
          <a:xfrm>
            <a:off x="196653" y="127617"/>
            <a:ext cx="292343" cy="6565971"/>
          </a:xfrm>
          <a:prstGeom prst="rect">
            <a:avLst/>
          </a:prstGeom>
          <a:solidFill>
            <a:schemeClr val="bg1">
              <a:lumMod val="65000"/>
              <a:alpha val="898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077" y="150113"/>
            <a:ext cx="9193213" cy="5969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077" y="5908986"/>
            <a:ext cx="9193213" cy="113982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oep 6"/>
          <p:cNvGrpSpPr/>
          <p:nvPr/>
        </p:nvGrpSpPr>
        <p:grpSpPr>
          <a:xfrm>
            <a:off x="256521" y="4853617"/>
            <a:ext cx="4321885" cy="1782729"/>
            <a:chOff x="256521" y="4853617"/>
            <a:chExt cx="4321885" cy="1782729"/>
          </a:xfrm>
        </p:grpSpPr>
        <p:grpSp>
          <p:nvGrpSpPr>
            <p:cNvPr id="5" name="Groep 4"/>
            <p:cNvGrpSpPr/>
            <p:nvPr/>
          </p:nvGrpSpPr>
          <p:grpSpPr>
            <a:xfrm>
              <a:off x="3114909" y="5774315"/>
              <a:ext cx="1463497" cy="725593"/>
              <a:chOff x="6257525" y="5815420"/>
              <a:chExt cx="1463497" cy="725593"/>
            </a:xfrm>
          </p:grpSpPr>
          <p:sp>
            <p:nvSpPr>
              <p:cNvPr id="43" name="Rechthoek 42"/>
              <p:cNvSpPr/>
              <p:nvPr/>
            </p:nvSpPr>
            <p:spPr>
              <a:xfrm>
                <a:off x="6715875" y="6017233"/>
                <a:ext cx="1005147" cy="276999"/>
              </a:xfrm>
              <a:prstGeom prst="rect">
                <a:avLst/>
              </a:prstGeom>
              <a:effectLst>
                <a:outerShdw blurRad="12700" dist="12700" dir="5400000" algn="ctr" rotWithShape="0">
                  <a:schemeClr val="tx1"/>
                </a:outerShdw>
              </a:effectLst>
            </p:spPr>
            <p:txBody>
              <a:bodyPr wrap="none">
                <a:spAutoFit/>
              </a:bodyPr>
              <a:lstStyle/>
              <a:p>
                <a:r>
                  <a:rPr lang="nl-NL" sz="1200" b="1" dirty="0" err="1" smtClean="0">
                    <a:solidFill>
                      <a:schemeClr val="bg1"/>
                    </a:solidFill>
                  </a:rPr>
                  <a:t>Sda</a:t>
                </a:r>
                <a:r>
                  <a:rPr lang="nl-NL" sz="1200" b="1" dirty="0" smtClean="0">
                    <a:solidFill>
                      <a:schemeClr val="bg1"/>
                    </a:solidFill>
                  </a:rPr>
                  <a:t> </a:t>
                </a:r>
                <a:r>
                  <a:rPr lang="nl-NL" sz="1200" b="1" dirty="0" err="1" smtClean="0">
                    <a:solidFill>
                      <a:schemeClr val="bg1"/>
                    </a:solidFill>
                  </a:rPr>
                  <a:t>Pioneers</a:t>
                </a:r>
                <a:endParaRPr lang="nl-NL" sz="1200" b="1" dirty="0" smtClean="0">
                  <a:solidFill>
                    <a:schemeClr val="bg1"/>
                  </a:solidFill>
                </a:endParaRPr>
              </a:p>
            </p:txBody>
          </p:sp>
          <p:pic>
            <p:nvPicPr>
              <p:cNvPr id="42" name="Picture 4"/>
              <p:cNvPicPr>
                <a:picLocks noChangeAspect="1" noChangeArrowheads="1"/>
              </p:cNvPicPr>
              <p:nvPr/>
            </p:nvPicPr>
            <p:blipFill>
              <a:blip r:embed="rId6" cstate="print">
                <a:duotone>
                  <a:schemeClr val="accent6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257525" y="5815420"/>
                <a:ext cx="638170" cy="725593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12700" dir="2700000" algn="ctr" rotWithShape="0">
                  <a:schemeClr val="tx1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4" name="Tekstvak 3"/>
            <p:cNvSpPr txBox="1"/>
            <p:nvPr/>
          </p:nvSpPr>
          <p:spPr>
            <a:xfrm>
              <a:off x="498774" y="6267014"/>
              <a:ext cx="3655168" cy="369332"/>
            </a:xfrm>
            <a:prstGeom prst="rect">
              <a:avLst/>
            </a:prstGeom>
            <a:noFill/>
            <a:effectLst>
              <a:outerShdw blurRad="25400" dist="12700" dir="5400000" algn="ctr" rotWithShape="0">
                <a:schemeClr val="tx1"/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nl-NL" dirty="0" smtClean="0"/>
                <a:t> </a:t>
              </a:r>
              <a:r>
                <a:rPr lang="nl-NL" sz="1000" b="1" dirty="0" smtClean="0">
                  <a:solidFill>
                    <a:schemeClr val="bg1"/>
                  </a:solidFill>
                  <a:latin typeface="Calibri" pitchFamily="34" charset="0"/>
                  <a:cs typeface="Calibri" pitchFamily="34" charset="0"/>
                </a:rPr>
                <a:t>© 2013 AGO / </a:t>
              </a:r>
              <a:r>
                <a:rPr lang="nl-NL" sz="1000" b="1" dirty="0" err="1" smtClean="0">
                  <a:solidFill>
                    <a:schemeClr val="bg1"/>
                  </a:solidFill>
                  <a:latin typeface="Calibri" pitchFamily="34" charset="0"/>
                  <a:cs typeface="Calibri" pitchFamily="34" charset="0"/>
                </a:rPr>
                <a:t>Sda</a:t>
              </a:r>
              <a:r>
                <a:rPr lang="nl-NL" sz="1000" b="1" dirty="0" smtClean="0">
                  <a:solidFill>
                    <a:schemeClr val="bg1"/>
                  </a:solidFill>
                  <a:latin typeface="Calibri" pitchFamily="34" charset="0"/>
                  <a:cs typeface="Calibri" pitchFamily="34" charset="0"/>
                </a:rPr>
                <a:t> </a:t>
              </a:r>
              <a:r>
                <a:rPr lang="nl-NL" sz="1000" b="1" dirty="0" err="1" smtClean="0">
                  <a:solidFill>
                    <a:schemeClr val="bg1"/>
                  </a:solidFill>
                  <a:latin typeface="Calibri" pitchFamily="34" charset="0"/>
                  <a:cs typeface="Calibri" pitchFamily="34" charset="0"/>
                </a:rPr>
                <a:t>Pioneers</a:t>
              </a:r>
              <a:r>
                <a:rPr lang="nl-NL" sz="1000" b="1" dirty="0" smtClean="0">
                  <a:solidFill>
                    <a:schemeClr val="bg1"/>
                  </a:solidFill>
                  <a:latin typeface="Calibri" pitchFamily="34" charset="0"/>
                  <a:cs typeface="Calibri" pitchFamily="34" charset="0"/>
                </a:rPr>
                <a:t>   e-mail : sdapioneers@hotmail.com</a:t>
              </a:r>
              <a:endParaRPr lang="nl-NL" sz="10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endParaRPr>
            </a:p>
          </p:txBody>
        </p:sp>
        <p:pic>
          <p:nvPicPr>
            <p:cNvPr id="27" name="Picture 4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6521" y="4853617"/>
              <a:ext cx="2924267" cy="1584176"/>
            </a:xfrm>
            <a:prstGeom prst="rect">
              <a:avLst/>
            </a:prstGeom>
            <a:noFill/>
            <a:ln>
              <a:noFill/>
            </a:ln>
            <a:effectLst>
              <a:outerShdw dist="50800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2" name="Picture 8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1281" y="5902799"/>
              <a:ext cx="1309914" cy="4686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6" name="Rechthoek 5"/>
          <p:cNvSpPr/>
          <p:nvPr/>
        </p:nvSpPr>
        <p:spPr>
          <a:xfrm>
            <a:off x="2163768" y="1003526"/>
            <a:ext cx="6368672" cy="1015663"/>
          </a:xfrm>
          <a:prstGeom prst="rect">
            <a:avLst/>
          </a:prstGeom>
          <a:effectLst>
            <a:outerShdw blurRad="50800" dist="50800" dir="5400000" algn="ctr" rotWithShape="0">
              <a:schemeClr val="bg1"/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 smtClean="0"/>
              <a:t>Heeft</a:t>
            </a:r>
            <a:r>
              <a:rPr lang="en-US" sz="3200" b="1" dirty="0" smtClean="0"/>
              <a:t> </a:t>
            </a:r>
            <a:r>
              <a:rPr lang="en-US" sz="6000" b="1" dirty="0"/>
              <a:t> </a:t>
            </a:r>
            <a:r>
              <a:rPr lang="en-US" sz="6000" b="1" dirty="0" smtClean="0"/>
              <a:t>U </a:t>
            </a:r>
            <a:r>
              <a:rPr lang="en-US" sz="3200" b="1" dirty="0" smtClean="0"/>
              <a:t>de </a:t>
            </a:r>
            <a:r>
              <a:rPr lang="en-US" sz="3200" b="1" dirty="0" err="1" smtClean="0"/>
              <a:t>antwoorden</a:t>
            </a:r>
            <a:r>
              <a:rPr lang="en-US" sz="3200" b="1" dirty="0" smtClean="0"/>
              <a:t> </a:t>
            </a:r>
            <a:r>
              <a:rPr lang="en-US" sz="3200" b="1" dirty="0" smtClean="0"/>
              <a:t>?</a:t>
            </a:r>
            <a:endParaRPr lang="nl-NL" sz="3200" b="1" dirty="0"/>
          </a:p>
        </p:txBody>
      </p:sp>
      <p:grpSp>
        <p:nvGrpSpPr>
          <p:cNvPr id="2" name="Groep 1"/>
          <p:cNvGrpSpPr/>
          <p:nvPr/>
        </p:nvGrpSpPr>
        <p:grpSpPr>
          <a:xfrm>
            <a:off x="1153787" y="2156713"/>
            <a:ext cx="3496923" cy="3008792"/>
            <a:chOff x="3275856" y="2332984"/>
            <a:chExt cx="4752529" cy="4101318"/>
          </a:xfrm>
        </p:grpSpPr>
        <p:pic>
          <p:nvPicPr>
            <p:cNvPr id="10243" name="Picture 3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68145" y="2332984"/>
              <a:ext cx="2160240" cy="4101318"/>
            </a:xfrm>
            <a:prstGeom prst="rect">
              <a:avLst/>
            </a:prstGeom>
            <a:noFill/>
            <a:ln>
              <a:noFill/>
            </a:ln>
            <a:effectLst>
              <a:glow rad="139700">
                <a:schemeClr val="accent6">
                  <a:satMod val="175000"/>
                  <a:alpha val="40000"/>
                </a:schemeClr>
              </a:glow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44" name="Picture 4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275856" y="2526376"/>
              <a:ext cx="3205513" cy="3376423"/>
            </a:xfrm>
            <a:prstGeom prst="rect">
              <a:avLst/>
            </a:prstGeom>
            <a:noFill/>
            <a:ln>
              <a:noFill/>
            </a:ln>
            <a:effectLst>
              <a:glow rad="139700">
                <a:schemeClr val="accent6">
                  <a:satMod val="175000"/>
                  <a:alpha val="40000"/>
                </a:schemeClr>
              </a:glow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" name="Rechthoek 7"/>
          <p:cNvSpPr/>
          <p:nvPr/>
        </p:nvSpPr>
        <p:spPr>
          <a:xfrm>
            <a:off x="4633825" y="2828291"/>
            <a:ext cx="3970623" cy="1938992"/>
          </a:xfrm>
          <a:prstGeom prst="rect">
            <a:avLst/>
          </a:prstGeom>
          <a:effectLst>
            <a:outerShdw blurRad="50800" dist="50800" dir="5400000" algn="ctr" rotWithShape="0">
              <a:schemeClr val="bg1"/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 smtClean="0"/>
              <a:t>Wanneer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anderen</a:t>
            </a:r>
            <a:r>
              <a:rPr lang="en-US" sz="2400" b="1" dirty="0" smtClean="0"/>
              <a:t> of </a:t>
            </a:r>
            <a:r>
              <a:rPr lang="en-US" sz="2400" b="1" dirty="0" err="1" smtClean="0"/>
              <a:t>zelfs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geloofsgenoten</a:t>
            </a:r>
            <a:r>
              <a:rPr lang="en-US" sz="2400" b="1" dirty="0" smtClean="0"/>
              <a:t> u </a:t>
            </a:r>
            <a:r>
              <a:rPr lang="en-US" sz="2400" b="1" dirty="0" err="1" smtClean="0"/>
              <a:t>proberen</a:t>
            </a:r>
            <a:r>
              <a:rPr lang="en-US" sz="2400" b="1" dirty="0" smtClean="0"/>
              <a:t> op </a:t>
            </a:r>
            <a:r>
              <a:rPr lang="en-US" sz="2400" b="1" dirty="0" err="1" smtClean="0"/>
              <a:t>andere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gedachten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te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brengen</a:t>
            </a:r>
            <a:r>
              <a:rPr lang="en-US" sz="2400" b="1" dirty="0" smtClean="0"/>
              <a:t>, of </a:t>
            </a:r>
            <a:r>
              <a:rPr lang="en-US" sz="2400" b="1" dirty="0" err="1" smtClean="0"/>
              <a:t>minimaal</a:t>
            </a:r>
            <a:r>
              <a:rPr lang="en-US" sz="2400" b="1" dirty="0" smtClean="0"/>
              <a:t> u in de war </a:t>
            </a:r>
            <a:r>
              <a:rPr lang="en-US" sz="2400" b="1" dirty="0" err="1" smtClean="0"/>
              <a:t>te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brengen</a:t>
            </a:r>
            <a:r>
              <a:rPr lang="en-US" sz="2400" b="1" dirty="0" smtClean="0"/>
              <a:t>.</a:t>
            </a:r>
            <a:endParaRPr lang="en-US" sz="2400" b="1" dirty="0"/>
          </a:p>
        </p:txBody>
      </p:sp>
      <p:grpSp>
        <p:nvGrpSpPr>
          <p:cNvPr id="25" name="Groep 24"/>
          <p:cNvGrpSpPr/>
          <p:nvPr/>
        </p:nvGrpSpPr>
        <p:grpSpPr>
          <a:xfrm>
            <a:off x="256521" y="548680"/>
            <a:ext cx="8754607" cy="2463567"/>
            <a:chOff x="256521" y="548680"/>
            <a:chExt cx="8754607" cy="2463567"/>
          </a:xfrm>
        </p:grpSpPr>
        <p:sp>
          <p:nvSpPr>
            <p:cNvPr id="26" name="Rechthoek 25"/>
            <p:cNvSpPr/>
            <p:nvPr/>
          </p:nvSpPr>
          <p:spPr>
            <a:xfrm>
              <a:off x="256522" y="548680"/>
              <a:ext cx="8754606" cy="395158"/>
            </a:xfrm>
            <a:prstGeom prst="rect">
              <a:avLst/>
            </a:prstGeom>
            <a:solidFill>
              <a:srgbClr val="000000">
                <a:alpha val="54902"/>
              </a:srgbClr>
            </a:solidFill>
            <a:ln>
              <a:noFill/>
            </a:ln>
            <a:effectLst>
              <a:glow rad="1397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8" name="Tekstvak 27"/>
            <p:cNvSpPr txBox="1"/>
            <p:nvPr/>
          </p:nvSpPr>
          <p:spPr>
            <a:xfrm>
              <a:off x="256521" y="576982"/>
              <a:ext cx="7545613" cy="338554"/>
            </a:xfrm>
            <a:prstGeom prst="rect">
              <a:avLst/>
            </a:prstGeom>
            <a:noFill/>
            <a:effectLst>
              <a:outerShdw blurRad="12700" dist="25400" dir="5400000" algn="ctr" rotWithShape="0">
                <a:schemeClr val="tx1"/>
              </a:outerShdw>
            </a:effectLst>
          </p:spPr>
          <p:txBody>
            <a:bodyPr wrap="square" rtlCol="0">
              <a:spAutoFit/>
            </a:bodyPr>
            <a:lstStyle/>
            <a:p>
              <a:r>
                <a:rPr lang="nl-NL" sz="1600" b="1" dirty="0" smtClean="0">
                  <a:solidFill>
                    <a:schemeClr val="bg1"/>
                  </a:solidFill>
                </a:rPr>
                <a:t>Het Heiligdom</a:t>
              </a:r>
              <a:r>
                <a:rPr lang="nl-NL" sz="1600" b="1" dirty="0" smtClean="0">
                  <a:solidFill>
                    <a:schemeClr val="bg1"/>
                  </a:solidFill>
                </a:rPr>
                <a:t> en </a:t>
              </a:r>
              <a:r>
                <a:rPr lang="nl-NL" sz="1600" b="1" dirty="0" smtClean="0">
                  <a:solidFill>
                    <a:schemeClr val="bg1"/>
                  </a:solidFill>
                </a:rPr>
                <a:t>1844</a:t>
              </a:r>
              <a:r>
                <a:rPr lang="nl-NL" sz="1600" b="1" dirty="0">
                  <a:solidFill>
                    <a:schemeClr val="bg1"/>
                  </a:solidFill>
                </a:rPr>
                <a:t> </a:t>
              </a:r>
              <a:r>
                <a:rPr lang="nl-NL" sz="1600" b="1" dirty="0" smtClean="0">
                  <a:solidFill>
                    <a:schemeClr val="bg1"/>
                  </a:solidFill>
                </a:rPr>
                <a:t>– </a:t>
              </a:r>
              <a:r>
                <a:rPr lang="nl-NL" sz="1600" b="1" dirty="0" smtClean="0">
                  <a:solidFill>
                    <a:schemeClr val="bg1"/>
                  </a:solidFill>
                </a:rPr>
                <a:t>De </a:t>
              </a:r>
              <a:r>
                <a:rPr lang="nl-NL" sz="1600" b="1" dirty="0" smtClean="0">
                  <a:solidFill>
                    <a:schemeClr val="bg1"/>
                  </a:solidFill>
                </a:rPr>
                <a:t> </a:t>
              </a:r>
              <a:r>
                <a:rPr lang="nl-NL" sz="1600" b="1" dirty="0" err="1" smtClean="0">
                  <a:solidFill>
                    <a:schemeClr val="bg1"/>
                  </a:solidFill>
                </a:rPr>
                <a:t>Prophetie</a:t>
              </a:r>
              <a:r>
                <a:rPr lang="nl-NL" sz="1600" b="1" dirty="0" smtClean="0">
                  <a:solidFill>
                    <a:schemeClr val="bg1"/>
                  </a:solidFill>
                </a:rPr>
                <a:t> van de 2300 Avonden en Morgens. </a:t>
              </a:r>
              <a:endParaRPr lang="nl-NL" sz="1600" b="1" dirty="0">
                <a:solidFill>
                  <a:schemeClr val="bg1"/>
                </a:solidFill>
              </a:endParaRPr>
            </a:p>
          </p:txBody>
        </p:sp>
        <p:sp>
          <p:nvSpPr>
            <p:cNvPr id="29" name="Tekstvak 28"/>
            <p:cNvSpPr txBox="1"/>
            <p:nvPr/>
          </p:nvSpPr>
          <p:spPr>
            <a:xfrm>
              <a:off x="6849960" y="596369"/>
              <a:ext cx="2161168" cy="246221"/>
            </a:xfrm>
            <a:prstGeom prst="rect">
              <a:avLst/>
            </a:prstGeom>
            <a:noFill/>
            <a:effectLst>
              <a:outerShdw blurRad="25400" dist="12700" dir="5400000" algn="ctr" rotWithShape="0">
                <a:schemeClr val="tx1"/>
              </a:outerShdw>
            </a:effectLst>
          </p:spPr>
          <p:txBody>
            <a:bodyPr wrap="none" rtlCol="0">
              <a:spAutoFit/>
            </a:bodyPr>
            <a:lstStyle/>
            <a:p>
              <a:pPr algn="ctr"/>
              <a:r>
                <a:rPr lang="nl-NL" sz="1000" b="1" dirty="0" smtClean="0">
                  <a:solidFill>
                    <a:schemeClr val="bg1"/>
                  </a:solidFill>
                </a:rPr>
                <a:t>LEREN UIT DE ‘OUDE’ GESCHRIFTEN…</a:t>
              </a:r>
              <a:endParaRPr lang="nl-NL" sz="1000" b="1" dirty="0">
                <a:solidFill>
                  <a:schemeClr val="bg1"/>
                </a:solidFill>
              </a:endParaRPr>
            </a:p>
          </p:txBody>
        </p:sp>
        <p:pic>
          <p:nvPicPr>
            <p:cNvPr id="31" name="Picture 2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5817" y="965432"/>
              <a:ext cx="1512240" cy="2046815"/>
            </a:xfrm>
            <a:prstGeom prst="rect">
              <a:avLst/>
            </a:prstGeom>
            <a:noFill/>
            <a:ln>
              <a:noFill/>
            </a:ln>
            <a:effectLst>
              <a:glow rad="228600">
                <a:schemeClr val="accent6">
                  <a:satMod val="175000"/>
                  <a:alpha val="40000"/>
                </a:schemeClr>
              </a:glow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730101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hthoek 21"/>
          <p:cNvSpPr/>
          <p:nvPr/>
        </p:nvSpPr>
        <p:spPr>
          <a:xfrm>
            <a:off x="194077" y="127618"/>
            <a:ext cx="294919" cy="6565970"/>
          </a:xfrm>
          <a:prstGeom prst="rect">
            <a:avLst/>
          </a:prstGeom>
          <a:solidFill>
            <a:srgbClr val="000000">
              <a:alpha val="5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0" name="Rechthoek 29"/>
          <p:cNvSpPr/>
          <p:nvPr/>
        </p:nvSpPr>
        <p:spPr>
          <a:xfrm>
            <a:off x="196653" y="127617"/>
            <a:ext cx="292343" cy="6565971"/>
          </a:xfrm>
          <a:prstGeom prst="rect">
            <a:avLst/>
          </a:prstGeom>
          <a:solidFill>
            <a:schemeClr val="bg1">
              <a:lumMod val="65000"/>
              <a:alpha val="898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077" y="150113"/>
            <a:ext cx="9193213" cy="5969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077" y="5908986"/>
            <a:ext cx="9193213" cy="113982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oep 6"/>
          <p:cNvGrpSpPr/>
          <p:nvPr/>
        </p:nvGrpSpPr>
        <p:grpSpPr>
          <a:xfrm>
            <a:off x="256521" y="4853617"/>
            <a:ext cx="4321885" cy="1782729"/>
            <a:chOff x="256521" y="4853617"/>
            <a:chExt cx="4321885" cy="1782729"/>
          </a:xfrm>
        </p:grpSpPr>
        <p:grpSp>
          <p:nvGrpSpPr>
            <p:cNvPr id="5" name="Groep 4"/>
            <p:cNvGrpSpPr/>
            <p:nvPr/>
          </p:nvGrpSpPr>
          <p:grpSpPr>
            <a:xfrm>
              <a:off x="3114909" y="5774315"/>
              <a:ext cx="1463497" cy="725593"/>
              <a:chOff x="6257525" y="5815420"/>
              <a:chExt cx="1463497" cy="725593"/>
            </a:xfrm>
          </p:grpSpPr>
          <p:sp>
            <p:nvSpPr>
              <p:cNvPr id="43" name="Rechthoek 42"/>
              <p:cNvSpPr/>
              <p:nvPr/>
            </p:nvSpPr>
            <p:spPr>
              <a:xfrm>
                <a:off x="6715875" y="6017233"/>
                <a:ext cx="1005147" cy="276999"/>
              </a:xfrm>
              <a:prstGeom prst="rect">
                <a:avLst/>
              </a:prstGeom>
              <a:effectLst>
                <a:outerShdw blurRad="12700" dist="12700" dir="5400000" algn="ctr" rotWithShape="0">
                  <a:schemeClr val="tx1"/>
                </a:outerShdw>
              </a:effectLst>
            </p:spPr>
            <p:txBody>
              <a:bodyPr wrap="none">
                <a:spAutoFit/>
              </a:bodyPr>
              <a:lstStyle/>
              <a:p>
                <a:r>
                  <a:rPr lang="nl-NL" sz="1200" b="1" dirty="0" err="1" smtClean="0">
                    <a:solidFill>
                      <a:schemeClr val="bg1"/>
                    </a:solidFill>
                  </a:rPr>
                  <a:t>Sda</a:t>
                </a:r>
                <a:r>
                  <a:rPr lang="nl-NL" sz="1200" b="1" dirty="0" smtClean="0">
                    <a:solidFill>
                      <a:schemeClr val="bg1"/>
                    </a:solidFill>
                  </a:rPr>
                  <a:t> </a:t>
                </a:r>
                <a:r>
                  <a:rPr lang="nl-NL" sz="1200" b="1" dirty="0" err="1" smtClean="0">
                    <a:solidFill>
                      <a:schemeClr val="bg1"/>
                    </a:solidFill>
                  </a:rPr>
                  <a:t>Pioneers</a:t>
                </a:r>
                <a:endParaRPr lang="nl-NL" sz="1200" b="1" dirty="0" smtClean="0">
                  <a:solidFill>
                    <a:schemeClr val="bg1"/>
                  </a:solidFill>
                </a:endParaRPr>
              </a:p>
            </p:txBody>
          </p:sp>
          <p:pic>
            <p:nvPicPr>
              <p:cNvPr id="42" name="Picture 4"/>
              <p:cNvPicPr>
                <a:picLocks noChangeAspect="1" noChangeArrowheads="1"/>
              </p:cNvPicPr>
              <p:nvPr/>
            </p:nvPicPr>
            <p:blipFill>
              <a:blip r:embed="rId6" cstate="print">
                <a:duotone>
                  <a:schemeClr val="accent6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257525" y="5815420"/>
                <a:ext cx="638170" cy="725593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12700" dir="2700000" algn="ctr" rotWithShape="0">
                  <a:schemeClr val="tx1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4" name="Tekstvak 3"/>
            <p:cNvSpPr txBox="1"/>
            <p:nvPr/>
          </p:nvSpPr>
          <p:spPr>
            <a:xfrm>
              <a:off x="498774" y="6267014"/>
              <a:ext cx="3655168" cy="369332"/>
            </a:xfrm>
            <a:prstGeom prst="rect">
              <a:avLst/>
            </a:prstGeom>
            <a:noFill/>
            <a:effectLst>
              <a:outerShdw blurRad="25400" dist="12700" dir="5400000" algn="ctr" rotWithShape="0">
                <a:schemeClr val="tx1"/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nl-NL" dirty="0" smtClean="0"/>
                <a:t> </a:t>
              </a:r>
              <a:r>
                <a:rPr lang="nl-NL" sz="1000" b="1" dirty="0" smtClean="0">
                  <a:solidFill>
                    <a:schemeClr val="bg1"/>
                  </a:solidFill>
                  <a:latin typeface="Calibri" pitchFamily="34" charset="0"/>
                  <a:cs typeface="Calibri" pitchFamily="34" charset="0"/>
                </a:rPr>
                <a:t>© 2013 AGO / </a:t>
              </a:r>
              <a:r>
                <a:rPr lang="nl-NL" sz="1000" b="1" dirty="0" err="1" smtClean="0">
                  <a:solidFill>
                    <a:schemeClr val="bg1"/>
                  </a:solidFill>
                  <a:latin typeface="Calibri" pitchFamily="34" charset="0"/>
                  <a:cs typeface="Calibri" pitchFamily="34" charset="0"/>
                </a:rPr>
                <a:t>Sda</a:t>
              </a:r>
              <a:r>
                <a:rPr lang="nl-NL" sz="1000" b="1" dirty="0" smtClean="0">
                  <a:solidFill>
                    <a:schemeClr val="bg1"/>
                  </a:solidFill>
                  <a:latin typeface="Calibri" pitchFamily="34" charset="0"/>
                  <a:cs typeface="Calibri" pitchFamily="34" charset="0"/>
                </a:rPr>
                <a:t> </a:t>
              </a:r>
              <a:r>
                <a:rPr lang="nl-NL" sz="1000" b="1" dirty="0" err="1" smtClean="0">
                  <a:solidFill>
                    <a:schemeClr val="bg1"/>
                  </a:solidFill>
                  <a:latin typeface="Calibri" pitchFamily="34" charset="0"/>
                  <a:cs typeface="Calibri" pitchFamily="34" charset="0"/>
                </a:rPr>
                <a:t>Pioneers</a:t>
              </a:r>
              <a:r>
                <a:rPr lang="nl-NL" sz="1000" b="1" dirty="0" smtClean="0">
                  <a:solidFill>
                    <a:schemeClr val="bg1"/>
                  </a:solidFill>
                  <a:latin typeface="Calibri" pitchFamily="34" charset="0"/>
                  <a:cs typeface="Calibri" pitchFamily="34" charset="0"/>
                </a:rPr>
                <a:t>   e-mail : sdapioneers@hotmail.com</a:t>
              </a:r>
              <a:endParaRPr lang="nl-NL" sz="10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endParaRPr>
            </a:p>
          </p:txBody>
        </p:sp>
        <p:pic>
          <p:nvPicPr>
            <p:cNvPr id="27" name="Picture 4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6521" y="4853617"/>
              <a:ext cx="2924267" cy="1584176"/>
            </a:xfrm>
            <a:prstGeom prst="rect">
              <a:avLst/>
            </a:prstGeom>
            <a:noFill/>
            <a:ln>
              <a:noFill/>
            </a:ln>
            <a:effectLst>
              <a:outerShdw dist="50800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2" name="Picture 8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1281" y="5902799"/>
              <a:ext cx="1309914" cy="4686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0" name="Groep 9"/>
          <p:cNvGrpSpPr/>
          <p:nvPr/>
        </p:nvGrpSpPr>
        <p:grpSpPr>
          <a:xfrm>
            <a:off x="5940152" y="1484008"/>
            <a:ext cx="2596863" cy="4187112"/>
            <a:chOff x="5940152" y="1484008"/>
            <a:chExt cx="2596863" cy="4187112"/>
          </a:xfrm>
        </p:grpSpPr>
        <p:grpSp>
          <p:nvGrpSpPr>
            <p:cNvPr id="9" name="Groep 8"/>
            <p:cNvGrpSpPr/>
            <p:nvPr/>
          </p:nvGrpSpPr>
          <p:grpSpPr>
            <a:xfrm>
              <a:off x="5940152" y="1484008"/>
              <a:ext cx="2596863" cy="4033224"/>
              <a:chOff x="5859737" y="1592035"/>
              <a:chExt cx="2797942" cy="4522592"/>
            </a:xfrm>
          </p:grpSpPr>
          <p:pic>
            <p:nvPicPr>
              <p:cNvPr id="11270" name="Picture 6"/>
              <p:cNvPicPr>
                <a:picLocks noChangeAspect="1" noChangeArrowheads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859737" y="1592035"/>
                <a:ext cx="2797942" cy="3672614"/>
              </a:xfrm>
              <a:prstGeom prst="rect">
                <a:avLst/>
              </a:prstGeom>
              <a:noFill/>
              <a:ln>
                <a:noFill/>
              </a:ln>
              <a:effectLst>
                <a:glow rad="139700">
                  <a:schemeClr val="accent6">
                    <a:satMod val="175000"/>
                    <a:alpha val="40000"/>
                  </a:schemeClr>
                </a:glow>
                <a:outerShdw dist="35921" dir="2700000" algn="ctr" rotWithShape="0">
                  <a:schemeClr val="bg2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271" name="Picture 7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125882" y="4237425"/>
                <a:ext cx="2460232" cy="1877202"/>
              </a:xfrm>
              <a:prstGeom prst="rect">
                <a:avLst/>
              </a:prstGeom>
              <a:noFill/>
              <a:ln>
                <a:noFill/>
              </a:ln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dist="35921" dir="2700000" algn="ctr" rotWithShape="0">
                  <a:schemeClr val="bg2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38" name="Rechthoek 37"/>
            <p:cNvSpPr/>
            <p:nvPr/>
          </p:nvSpPr>
          <p:spPr>
            <a:xfrm>
              <a:off x="6203158" y="5363343"/>
              <a:ext cx="1168910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nl-NL" sz="1400" b="1" dirty="0" smtClean="0"/>
                <a:t>Joseph Smith</a:t>
              </a:r>
              <a:endParaRPr lang="nl-NL" sz="1400" b="1" dirty="0"/>
            </a:p>
          </p:txBody>
        </p:sp>
      </p:grpSp>
      <p:grpSp>
        <p:nvGrpSpPr>
          <p:cNvPr id="11" name="Groep 10"/>
          <p:cNvGrpSpPr/>
          <p:nvPr/>
        </p:nvGrpSpPr>
        <p:grpSpPr>
          <a:xfrm>
            <a:off x="1274780" y="1981736"/>
            <a:ext cx="3361480" cy="3689384"/>
            <a:chOff x="1274780" y="1981736"/>
            <a:chExt cx="3361480" cy="3689384"/>
          </a:xfrm>
        </p:grpSpPr>
        <p:grpSp>
          <p:nvGrpSpPr>
            <p:cNvPr id="35" name="Groep 34"/>
            <p:cNvGrpSpPr/>
            <p:nvPr/>
          </p:nvGrpSpPr>
          <p:grpSpPr>
            <a:xfrm>
              <a:off x="1274780" y="1981736"/>
              <a:ext cx="3279702" cy="2741051"/>
              <a:chOff x="1718654" y="1224418"/>
              <a:chExt cx="3279702" cy="2741051"/>
            </a:xfrm>
          </p:grpSpPr>
          <p:sp>
            <p:nvSpPr>
              <p:cNvPr id="36" name="Rechthoek 35"/>
              <p:cNvSpPr/>
              <p:nvPr/>
            </p:nvSpPr>
            <p:spPr>
              <a:xfrm>
                <a:off x="3753079" y="2780567"/>
                <a:ext cx="1245277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nl-NL" sz="1400" b="1" dirty="0" smtClean="0"/>
                  <a:t>Ellen G. White</a:t>
                </a:r>
                <a:endParaRPr lang="nl-NL" sz="1400" b="1" dirty="0"/>
              </a:p>
            </p:txBody>
          </p:sp>
          <p:pic>
            <p:nvPicPr>
              <p:cNvPr id="37" name="Picture 2"/>
              <p:cNvPicPr>
                <a:picLocks noChangeAspect="1" noChangeArrowheads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18654" y="1224418"/>
                <a:ext cx="2357178" cy="2741051"/>
              </a:xfrm>
              <a:prstGeom prst="rect">
                <a:avLst/>
              </a:prstGeom>
              <a:noFill/>
              <a:ln>
                <a:noFill/>
              </a:ln>
              <a:effectLst>
                <a:glow rad="139700">
                  <a:schemeClr val="accent6">
                    <a:satMod val="175000"/>
                    <a:alpha val="40000"/>
                  </a:schemeClr>
                </a:glow>
                <a:outerShdw dist="35921" dir="2700000" algn="ctr" rotWithShape="0">
                  <a:schemeClr val="bg2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11272" name="Picture 8"/>
            <p:cNvPicPr>
              <a:picLocks noChangeAspect="1" noChangeArrowheads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0193"/>
            <a:stretch/>
          </p:blipFill>
          <p:spPr bwMode="auto">
            <a:xfrm>
              <a:off x="3286932" y="3839011"/>
              <a:ext cx="1349328" cy="1832109"/>
            </a:xfrm>
            <a:prstGeom prst="rect">
              <a:avLst/>
            </a:prstGeom>
            <a:noFill/>
            <a:ln>
              <a:noFill/>
            </a:ln>
            <a:effectLst>
              <a:glow rad="228600">
                <a:schemeClr val="accent6">
                  <a:satMod val="175000"/>
                  <a:alpha val="40000"/>
                </a:schemeClr>
              </a:glow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" name="Rechthoek 2"/>
          <p:cNvSpPr/>
          <p:nvPr/>
        </p:nvSpPr>
        <p:spPr>
          <a:xfrm>
            <a:off x="2504683" y="1591209"/>
            <a:ext cx="4733900" cy="1815882"/>
          </a:xfrm>
          <a:prstGeom prst="rect">
            <a:avLst/>
          </a:prstGeom>
          <a:effectLst>
            <a:outerShdw blurRad="50800" dist="50800" dir="5400000" algn="ctr" rotWithShape="0">
              <a:schemeClr val="bg1"/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sz="2000" b="1" dirty="0" smtClean="0"/>
              <a:t>Maar </a:t>
            </a:r>
            <a:r>
              <a:rPr lang="en-US" sz="2000" b="1" dirty="0" err="1"/>
              <a:t>a</a:t>
            </a:r>
            <a:r>
              <a:rPr lang="en-US" sz="2000" b="1" dirty="0" err="1" smtClean="0"/>
              <a:t>ls</a:t>
            </a:r>
            <a:r>
              <a:rPr lang="en-US" sz="2000" b="1" dirty="0" smtClean="0"/>
              <a:t> </a:t>
            </a:r>
            <a:r>
              <a:rPr lang="en-US" sz="2000" b="1" dirty="0" smtClean="0"/>
              <a:t>1844 </a:t>
            </a:r>
            <a:r>
              <a:rPr lang="en-US" sz="2000" b="1" dirty="0" err="1" smtClean="0"/>
              <a:t>niet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bijbels</a:t>
            </a:r>
            <a:r>
              <a:rPr lang="en-US" sz="2000" b="1" dirty="0" smtClean="0"/>
              <a:t> is, </a:t>
            </a:r>
          </a:p>
          <a:p>
            <a:pPr algn="ctr"/>
            <a:r>
              <a:rPr lang="en-US" sz="2000" b="1" dirty="0" err="1" smtClean="0"/>
              <a:t>dan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kunnen</a:t>
            </a:r>
            <a:r>
              <a:rPr lang="en-US" sz="2000" b="1" dirty="0" smtClean="0"/>
              <a:t> we  </a:t>
            </a:r>
            <a:endParaRPr lang="en-US" sz="2000" b="1" dirty="0" smtClean="0"/>
          </a:p>
          <a:p>
            <a:pPr algn="ctr"/>
            <a:r>
              <a:rPr lang="en-US" sz="3200" b="1" dirty="0" smtClean="0"/>
              <a:t>Ellen </a:t>
            </a:r>
            <a:r>
              <a:rPr lang="en-US" sz="3200" b="1" dirty="0" smtClean="0"/>
              <a:t>White</a:t>
            </a:r>
          </a:p>
          <a:p>
            <a:pPr algn="ctr"/>
            <a:r>
              <a:rPr lang="en-US" sz="2000" b="1" dirty="0"/>
              <a:t>i</a:t>
            </a:r>
            <a:r>
              <a:rPr lang="en-US" sz="2000" b="1" dirty="0" smtClean="0"/>
              <a:t>n </a:t>
            </a:r>
            <a:r>
              <a:rPr lang="en-US" sz="2000" b="1" dirty="0" err="1" smtClean="0"/>
              <a:t>dezelfde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categorie</a:t>
            </a:r>
            <a:r>
              <a:rPr lang="en-US" sz="2000" b="1" dirty="0" smtClean="0"/>
              <a:t>  </a:t>
            </a:r>
          </a:p>
          <a:p>
            <a:pPr algn="ctr"/>
            <a:r>
              <a:rPr lang="en-US" sz="2000" b="1" dirty="0" err="1" smtClean="0"/>
              <a:t>plaatsen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als</a:t>
            </a:r>
            <a:r>
              <a:rPr lang="en-US" sz="2000" b="1" dirty="0" smtClean="0"/>
              <a:t> Joseph </a:t>
            </a:r>
            <a:r>
              <a:rPr lang="en-US" sz="2000" b="1" dirty="0" smtClean="0"/>
              <a:t>Smith.</a:t>
            </a:r>
            <a:endParaRPr lang="nl-NL" sz="2000" b="1" dirty="0"/>
          </a:p>
        </p:txBody>
      </p:sp>
      <p:grpSp>
        <p:nvGrpSpPr>
          <p:cNvPr id="28" name="Groep 27"/>
          <p:cNvGrpSpPr/>
          <p:nvPr/>
        </p:nvGrpSpPr>
        <p:grpSpPr>
          <a:xfrm>
            <a:off x="256521" y="548680"/>
            <a:ext cx="8754607" cy="2463567"/>
            <a:chOff x="256521" y="548680"/>
            <a:chExt cx="8754607" cy="2463567"/>
          </a:xfrm>
        </p:grpSpPr>
        <p:sp>
          <p:nvSpPr>
            <p:cNvPr id="29" name="Rechthoek 28"/>
            <p:cNvSpPr/>
            <p:nvPr/>
          </p:nvSpPr>
          <p:spPr>
            <a:xfrm>
              <a:off x="256522" y="548680"/>
              <a:ext cx="8754606" cy="395158"/>
            </a:xfrm>
            <a:prstGeom prst="rect">
              <a:avLst/>
            </a:prstGeom>
            <a:solidFill>
              <a:srgbClr val="000000">
                <a:alpha val="54902"/>
              </a:srgbClr>
            </a:solidFill>
            <a:ln>
              <a:noFill/>
            </a:ln>
            <a:effectLst>
              <a:glow rad="1397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1" name="Tekstvak 30"/>
            <p:cNvSpPr txBox="1"/>
            <p:nvPr/>
          </p:nvSpPr>
          <p:spPr>
            <a:xfrm>
              <a:off x="256521" y="576982"/>
              <a:ext cx="7545613" cy="338554"/>
            </a:xfrm>
            <a:prstGeom prst="rect">
              <a:avLst/>
            </a:prstGeom>
            <a:noFill/>
            <a:effectLst>
              <a:outerShdw blurRad="12700" dist="25400" dir="5400000" algn="ctr" rotWithShape="0">
                <a:schemeClr val="tx1"/>
              </a:outerShdw>
            </a:effectLst>
          </p:spPr>
          <p:txBody>
            <a:bodyPr wrap="square" rtlCol="0">
              <a:spAutoFit/>
            </a:bodyPr>
            <a:lstStyle/>
            <a:p>
              <a:r>
                <a:rPr lang="nl-NL" sz="1600" b="1" dirty="0" smtClean="0">
                  <a:solidFill>
                    <a:schemeClr val="bg1"/>
                  </a:solidFill>
                </a:rPr>
                <a:t>Het Heiligdom</a:t>
              </a:r>
              <a:r>
                <a:rPr lang="nl-NL" sz="1600" b="1" dirty="0" smtClean="0">
                  <a:solidFill>
                    <a:schemeClr val="bg1"/>
                  </a:solidFill>
                </a:rPr>
                <a:t> en </a:t>
              </a:r>
              <a:r>
                <a:rPr lang="nl-NL" sz="1600" b="1" dirty="0" smtClean="0">
                  <a:solidFill>
                    <a:schemeClr val="bg1"/>
                  </a:solidFill>
                </a:rPr>
                <a:t>1844</a:t>
              </a:r>
              <a:r>
                <a:rPr lang="nl-NL" sz="1600" b="1" dirty="0">
                  <a:solidFill>
                    <a:schemeClr val="bg1"/>
                  </a:solidFill>
                </a:rPr>
                <a:t> </a:t>
              </a:r>
              <a:r>
                <a:rPr lang="nl-NL" sz="1600" b="1" dirty="0" smtClean="0">
                  <a:solidFill>
                    <a:schemeClr val="bg1"/>
                  </a:solidFill>
                </a:rPr>
                <a:t>– </a:t>
              </a:r>
              <a:r>
                <a:rPr lang="nl-NL" sz="1600" b="1" dirty="0" smtClean="0">
                  <a:solidFill>
                    <a:schemeClr val="bg1"/>
                  </a:solidFill>
                </a:rPr>
                <a:t>De </a:t>
              </a:r>
              <a:r>
                <a:rPr lang="nl-NL" sz="1600" b="1" dirty="0" smtClean="0">
                  <a:solidFill>
                    <a:schemeClr val="bg1"/>
                  </a:solidFill>
                </a:rPr>
                <a:t> </a:t>
              </a:r>
              <a:r>
                <a:rPr lang="nl-NL" sz="1600" b="1" dirty="0" err="1" smtClean="0">
                  <a:solidFill>
                    <a:schemeClr val="bg1"/>
                  </a:solidFill>
                </a:rPr>
                <a:t>Prophetie</a:t>
              </a:r>
              <a:r>
                <a:rPr lang="nl-NL" sz="1600" b="1" dirty="0" smtClean="0">
                  <a:solidFill>
                    <a:schemeClr val="bg1"/>
                  </a:solidFill>
                </a:rPr>
                <a:t> van de 2300 Avonden en Morgens. </a:t>
              </a:r>
              <a:endParaRPr lang="nl-NL" sz="1600" b="1" dirty="0">
                <a:solidFill>
                  <a:schemeClr val="bg1"/>
                </a:solidFill>
              </a:endParaRPr>
            </a:p>
          </p:txBody>
        </p:sp>
        <p:sp>
          <p:nvSpPr>
            <p:cNvPr id="32" name="Tekstvak 31"/>
            <p:cNvSpPr txBox="1"/>
            <p:nvPr/>
          </p:nvSpPr>
          <p:spPr>
            <a:xfrm>
              <a:off x="6849960" y="596369"/>
              <a:ext cx="2161168" cy="246221"/>
            </a:xfrm>
            <a:prstGeom prst="rect">
              <a:avLst/>
            </a:prstGeom>
            <a:noFill/>
            <a:effectLst>
              <a:outerShdw blurRad="25400" dist="12700" dir="5400000" algn="ctr" rotWithShape="0">
                <a:schemeClr val="tx1"/>
              </a:outerShdw>
            </a:effectLst>
          </p:spPr>
          <p:txBody>
            <a:bodyPr wrap="none" rtlCol="0">
              <a:spAutoFit/>
            </a:bodyPr>
            <a:lstStyle/>
            <a:p>
              <a:pPr algn="ctr"/>
              <a:r>
                <a:rPr lang="nl-NL" sz="1000" b="1" dirty="0" smtClean="0">
                  <a:solidFill>
                    <a:schemeClr val="bg1"/>
                  </a:solidFill>
                </a:rPr>
                <a:t>LEREN UIT DE ‘OUDE’ GESCHRIFTEN…</a:t>
              </a:r>
              <a:endParaRPr lang="nl-NL" sz="1000" b="1" dirty="0">
                <a:solidFill>
                  <a:schemeClr val="bg1"/>
                </a:solidFill>
              </a:endParaRPr>
            </a:p>
          </p:txBody>
        </p:sp>
        <p:pic>
          <p:nvPicPr>
            <p:cNvPr id="33" name="Picture 2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5817" y="965432"/>
              <a:ext cx="1512240" cy="2046815"/>
            </a:xfrm>
            <a:prstGeom prst="rect">
              <a:avLst/>
            </a:prstGeom>
            <a:noFill/>
            <a:ln>
              <a:noFill/>
            </a:ln>
            <a:effectLst>
              <a:glow rad="228600">
                <a:schemeClr val="accent6">
                  <a:satMod val="175000"/>
                  <a:alpha val="40000"/>
                </a:schemeClr>
              </a:glow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506987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hthoek 21"/>
          <p:cNvSpPr/>
          <p:nvPr/>
        </p:nvSpPr>
        <p:spPr>
          <a:xfrm>
            <a:off x="194077" y="127618"/>
            <a:ext cx="294919" cy="6565970"/>
          </a:xfrm>
          <a:prstGeom prst="rect">
            <a:avLst/>
          </a:prstGeom>
          <a:solidFill>
            <a:srgbClr val="000000">
              <a:alpha val="5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0" name="Rechthoek 29"/>
          <p:cNvSpPr/>
          <p:nvPr/>
        </p:nvSpPr>
        <p:spPr>
          <a:xfrm>
            <a:off x="196653" y="127617"/>
            <a:ext cx="292343" cy="6565971"/>
          </a:xfrm>
          <a:prstGeom prst="rect">
            <a:avLst/>
          </a:prstGeom>
          <a:solidFill>
            <a:schemeClr val="bg1">
              <a:lumMod val="65000"/>
              <a:alpha val="898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077" y="150113"/>
            <a:ext cx="9193213" cy="5969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077" y="5908986"/>
            <a:ext cx="9193213" cy="113982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oep 6"/>
          <p:cNvGrpSpPr/>
          <p:nvPr/>
        </p:nvGrpSpPr>
        <p:grpSpPr>
          <a:xfrm>
            <a:off x="256521" y="4853617"/>
            <a:ext cx="4321885" cy="1782729"/>
            <a:chOff x="256521" y="4853617"/>
            <a:chExt cx="4321885" cy="1782729"/>
          </a:xfrm>
        </p:grpSpPr>
        <p:grpSp>
          <p:nvGrpSpPr>
            <p:cNvPr id="5" name="Groep 4"/>
            <p:cNvGrpSpPr/>
            <p:nvPr/>
          </p:nvGrpSpPr>
          <p:grpSpPr>
            <a:xfrm>
              <a:off x="3114909" y="5774315"/>
              <a:ext cx="1463497" cy="725593"/>
              <a:chOff x="6257525" y="5815420"/>
              <a:chExt cx="1463497" cy="725593"/>
            </a:xfrm>
          </p:grpSpPr>
          <p:sp>
            <p:nvSpPr>
              <p:cNvPr id="43" name="Rechthoek 42"/>
              <p:cNvSpPr/>
              <p:nvPr/>
            </p:nvSpPr>
            <p:spPr>
              <a:xfrm>
                <a:off x="6715875" y="6017233"/>
                <a:ext cx="1005147" cy="276999"/>
              </a:xfrm>
              <a:prstGeom prst="rect">
                <a:avLst/>
              </a:prstGeom>
              <a:effectLst>
                <a:outerShdw blurRad="12700" dist="12700" dir="5400000" algn="ctr" rotWithShape="0">
                  <a:schemeClr val="tx1"/>
                </a:outerShdw>
              </a:effectLst>
            </p:spPr>
            <p:txBody>
              <a:bodyPr wrap="none">
                <a:spAutoFit/>
              </a:bodyPr>
              <a:lstStyle/>
              <a:p>
                <a:r>
                  <a:rPr lang="nl-NL" sz="1200" b="1" dirty="0" err="1" smtClean="0">
                    <a:solidFill>
                      <a:schemeClr val="bg1"/>
                    </a:solidFill>
                  </a:rPr>
                  <a:t>Sda</a:t>
                </a:r>
                <a:r>
                  <a:rPr lang="nl-NL" sz="1200" b="1" dirty="0" smtClean="0">
                    <a:solidFill>
                      <a:schemeClr val="bg1"/>
                    </a:solidFill>
                  </a:rPr>
                  <a:t> </a:t>
                </a:r>
                <a:r>
                  <a:rPr lang="nl-NL" sz="1200" b="1" dirty="0" err="1" smtClean="0">
                    <a:solidFill>
                      <a:schemeClr val="bg1"/>
                    </a:solidFill>
                  </a:rPr>
                  <a:t>Pioneers</a:t>
                </a:r>
                <a:endParaRPr lang="nl-NL" sz="1200" b="1" dirty="0" smtClean="0">
                  <a:solidFill>
                    <a:schemeClr val="bg1"/>
                  </a:solidFill>
                </a:endParaRPr>
              </a:p>
            </p:txBody>
          </p:sp>
          <p:pic>
            <p:nvPicPr>
              <p:cNvPr id="42" name="Picture 4"/>
              <p:cNvPicPr>
                <a:picLocks noChangeAspect="1" noChangeArrowheads="1"/>
              </p:cNvPicPr>
              <p:nvPr/>
            </p:nvPicPr>
            <p:blipFill>
              <a:blip r:embed="rId6" cstate="print">
                <a:duotone>
                  <a:schemeClr val="accent6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257525" y="5815420"/>
                <a:ext cx="638170" cy="725593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12700" dir="2700000" algn="ctr" rotWithShape="0">
                  <a:schemeClr val="tx1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4" name="Tekstvak 3"/>
            <p:cNvSpPr txBox="1"/>
            <p:nvPr/>
          </p:nvSpPr>
          <p:spPr>
            <a:xfrm>
              <a:off x="498774" y="6267014"/>
              <a:ext cx="3655168" cy="369332"/>
            </a:xfrm>
            <a:prstGeom prst="rect">
              <a:avLst/>
            </a:prstGeom>
            <a:noFill/>
            <a:effectLst>
              <a:outerShdw blurRad="25400" dist="12700" dir="5400000" algn="ctr" rotWithShape="0">
                <a:schemeClr val="tx1"/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nl-NL" dirty="0" smtClean="0"/>
                <a:t> </a:t>
              </a:r>
              <a:r>
                <a:rPr lang="nl-NL" sz="1000" b="1" dirty="0" smtClean="0">
                  <a:solidFill>
                    <a:schemeClr val="bg1"/>
                  </a:solidFill>
                  <a:latin typeface="Calibri" pitchFamily="34" charset="0"/>
                  <a:cs typeface="Calibri" pitchFamily="34" charset="0"/>
                </a:rPr>
                <a:t>© 2013 AGO / </a:t>
              </a:r>
              <a:r>
                <a:rPr lang="nl-NL" sz="1000" b="1" dirty="0" err="1" smtClean="0">
                  <a:solidFill>
                    <a:schemeClr val="bg1"/>
                  </a:solidFill>
                  <a:latin typeface="Calibri" pitchFamily="34" charset="0"/>
                  <a:cs typeface="Calibri" pitchFamily="34" charset="0"/>
                </a:rPr>
                <a:t>Sda</a:t>
              </a:r>
              <a:r>
                <a:rPr lang="nl-NL" sz="1000" b="1" dirty="0" smtClean="0">
                  <a:solidFill>
                    <a:schemeClr val="bg1"/>
                  </a:solidFill>
                  <a:latin typeface="Calibri" pitchFamily="34" charset="0"/>
                  <a:cs typeface="Calibri" pitchFamily="34" charset="0"/>
                </a:rPr>
                <a:t> </a:t>
              </a:r>
              <a:r>
                <a:rPr lang="nl-NL" sz="1000" b="1" dirty="0" err="1" smtClean="0">
                  <a:solidFill>
                    <a:schemeClr val="bg1"/>
                  </a:solidFill>
                  <a:latin typeface="Calibri" pitchFamily="34" charset="0"/>
                  <a:cs typeface="Calibri" pitchFamily="34" charset="0"/>
                </a:rPr>
                <a:t>Pioneers</a:t>
              </a:r>
              <a:r>
                <a:rPr lang="nl-NL" sz="1000" b="1" dirty="0" smtClean="0">
                  <a:solidFill>
                    <a:schemeClr val="bg1"/>
                  </a:solidFill>
                  <a:latin typeface="Calibri" pitchFamily="34" charset="0"/>
                  <a:cs typeface="Calibri" pitchFamily="34" charset="0"/>
                </a:rPr>
                <a:t>   e-mail : sdapioneers@hotmail.com</a:t>
              </a:r>
              <a:endParaRPr lang="nl-NL" sz="10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endParaRPr>
            </a:p>
          </p:txBody>
        </p:sp>
        <p:pic>
          <p:nvPicPr>
            <p:cNvPr id="27" name="Picture 4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6521" y="4853617"/>
              <a:ext cx="2924267" cy="1584176"/>
            </a:xfrm>
            <a:prstGeom prst="rect">
              <a:avLst/>
            </a:prstGeom>
            <a:noFill/>
            <a:ln>
              <a:noFill/>
            </a:ln>
            <a:effectLst>
              <a:outerShdw dist="50800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2" name="Picture 8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1281" y="5902799"/>
              <a:ext cx="1309914" cy="4686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3" name="Rechthoek 2"/>
          <p:cNvSpPr/>
          <p:nvPr/>
        </p:nvSpPr>
        <p:spPr>
          <a:xfrm>
            <a:off x="1796847" y="3419783"/>
            <a:ext cx="7145880" cy="2554545"/>
          </a:xfrm>
          <a:prstGeom prst="rect">
            <a:avLst/>
          </a:prstGeom>
          <a:effectLst>
            <a:outerShdw blurRad="50800" dist="50800" dir="5400000" algn="ctr" rotWithShape="0">
              <a:schemeClr val="bg1"/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sz="4000" b="1" dirty="0" smtClean="0"/>
              <a:t>MAAR</a:t>
            </a:r>
            <a:r>
              <a:rPr lang="en-US" sz="4000" b="1" dirty="0" smtClean="0"/>
              <a:t>… </a:t>
            </a:r>
            <a:r>
              <a:rPr lang="en-US" sz="4000" b="1" dirty="0" smtClean="0"/>
              <a:t>IS </a:t>
            </a:r>
            <a:r>
              <a:rPr lang="en-US" sz="4000" b="1" dirty="0" smtClean="0"/>
              <a:t>HET EEN</a:t>
            </a:r>
            <a:r>
              <a:rPr lang="en-US" sz="4000" b="1" dirty="0" smtClean="0"/>
              <a:t> PROBLEEM</a:t>
            </a:r>
            <a:endParaRPr lang="en-US" sz="4000" b="1" dirty="0" smtClean="0"/>
          </a:p>
          <a:p>
            <a:pPr algn="ctr"/>
            <a:r>
              <a:rPr lang="en-US" sz="4000" b="1" dirty="0" smtClean="0"/>
              <a:t>DAT</a:t>
            </a:r>
            <a:r>
              <a:rPr lang="en-US" sz="4000" b="1" dirty="0" smtClean="0"/>
              <a:t> </a:t>
            </a:r>
            <a:r>
              <a:rPr lang="en-US" sz="4000" b="1" dirty="0" smtClean="0"/>
              <a:t>1844 </a:t>
            </a:r>
            <a:r>
              <a:rPr lang="en-US" sz="4000" b="1" dirty="0" smtClean="0"/>
              <a:t>DING</a:t>
            </a:r>
            <a:endParaRPr lang="en-US" sz="4000" b="1" dirty="0" smtClean="0"/>
          </a:p>
          <a:p>
            <a:pPr algn="ctr"/>
            <a:r>
              <a:rPr lang="en-US" sz="4000" b="1" dirty="0" err="1"/>
              <a:t>z</a:t>
            </a:r>
            <a:r>
              <a:rPr lang="en-US" sz="4000" b="1" dirty="0" err="1" smtClean="0"/>
              <a:t>onder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gebruikmaking</a:t>
            </a:r>
            <a:r>
              <a:rPr lang="en-US" sz="4000" b="1" dirty="0" smtClean="0"/>
              <a:t> van</a:t>
            </a:r>
            <a:r>
              <a:rPr lang="en-US" sz="4000" b="1" dirty="0" smtClean="0"/>
              <a:t> </a:t>
            </a:r>
          </a:p>
          <a:p>
            <a:pPr algn="ctr"/>
            <a:r>
              <a:rPr lang="en-US" sz="4000" b="1" dirty="0" smtClean="0"/>
              <a:t>Ellen </a:t>
            </a:r>
            <a:r>
              <a:rPr lang="en-US" sz="4000" b="1" dirty="0" smtClean="0"/>
              <a:t>G. White ?</a:t>
            </a:r>
          </a:p>
        </p:txBody>
      </p:sp>
      <p:grpSp>
        <p:nvGrpSpPr>
          <p:cNvPr id="29" name="Groep 28"/>
          <p:cNvGrpSpPr/>
          <p:nvPr/>
        </p:nvGrpSpPr>
        <p:grpSpPr>
          <a:xfrm>
            <a:off x="4208460" y="971775"/>
            <a:ext cx="2824272" cy="2340022"/>
            <a:chOff x="1718654" y="1224418"/>
            <a:chExt cx="3279702" cy="2741051"/>
          </a:xfrm>
        </p:grpSpPr>
        <p:sp>
          <p:nvSpPr>
            <p:cNvPr id="32" name="Rechthoek 31"/>
            <p:cNvSpPr/>
            <p:nvPr/>
          </p:nvSpPr>
          <p:spPr>
            <a:xfrm>
              <a:off x="3753079" y="2780567"/>
              <a:ext cx="1245277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nl-NL" sz="1400" b="1" dirty="0" smtClean="0"/>
                <a:t>Ellen G. White</a:t>
              </a:r>
              <a:endParaRPr lang="nl-NL" sz="1400" b="1" dirty="0"/>
            </a:p>
          </p:txBody>
        </p:sp>
        <p:pic>
          <p:nvPicPr>
            <p:cNvPr id="33" name="Picture 2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18654" y="1224418"/>
              <a:ext cx="2357178" cy="2741051"/>
            </a:xfrm>
            <a:prstGeom prst="rect">
              <a:avLst/>
            </a:prstGeom>
            <a:noFill/>
            <a:ln>
              <a:noFill/>
            </a:ln>
            <a:effectLst>
              <a:glow rad="139700">
                <a:schemeClr val="accent6">
                  <a:satMod val="175000"/>
                  <a:alpha val="40000"/>
                </a:schemeClr>
              </a:glow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5" name="Groep 24"/>
          <p:cNvGrpSpPr/>
          <p:nvPr/>
        </p:nvGrpSpPr>
        <p:grpSpPr>
          <a:xfrm>
            <a:off x="256521" y="548680"/>
            <a:ext cx="8754607" cy="2463567"/>
            <a:chOff x="256521" y="548680"/>
            <a:chExt cx="8754607" cy="2463567"/>
          </a:xfrm>
        </p:grpSpPr>
        <p:sp>
          <p:nvSpPr>
            <p:cNvPr id="26" name="Rechthoek 25"/>
            <p:cNvSpPr/>
            <p:nvPr/>
          </p:nvSpPr>
          <p:spPr>
            <a:xfrm>
              <a:off x="256522" y="548680"/>
              <a:ext cx="8754606" cy="395158"/>
            </a:xfrm>
            <a:prstGeom prst="rect">
              <a:avLst/>
            </a:prstGeom>
            <a:solidFill>
              <a:srgbClr val="000000">
                <a:alpha val="54902"/>
              </a:srgbClr>
            </a:solidFill>
            <a:ln>
              <a:noFill/>
            </a:ln>
            <a:effectLst>
              <a:glow rad="1397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8" name="Tekstvak 27"/>
            <p:cNvSpPr txBox="1"/>
            <p:nvPr/>
          </p:nvSpPr>
          <p:spPr>
            <a:xfrm>
              <a:off x="256521" y="576982"/>
              <a:ext cx="7545613" cy="338554"/>
            </a:xfrm>
            <a:prstGeom prst="rect">
              <a:avLst/>
            </a:prstGeom>
            <a:noFill/>
            <a:effectLst>
              <a:outerShdw blurRad="12700" dist="25400" dir="5400000" algn="ctr" rotWithShape="0">
                <a:schemeClr val="tx1"/>
              </a:outerShdw>
            </a:effectLst>
          </p:spPr>
          <p:txBody>
            <a:bodyPr wrap="square" rtlCol="0">
              <a:spAutoFit/>
            </a:bodyPr>
            <a:lstStyle/>
            <a:p>
              <a:r>
                <a:rPr lang="nl-NL" sz="1600" b="1" dirty="0" smtClean="0">
                  <a:solidFill>
                    <a:schemeClr val="bg1"/>
                  </a:solidFill>
                </a:rPr>
                <a:t>Het Heiligdom</a:t>
              </a:r>
              <a:r>
                <a:rPr lang="nl-NL" sz="1600" b="1" dirty="0" smtClean="0">
                  <a:solidFill>
                    <a:schemeClr val="bg1"/>
                  </a:solidFill>
                </a:rPr>
                <a:t> en </a:t>
              </a:r>
              <a:r>
                <a:rPr lang="nl-NL" sz="1600" b="1" dirty="0" smtClean="0">
                  <a:solidFill>
                    <a:schemeClr val="bg1"/>
                  </a:solidFill>
                </a:rPr>
                <a:t>1844</a:t>
              </a:r>
              <a:r>
                <a:rPr lang="nl-NL" sz="1600" b="1" dirty="0">
                  <a:solidFill>
                    <a:schemeClr val="bg1"/>
                  </a:solidFill>
                </a:rPr>
                <a:t> </a:t>
              </a:r>
              <a:r>
                <a:rPr lang="nl-NL" sz="1600" b="1" dirty="0" smtClean="0">
                  <a:solidFill>
                    <a:schemeClr val="bg1"/>
                  </a:solidFill>
                </a:rPr>
                <a:t>– </a:t>
              </a:r>
              <a:r>
                <a:rPr lang="nl-NL" sz="1600" b="1" dirty="0" smtClean="0">
                  <a:solidFill>
                    <a:schemeClr val="bg1"/>
                  </a:solidFill>
                </a:rPr>
                <a:t>De </a:t>
              </a:r>
              <a:r>
                <a:rPr lang="nl-NL" sz="1600" b="1" dirty="0" smtClean="0">
                  <a:solidFill>
                    <a:schemeClr val="bg1"/>
                  </a:solidFill>
                </a:rPr>
                <a:t> </a:t>
              </a:r>
              <a:r>
                <a:rPr lang="nl-NL" sz="1600" b="1" dirty="0" err="1" smtClean="0">
                  <a:solidFill>
                    <a:schemeClr val="bg1"/>
                  </a:solidFill>
                </a:rPr>
                <a:t>Prophetie</a:t>
              </a:r>
              <a:r>
                <a:rPr lang="nl-NL" sz="1600" b="1" dirty="0" smtClean="0">
                  <a:solidFill>
                    <a:schemeClr val="bg1"/>
                  </a:solidFill>
                </a:rPr>
                <a:t> van de 2300 Avonden en Morgens. </a:t>
              </a:r>
              <a:endParaRPr lang="nl-NL" sz="1600" b="1" dirty="0">
                <a:solidFill>
                  <a:schemeClr val="bg1"/>
                </a:solidFill>
              </a:endParaRPr>
            </a:p>
          </p:txBody>
        </p:sp>
        <p:sp>
          <p:nvSpPr>
            <p:cNvPr id="31" name="Tekstvak 30"/>
            <p:cNvSpPr txBox="1"/>
            <p:nvPr/>
          </p:nvSpPr>
          <p:spPr>
            <a:xfrm>
              <a:off x="6849960" y="596369"/>
              <a:ext cx="2161168" cy="246221"/>
            </a:xfrm>
            <a:prstGeom prst="rect">
              <a:avLst/>
            </a:prstGeom>
            <a:noFill/>
            <a:effectLst>
              <a:outerShdw blurRad="25400" dist="12700" dir="5400000" algn="ctr" rotWithShape="0">
                <a:schemeClr val="tx1"/>
              </a:outerShdw>
            </a:effectLst>
          </p:spPr>
          <p:txBody>
            <a:bodyPr wrap="none" rtlCol="0">
              <a:spAutoFit/>
            </a:bodyPr>
            <a:lstStyle/>
            <a:p>
              <a:pPr algn="ctr"/>
              <a:r>
                <a:rPr lang="nl-NL" sz="1000" b="1" dirty="0" smtClean="0">
                  <a:solidFill>
                    <a:schemeClr val="bg1"/>
                  </a:solidFill>
                </a:rPr>
                <a:t>LEREN UIT DE ‘OUDE’ GESCHRIFTEN…</a:t>
              </a:r>
              <a:endParaRPr lang="nl-NL" sz="1000" b="1" dirty="0">
                <a:solidFill>
                  <a:schemeClr val="bg1"/>
                </a:solidFill>
              </a:endParaRPr>
            </a:p>
          </p:txBody>
        </p:sp>
        <p:pic>
          <p:nvPicPr>
            <p:cNvPr id="34" name="Picture 2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5817" y="965432"/>
              <a:ext cx="1512240" cy="2046815"/>
            </a:xfrm>
            <a:prstGeom prst="rect">
              <a:avLst/>
            </a:prstGeom>
            <a:noFill/>
            <a:ln>
              <a:noFill/>
            </a:ln>
            <a:effectLst>
              <a:glow rad="228600">
                <a:schemeClr val="accent6">
                  <a:satMod val="175000"/>
                  <a:alpha val="40000"/>
                </a:schemeClr>
              </a:glow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550725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hthoek 21"/>
          <p:cNvSpPr/>
          <p:nvPr/>
        </p:nvSpPr>
        <p:spPr>
          <a:xfrm>
            <a:off x="194077" y="127618"/>
            <a:ext cx="294919" cy="6565970"/>
          </a:xfrm>
          <a:prstGeom prst="rect">
            <a:avLst/>
          </a:prstGeom>
          <a:solidFill>
            <a:srgbClr val="000000">
              <a:alpha val="5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0" name="Rechthoek 29"/>
          <p:cNvSpPr/>
          <p:nvPr/>
        </p:nvSpPr>
        <p:spPr>
          <a:xfrm>
            <a:off x="196653" y="127617"/>
            <a:ext cx="292343" cy="6565971"/>
          </a:xfrm>
          <a:prstGeom prst="rect">
            <a:avLst/>
          </a:prstGeom>
          <a:solidFill>
            <a:schemeClr val="bg1">
              <a:lumMod val="65000"/>
              <a:alpha val="898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077" y="150113"/>
            <a:ext cx="9193213" cy="5969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077" y="5908986"/>
            <a:ext cx="9193213" cy="113982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oep 6"/>
          <p:cNvGrpSpPr/>
          <p:nvPr/>
        </p:nvGrpSpPr>
        <p:grpSpPr>
          <a:xfrm>
            <a:off x="256521" y="4853617"/>
            <a:ext cx="4321885" cy="1782729"/>
            <a:chOff x="256521" y="4853617"/>
            <a:chExt cx="4321885" cy="1782729"/>
          </a:xfrm>
        </p:grpSpPr>
        <p:grpSp>
          <p:nvGrpSpPr>
            <p:cNvPr id="5" name="Groep 4"/>
            <p:cNvGrpSpPr/>
            <p:nvPr/>
          </p:nvGrpSpPr>
          <p:grpSpPr>
            <a:xfrm>
              <a:off x="3114909" y="5774315"/>
              <a:ext cx="1463497" cy="725593"/>
              <a:chOff x="6257525" y="5815420"/>
              <a:chExt cx="1463497" cy="725593"/>
            </a:xfrm>
          </p:grpSpPr>
          <p:sp>
            <p:nvSpPr>
              <p:cNvPr id="43" name="Rechthoek 42"/>
              <p:cNvSpPr/>
              <p:nvPr/>
            </p:nvSpPr>
            <p:spPr>
              <a:xfrm>
                <a:off x="6715875" y="6017233"/>
                <a:ext cx="1005147" cy="276999"/>
              </a:xfrm>
              <a:prstGeom prst="rect">
                <a:avLst/>
              </a:prstGeom>
              <a:effectLst>
                <a:outerShdw blurRad="12700" dist="12700" dir="5400000" algn="ctr" rotWithShape="0">
                  <a:schemeClr val="tx1"/>
                </a:outerShdw>
              </a:effectLst>
            </p:spPr>
            <p:txBody>
              <a:bodyPr wrap="none">
                <a:spAutoFit/>
              </a:bodyPr>
              <a:lstStyle/>
              <a:p>
                <a:r>
                  <a:rPr lang="nl-NL" sz="1200" b="1" dirty="0" err="1" smtClean="0">
                    <a:solidFill>
                      <a:schemeClr val="bg1"/>
                    </a:solidFill>
                  </a:rPr>
                  <a:t>Sda</a:t>
                </a:r>
                <a:r>
                  <a:rPr lang="nl-NL" sz="1200" b="1" dirty="0" smtClean="0">
                    <a:solidFill>
                      <a:schemeClr val="bg1"/>
                    </a:solidFill>
                  </a:rPr>
                  <a:t> </a:t>
                </a:r>
                <a:r>
                  <a:rPr lang="nl-NL" sz="1200" b="1" dirty="0" err="1" smtClean="0">
                    <a:solidFill>
                      <a:schemeClr val="bg1"/>
                    </a:solidFill>
                  </a:rPr>
                  <a:t>Pioneers</a:t>
                </a:r>
                <a:endParaRPr lang="nl-NL" sz="1200" b="1" dirty="0" smtClean="0">
                  <a:solidFill>
                    <a:schemeClr val="bg1"/>
                  </a:solidFill>
                </a:endParaRPr>
              </a:p>
            </p:txBody>
          </p:sp>
          <p:pic>
            <p:nvPicPr>
              <p:cNvPr id="42" name="Picture 4"/>
              <p:cNvPicPr>
                <a:picLocks noChangeAspect="1" noChangeArrowheads="1"/>
              </p:cNvPicPr>
              <p:nvPr/>
            </p:nvPicPr>
            <p:blipFill>
              <a:blip r:embed="rId6" cstate="print">
                <a:duotone>
                  <a:schemeClr val="accent6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257525" y="5815420"/>
                <a:ext cx="638170" cy="725593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12700" dir="2700000" algn="ctr" rotWithShape="0">
                  <a:schemeClr val="tx1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4" name="Tekstvak 3"/>
            <p:cNvSpPr txBox="1"/>
            <p:nvPr/>
          </p:nvSpPr>
          <p:spPr>
            <a:xfrm>
              <a:off x="498774" y="6267014"/>
              <a:ext cx="3655168" cy="369332"/>
            </a:xfrm>
            <a:prstGeom prst="rect">
              <a:avLst/>
            </a:prstGeom>
            <a:noFill/>
            <a:effectLst>
              <a:outerShdw blurRad="25400" dist="12700" dir="5400000" algn="ctr" rotWithShape="0">
                <a:schemeClr val="tx1"/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nl-NL" dirty="0" smtClean="0"/>
                <a:t> </a:t>
              </a:r>
              <a:r>
                <a:rPr lang="nl-NL" sz="1000" b="1" dirty="0" smtClean="0">
                  <a:solidFill>
                    <a:schemeClr val="bg1"/>
                  </a:solidFill>
                  <a:latin typeface="Calibri" pitchFamily="34" charset="0"/>
                  <a:cs typeface="Calibri" pitchFamily="34" charset="0"/>
                </a:rPr>
                <a:t>© 2013 AGO / </a:t>
              </a:r>
              <a:r>
                <a:rPr lang="nl-NL" sz="1000" b="1" dirty="0" err="1" smtClean="0">
                  <a:solidFill>
                    <a:schemeClr val="bg1"/>
                  </a:solidFill>
                  <a:latin typeface="Calibri" pitchFamily="34" charset="0"/>
                  <a:cs typeface="Calibri" pitchFamily="34" charset="0"/>
                </a:rPr>
                <a:t>Sda</a:t>
              </a:r>
              <a:r>
                <a:rPr lang="nl-NL" sz="1000" b="1" dirty="0" smtClean="0">
                  <a:solidFill>
                    <a:schemeClr val="bg1"/>
                  </a:solidFill>
                  <a:latin typeface="Calibri" pitchFamily="34" charset="0"/>
                  <a:cs typeface="Calibri" pitchFamily="34" charset="0"/>
                </a:rPr>
                <a:t> </a:t>
              </a:r>
              <a:r>
                <a:rPr lang="nl-NL" sz="1000" b="1" dirty="0" err="1" smtClean="0">
                  <a:solidFill>
                    <a:schemeClr val="bg1"/>
                  </a:solidFill>
                  <a:latin typeface="Calibri" pitchFamily="34" charset="0"/>
                  <a:cs typeface="Calibri" pitchFamily="34" charset="0"/>
                </a:rPr>
                <a:t>Pioneers</a:t>
              </a:r>
              <a:r>
                <a:rPr lang="nl-NL" sz="1000" b="1" dirty="0" smtClean="0">
                  <a:solidFill>
                    <a:schemeClr val="bg1"/>
                  </a:solidFill>
                  <a:latin typeface="Calibri" pitchFamily="34" charset="0"/>
                  <a:cs typeface="Calibri" pitchFamily="34" charset="0"/>
                </a:rPr>
                <a:t>   e-mail : sdapioneers@hotmail.com</a:t>
              </a:r>
              <a:endParaRPr lang="nl-NL" sz="10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endParaRPr>
            </a:p>
          </p:txBody>
        </p:sp>
        <p:pic>
          <p:nvPicPr>
            <p:cNvPr id="27" name="Picture 4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6521" y="4853617"/>
              <a:ext cx="2924267" cy="1584176"/>
            </a:xfrm>
            <a:prstGeom prst="rect">
              <a:avLst/>
            </a:prstGeom>
            <a:noFill/>
            <a:ln>
              <a:noFill/>
            </a:ln>
            <a:effectLst>
              <a:outerShdw dist="50800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2" name="Picture 8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1281" y="5902799"/>
              <a:ext cx="1309914" cy="4686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3" name="Rechthoek 2"/>
          <p:cNvSpPr/>
          <p:nvPr/>
        </p:nvSpPr>
        <p:spPr>
          <a:xfrm>
            <a:off x="1866802" y="3461803"/>
            <a:ext cx="7145880" cy="1877437"/>
          </a:xfrm>
          <a:prstGeom prst="rect">
            <a:avLst/>
          </a:prstGeom>
          <a:effectLst>
            <a:outerShdw blurRad="50800" dist="50800" dir="5400000" algn="ctr" rotWithShape="0">
              <a:schemeClr val="bg1"/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sz="4000" b="1" dirty="0" smtClean="0"/>
              <a:t>NEE </a:t>
            </a:r>
            <a:r>
              <a:rPr lang="en-US" sz="4000" b="1" dirty="0" smtClean="0"/>
              <a:t>!</a:t>
            </a:r>
          </a:p>
          <a:p>
            <a:pPr algn="ctr"/>
            <a:r>
              <a:rPr lang="en-US" sz="2800" b="1" dirty="0" smtClean="0"/>
              <a:t>WILLIAM MILLER deed het</a:t>
            </a:r>
            <a:endParaRPr lang="en-US" sz="2800" b="1" dirty="0" smtClean="0"/>
          </a:p>
          <a:p>
            <a:pPr algn="ctr"/>
            <a:r>
              <a:rPr lang="en-US" sz="2000" b="1" dirty="0" smtClean="0"/>
              <a:t>(</a:t>
            </a:r>
            <a:r>
              <a:rPr lang="en-US" sz="2000" b="1" dirty="0" err="1" smtClean="0"/>
              <a:t>jaren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voordat</a:t>
            </a:r>
            <a:r>
              <a:rPr lang="en-US" sz="2000" b="1" dirty="0" smtClean="0"/>
              <a:t> het </a:t>
            </a:r>
            <a:r>
              <a:rPr lang="en-US" sz="2000" b="1" dirty="0" err="1" smtClean="0"/>
              <a:t>jaar</a:t>
            </a:r>
            <a:r>
              <a:rPr lang="en-US" sz="2000" b="1" dirty="0" smtClean="0"/>
              <a:t> </a:t>
            </a:r>
            <a:r>
              <a:rPr lang="en-US" sz="2000" b="1" dirty="0" smtClean="0"/>
              <a:t>1</a:t>
            </a:r>
            <a:r>
              <a:rPr lang="en-US" sz="2000" b="1" dirty="0" smtClean="0"/>
              <a:t>844 </a:t>
            </a:r>
            <a:r>
              <a:rPr lang="en-US" sz="2000" b="1" dirty="0" err="1" smtClean="0"/>
              <a:t>aanbrak</a:t>
            </a:r>
            <a:r>
              <a:rPr lang="en-US" sz="2000" b="1" dirty="0" smtClean="0"/>
              <a:t> en </a:t>
            </a:r>
            <a:r>
              <a:rPr lang="en-US" sz="2000" b="1" dirty="0" err="1" smtClean="0"/>
              <a:t>zonder</a:t>
            </a:r>
            <a:r>
              <a:rPr lang="en-US" sz="2000" b="1" dirty="0" smtClean="0"/>
              <a:t> </a:t>
            </a:r>
            <a:r>
              <a:rPr lang="en-US" sz="2000" b="1" dirty="0" smtClean="0"/>
              <a:t>Ellen White)</a:t>
            </a:r>
          </a:p>
          <a:p>
            <a:pPr algn="ctr"/>
            <a:r>
              <a:rPr lang="en-US" sz="2800" b="1" dirty="0" smtClean="0"/>
              <a:t>ALLEEN MET</a:t>
            </a:r>
            <a:r>
              <a:rPr lang="en-US" sz="2800" b="1" dirty="0" smtClean="0"/>
              <a:t> DE BIJBEL!</a:t>
            </a:r>
            <a:endParaRPr lang="en-US" sz="2800" b="1" dirty="0" smtClean="0"/>
          </a:p>
        </p:txBody>
      </p:sp>
      <p:grpSp>
        <p:nvGrpSpPr>
          <p:cNvPr id="29" name="Groep 28"/>
          <p:cNvGrpSpPr/>
          <p:nvPr/>
        </p:nvGrpSpPr>
        <p:grpSpPr>
          <a:xfrm>
            <a:off x="256521" y="548680"/>
            <a:ext cx="8754607" cy="2463567"/>
            <a:chOff x="256521" y="548680"/>
            <a:chExt cx="8754607" cy="2463567"/>
          </a:xfrm>
        </p:grpSpPr>
        <p:sp>
          <p:nvSpPr>
            <p:cNvPr id="31" name="Rechthoek 30"/>
            <p:cNvSpPr/>
            <p:nvPr/>
          </p:nvSpPr>
          <p:spPr>
            <a:xfrm>
              <a:off x="256522" y="548680"/>
              <a:ext cx="8754606" cy="395158"/>
            </a:xfrm>
            <a:prstGeom prst="rect">
              <a:avLst/>
            </a:prstGeom>
            <a:solidFill>
              <a:srgbClr val="000000">
                <a:alpha val="54902"/>
              </a:srgbClr>
            </a:solidFill>
            <a:ln>
              <a:noFill/>
            </a:ln>
            <a:effectLst>
              <a:glow rad="1397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2" name="Tekstvak 31"/>
            <p:cNvSpPr txBox="1"/>
            <p:nvPr/>
          </p:nvSpPr>
          <p:spPr>
            <a:xfrm>
              <a:off x="256521" y="576982"/>
              <a:ext cx="7545613" cy="338554"/>
            </a:xfrm>
            <a:prstGeom prst="rect">
              <a:avLst/>
            </a:prstGeom>
            <a:noFill/>
            <a:effectLst>
              <a:outerShdw blurRad="12700" dist="25400" dir="5400000" algn="ctr" rotWithShape="0">
                <a:schemeClr val="tx1"/>
              </a:outerShdw>
            </a:effectLst>
          </p:spPr>
          <p:txBody>
            <a:bodyPr wrap="square" rtlCol="0">
              <a:spAutoFit/>
            </a:bodyPr>
            <a:lstStyle/>
            <a:p>
              <a:r>
                <a:rPr lang="nl-NL" sz="1600" b="1" dirty="0" smtClean="0">
                  <a:solidFill>
                    <a:schemeClr val="bg1"/>
                  </a:solidFill>
                </a:rPr>
                <a:t>Het Heiligdom</a:t>
              </a:r>
              <a:r>
                <a:rPr lang="nl-NL" sz="1600" b="1" dirty="0" smtClean="0">
                  <a:solidFill>
                    <a:schemeClr val="bg1"/>
                  </a:solidFill>
                </a:rPr>
                <a:t> en </a:t>
              </a:r>
              <a:r>
                <a:rPr lang="nl-NL" sz="1600" b="1" dirty="0" smtClean="0">
                  <a:solidFill>
                    <a:schemeClr val="bg1"/>
                  </a:solidFill>
                </a:rPr>
                <a:t>1844</a:t>
              </a:r>
              <a:r>
                <a:rPr lang="nl-NL" sz="1600" b="1" dirty="0">
                  <a:solidFill>
                    <a:schemeClr val="bg1"/>
                  </a:solidFill>
                </a:rPr>
                <a:t> </a:t>
              </a:r>
              <a:r>
                <a:rPr lang="nl-NL" sz="1600" b="1" dirty="0" smtClean="0">
                  <a:solidFill>
                    <a:schemeClr val="bg1"/>
                  </a:solidFill>
                </a:rPr>
                <a:t>– </a:t>
              </a:r>
              <a:r>
                <a:rPr lang="nl-NL" sz="1600" b="1" dirty="0" smtClean="0">
                  <a:solidFill>
                    <a:schemeClr val="bg1"/>
                  </a:solidFill>
                </a:rPr>
                <a:t>De </a:t>
              </a:r>
              <a:r>
                <a:rPr lang="nl-NL" sz="1600" b="1" dirty="0" smtClean="0">
                  <a:solidFill>
                    <a:schemeClr val="bg1"/>
                  </a:solidFill>
                </a:rPr>
                <a:t> </a:t>
              </a:r>
              <a:r>
                <a:rPr lang="nl-NL" sz="1600" b="1" dirty="0" err="1" smtClean="0">
                  <a:solidFill>
                    <a:schemeClr val="bg1"/>
                  </a:solidFill>
                </a:rPr>
                <a:t>Prophetie</a:t>
              </a:r>
              <a:r>
                <a:rPr lang="nl-NL" sz="1600" b="1" dirty="0" smtClean="0">
                  <a:solidFill>
                    <a:schemeClr val="bg1"/>
                  </a:solidFill>
                </a:rPr>
                <a:t> van de 2300 Avonden en Morgens. </a:t>
              </a:r>
              <a:endParaRPr lang="nl-NL" sz="1600" b="1" dirty="0">
                <a:solidFill>
                  <a:schemeClr val="bg1"/>
                </a:solidFill>
              </a:endParaRPr>
            </a:p>
          </p:txBody>
        </p:sp>
        <p:sp>
          <p:nvSpPr>
            <p:cNvPr id="33" name="Tekstvak 32"/>
            <p:cNvSpPr txBox="1"/>
            <p:nvPr/>
          </p:nvSpPr>
          <p:spPr>
            <a:xfrm>
              <a:off x="6849960" y="596369"/>
              <a:ext cx="2161168" cy="246221"/>
            </a:xfrm>
            <a:prstGeom prst="rect">
              <a:avLst/>
            </a:prstGeom>
            <a:noFill/>
            <a:effectLst>
              <a:outerShdw blurRad="25400" dist="12700" dir="5400000" algn="ctr" rotWithShape="0">
                <a:schemeClr val="tx1"/>
              </a:outerShdw>
            </a:effectLst>
          </p:spPr>
          <p:txBody>
            <a:bodyPr wrap="none" rtlCol="0">
              <a:spAutoFit/>
            </a:bodyPr>
            <a:lstStyle/>
            <a:p>
              <a:pPr algn="ctr"/>
              <a:r>
                <a:rPr lang="nl-NL" sz="1000" b="1" dirty="0" smtClean="0">
                  <a:solidFill>
                    <a:schemeClr val="bg1"/>
                  </a:solidFill>
                </a:rPr>
                <a:t>LEREN UIT DE ‘OUDE’ GESCHRIFTEN…</a:t>
              </a:r>
              <a:endParaRPr lang="nl-NL" sz="1000" b="1" dirty="0">
                <a:solidFill>
                  <a:schemeClr val="bg1"/>
                </a:solidFill>
              </a:endParaRPr>
            </a:p>
          </p:txBody>
        </p:sp>
        <p:pic>
          <p:nvPicPr>
            <p:cNvPr id="34" name="Picture 2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5817" y="965432"/>
              <a:ext cx="1512240" cy="2046815"/>
            </a:xfrm>
            <a:prstGeom prst="rect">
              <a:avLst/>
            </a:prstGeom>
            <a:noFill/>
            <a:ln>
              <a:noFill/>
            </a:ln>
            <a:effectLst>
              <a:glow rad="228600">
                <a:schemeClr val="accent6">
                  <a:satMod val="175000"/>
                  <a:alpha val="40000"/>
                </a:schemeClr>
              </a:glow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5" name="Groep 24"/>
          <p:cNvGrpSpPr/>
          <p:nvPr/>
        </p:nvGrpSpPr>
        <p:grpSpPr>
          <a:xfrm>
            <a:off x="1641195" y="1006364"/>
            <a:ext cx="3689049" cy="3094774"/>
            <a:chOff x="1403648" y="1434091"/>
            <a:chExt cx="3689049" cy="3094774"/>
          </a:xfrm>
        </p:grpSpPr>
        <p:sp>
          <p:nvSpPr>
            <p:cNvPr id="26" name="Rechthoek 25"/>
            <p:cNvSpPr/>
            <p:nvPr/>
          </p:nvSpPr>
          <p:spPr>
            <a:xfrm>
              <a:off x="3805165" y="3072306"/>
              <a:ext cx="1287532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nl-NL" sz="1400" b="1" dirty="0" smtClean="0"/>
                <a:t>William Miller </a:t>
              </a:r>
              <a:endParaRPr lang="nl-NL" sz="1400" b="1" dirty="0"/>
            </a:p>
          </p:txBody>
        </p:sp>
        <p:pic>
          <p:nvPicPr>
            <p:cNvPr id="28" name="Picture 2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03648" y="1434091"/>
              <a:ext cx="2625679" cy="3094774"/>
            </a:xfrm>
            <a:prstGeom prst="rect">
              <a:avLst/>
            </a:prstGeom>
            <a:noFill/>
            <a:ln>
              <a:noFill/>
            </a:ln>
            <a:effectLst>
              <a:glow rad="139700">
                <a:schemeClr val="accent6">
                  <a:satMod val="175000"/>
                  <a:alpha val="40000"/>
                </a:schemeClr>
              </a:glow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548687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654" y="1087251"/>
            <a:ext cx="8814642" cy="4934037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Rechthoek 21"/>
          <p:cNvSpPr/>
          <p:nvPr/>
        </p:nvSpPr>
        <p:spPr>
          <a:xfrm>
            <a:off x="194077" y="127618"/>
            <a:ext cx="1581745" cy="6565970"/>
          </a:xfrm>
          <a:prstGeom prst="rect">
            <a:avLst/>
          </a:prstGeom>
          <a:solidFill>
            <a:srgbClr val="000000">
              <a:alpha val="5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0" name="Rechthoek 29"/>
          <p:cNvSpPr/>
          <p:nvPr/>
        </p:nvSpPr>
        <p:spPr>
          <a:xfrm>
            <a:off x="196653" y="127617"/>
            <a:ext cx="1579170" cy="6565971"/>
          </a:xfrm>
          <a:prstGeom prst="rect">
            <a:avLst/>
          </a:prstGeom>
          <a:solidFill>
            <a:schemeClr val="bg1">
              <a:lumMod val="65000"/>
              <a:alpha val="898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" name="Rechthoek 2"/>
          <p:cNvSpPr/>
          <p:nvPr/>
        </p:nvSpPr>
        <p:spPr>
          <a:xfrm>
            <a:off x="256523" y="967900"/>
            <a:ext cx="8754606" cy="1368152"/>
          </a:xfrm>
          <a:prstGeom prst="rect">
            <a:avLst/>
          </a:prstGeom>
          <a:solidFill>
            <a:srgbClr val="000000">
              <a:alpha val="54902"/>
            </a:srgbClr>
          </a:solidFill>
          <a:ln>
            <a:noFill/>
          </a:ln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077" y="150113"/>
            <a:ext cx="9193213" cy="5969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Rechthoek 22"/>
          <p:cNvSpPr/>
          <p:nvPr/>
        </p:nvSpPr>
        <p:spPr>
          <a:xfrm>
            <a:off x="256522" y="548680"/>
            <a:ext cx="8754606" cy="395158"/>
          </a:xfrm>
          <a:prstGeom prst="rect">
            <a:avLst/>
          </a:prstGeom>
          <a:solidFill>
            <a:srgbClr val="000000">
              <a:alpha val="54902"/>
            </a:srgbClr>
          </a:solidFill>
          <a:ln>
            <a:noFill/>
          </a:ln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6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077" y="5908986"/>
            <a:ext cx="9193213" cy="113982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kstvak 3"/>
          <p:cNvSpPr txBox="1"/>
          <p:nvPr/>
        </p:nvSpPr>
        <p:spPr>
          <a:xfrm>
            <a:off x="191490" y="6265247"/>
            <a:ext cx="3655168" cy="369332"/>
          </a:xfrm>
          <a:prstGeom prst="rect">
            <a:avLst/>
          </a:prstGeom>
          <a:noFill/>
          <a:effectLst>
            <a:outerShdw blurRad="25400" dist="12700" dir="5400000" algn="ctr" rotWithShape="0">
              <a:schemeClr val="tx1"/>
            </a:outerShdw>
          </a:effectLst>
        </p:spPr>
        <p:txBody>
          <a:bodyPr wrap="none" rtlCol="0">
            <a:spAutoFit/>
          </a:bodyPr>
          <a:lstStyle/>
          <a:p>
            <a:r>
              <a:rPr lang="nl-NL" dirty="0" smtClean="0"/>
              <a:t> </a:t>
            </a:r>
            <a:r>
              <a:rPr lang="nl-NL" sz="10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© 2013 AGO / </a:t>
            </a:r>
            <a:r>
              <a:rPr lang="nl-NL" sz="1000" b="1" dirty="0" err="1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Sda</a:t>
            </a:r>
            <a:r>
              <a:rPr lang="nl-NL" sz="10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nl-NL" sz="1000" b="1" dirty="0" err="1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Pioneers</a:t>
            </a:r>
            <a:r>
              <a:rPr lang="nl-NL" sz="10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  e-mail : sdapioneers@hotmail.com</a:t>
            </a:r>
            <a:endParaRPr lang="nl-NL" sz="1000" b="1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4393" y="2245136"/>
            <a:ext cx="4672461" cy="4389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ekstvak 14"/>
          <p:cNvSpPr txBox="1"/>
          <p:nvPr/>
        </p:nvSpPr>
        <p:spPr>
          <a:xfrm>
            <a:off x="256521" y="576982"/>
            <a:ext cx="7545613" cy="338554"/>
          </a:xfrm>
          <a:prstGeom prst="rect">
            <a:avLst/>
          </a:prstGeom>
          <a:noFill/>
          <a:effectLst>
            <a:outerShdw blurRad="12700" dist="25400" dir="5400000" algn="ctr" rotWithShape="0">
              <a:schemeClr val="tx1"/>
            </a:outerShdw>
          </a:effectLst>
        </p:spPr>
        <p:txBody>
          <a:bodyPr wrap="square" rtlCol="0">
            <a:spAutoFit/>
          </a:bodyPr>
          <a:lstStyle/>
          <a:p>
            <a:r>
              <a:rPr lang="nl-NL" sz="1600" b="1" dirty="0" smtClean="0">
                <a:solidFill>
                  <a:schemeClr val="bg1"/>
                </a:solidFill>
              </a:rPr>
              <a:t>Het Heiligdom</a:t>
            </a:r>
            <a:r>
              <a:rPr lang="nl-NL" sz="1600" b="1" dirty="0" smtClean="0">
                <a:solidFill>
                  <a:schemeClr val="bg1"/>
                </a:solidFill>
              </a:rPr>
              <a:t> en </a:t>
            </a:r>
            <a:r>
              <a:rPr lang="nl-NL" sz="1600" b="1" dirty="0" smtClean="0">
                <a:solidFill>
                  <a:schemeClr val="bg1"/>
                </a:solidFill>
              </a:rPr>
              <a:t>1844</a:t>
            </a:r>
            <a:r>
              <a:rPr lang="nl-NL" sz="1600" b="1" dirty="0">
                <a:solidFill>
                  <a:schemeClr val="bg1"/>
                </a:solidFill>
              </a:rPr>
              <a:t> </a:t>
            </a:r>
            <a:r>
              <a:rPr lang="nl-NL" sz="1600" b="1" dirty="0" smtClean="0">
                <a:solidFill>
                  <a:schemeClr val="bg1"/>
                </a:solidFill>
              </a:rPr>
              <a:t>– </a:t>
            </a:r>
            <a:r>
              <a:rPr lang="nl-NL" sz="1600" b="1" dirty="0" smtClean="0">
                <a:solidFill>
                  <a:schemeClr val="bg1"/>
                </a:solidFill>
              </a:rPr>
              <a:t>De </a:t>
            </a:r>
            <a:r>
              <a:rPr lang="nl-NL" sz="1600" b="1" dirty="0" smtClean="0">
                <a:solidFill>
                  <a:schemeClr val="bg1"/>
                </a:solidFill>
              </a:rPr>
              <a:t> </a:t>
            </a:r>
            <a:r>
              <a:rPr lang="nl-NL" sz="1600" b="1" dirty="0" err="1" smtClean="0">
                <a:solidFill>
                  <a:schemeClr val="bg1"/>
                </a:solidFill>
              </a:rPr>
              <a:t>Prophetie</a:t>
            </a:r>
            <a:r>
              <a:rPr lang="nl-NL" sz="1600" b="1" dirty="0" smtClean="0">
                <a:solidFill>
                  <a:schemeClr val="bg1"/>
                </a:solidFill>
              </a:rPr>
              <a:t> van de 2300 Avonden en Morgens. </a:t>
            </a:r>
            <a:endParaRPr lang="nl-NL" sz="1600" b="1" dirty="0">
              <a:solidFill>
                <a:schemeClr val="bg1"/>
              </a:solidFill>
            </a:endParaRPr>
          </a:p>
        </p:txBody>
      </p:sp>
      <p:sp>
        <p:nvSpPr>
          <p:cNvPr id="16" name="Tekstvak 15"/>
          <p:cNvSpPr txBox="1"/>
          <p:nvPr/>
        </p:nvSpPr>
        <p:spPr>
          <a:xfrm>
            <a:off x="2915088" y="1051810"/>
            <a:ext cx="6084038" cy="1138773"/>
          </a:xfrm>
          <a:prstGeom prst="rect">
            <a:avLst/>
          </a:prstGeom>
          <a:noFill/>
          <a:effectLst>
            <a:outerShdw blurRad="12700" dist="25400" dir="5400000" algn="ctr" rotWithShape="0">
              <a:schemeClr val="tx1"/>
            </a:outerShdw>
          </a:effectLst>
        </p:spPr>
        <p:txBody>
          <a:bodyPr wrap="none" rtlCol="0">
            <a:spAutoFit/>
          </a:bodyPr>
          <a:lstStyle/>
          <a:p>
            <a:r>
              <a:rPr lang="nl-NL" sz="4400" b="1" dirty="0" smtClean="0">
                <a:solidFill>
                  <a:schemeClr val="bg1"/>
                </a:solidFill>
              </a:rPr>
              <a:t>Het Heiligdom</a:t>
            </a:r>
            <a:r>
              <a:rPr lang="nl-NL" sz="4400" b="1" dirty="0" smtClean="0">
                <a:solidFill>
                  <a:schemeClr val="bg1"/>
                </a:solidFill>
              </a:rPr>
              <a:t> en </a:t>
            </a:r>
            <a:r>
              <a:rPr lang="nl-NL" sz="4400" b="1" dirty="0" smtClean="0">
                <a:solidFill>
                  <a:schemeClr val="bg1"/>
                </a:solidFill>
              </a:rPr>
              <a:t>1844</a:t>
            </a:r>
          </a:p>
          <a:p>
            <a:r>
              <a:rPr lang="nl-NL" sz="2400" b="1" dirty="0" smtClean="0">
                <a:solidFill>
                  <a:schemeClr val="bg1"/>
                </a:solidFill>
              </a:rPr>
              <a:t>                             </a:t>
            </a:r>
            <a:r>
              <a:rPr lang="nl-NL" sz="2400" b="1" dirty="0" smtClean="0">
                <a:solidFill>
                  <a:schemeClr val="bg1"/>
                </a:solidFill>
              </a:rPr>
              <a:t>De 2300 Avonden en Morgens</a:t>
            </a:r>
            <a:r>
              <a:rPr lang="nl-NL" sz="2400" b="1" dirty="0" smtClean="0">
                <a:solidFill>
                  <a:schemeClr val="bg1"/>
                </a:solidFill>
              </a:rPr>
              <a:t> </a:t>
            </a:r>
            <a:endParaRPr lang="nl-NL" sz="2400" b="1" dirty="0">
              <a:solidFill>
                <a:schemeClr val="bg1"/>
              </a:solidFill>
            </a:endParaRPr>
          </a:p>
        </p:txBody>
      </p:sp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26" y="1294293"/>
            <a:ext cx="2508302" cy="4114622"/>
          </a:xfrm>
          <a:prstGeom prst="rect">
            <a:avLst/>
          </a:prstGeom>
          <a:noFill/>
          <a:ln>
            <a:noFill/>
          </a:ln>
          <a:effectLst>
            <a:glow rad="63500">
              <a:schemeClr val="accent6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4631833"/>
            <a:ext cx="3829050" cy="1554163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4761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hthoek 27"/>
          <p:cNvSpPr/>
          <p:nvPr/>
        </p:nvSpPr>
        <p:spPr>
          <a:xfrm>
            <a:off x="194077" y="127618"/>
            <a:ext cx="294919" cy="6565970"/>
          </a:xfrm>
          <a:prstGeom prst="rect">
            <a:avLst/>
          </a:prstGeom>
          <a:solidFill>
            <a:srgbClr val="000000">
              <a:alpha val="5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9" name="Rechthoek 28"/>
          <p:cNvSpPr/>
          <p:nvPr/>
        </p:nvSpPr>
        <p:spPr>
          <a:xfrm>
            <a:off x="196653" y="127617"/>
            <a:ext cx="292343" cy="6565971"/>
          </a:xfrm>
          <a:prstGeom prst="rect">
            <a:avLst/>
          </a:prstGeom>
          <a:solidFill>
            <a:schemeClr val="bg1">
              <a:lumMod val="65000"/>
              <a:alpha val="898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077" y="5908986"/>
            <a:ext cx="9193213" cy="113982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077" y="150113"/>
            <a:ext cx="9193213" cy="5969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ep 4"/>
          <p:cNvGrpSpPr/>
          <p:nvPr/>
        </p:nvGrpSpPr>
        <p:grpSpPr>
          <a:xfrm>
            <a:off x="3114909" y="5774315"/>
            <a:ext cx="1463497" cy="725593"/>
            <a:chOff x="6257525" y="5815420"/>
            <a:chExt cx="1463497" cy="725593"/>
          </a:xfrm>
        </p:grpSpPr>
        <p:sp>
          <p:nvSpPr>
            <p:cNvPr id="43" name="Rechthoek 42"/>
            <p:cNvSpPr/>
            <p:nvPr/>
          </p:nvSpPr>
          <p:spPr>
            <a:xfrm>
              <a:off x="6715875" y="6017233"/>
              <a:ext cx="1005147" cy="276999"/>
            </a:xfrm>
            <a:prstGeom prst="rect">
              <a:avLst/>
            </a:prstGeom>
            <a:effectLst>
              <a:outerShdw blurRad="12700" dist="12700" dir="5400000" algn="ctr" rotWithShape="0">
                <a:schemeClr val="tx1"/>
              </a:outerShdw>
            </a:effectLst>
          </p:spPr>
          <p:txBody>
            <a:bodyPr wrap="none">
              <a:spAutoFit/>
            </a:bodyPr>
            <a:lstStyle/>
            <a:p>
              <a:r>
                <a:rPr lang="nl-NL" sz="1200" b="1" dirty="0" err="1" smtClean="0">
                  <a:solidFill>
                    <a:schemeClr val="bg1"/>
                  </a:solidFill>
                </a:rPr>
                <a:t>Sda</a:t>
              </a:r>
              <a:r>
                <a:rPr lang="nl-NL" sz="1200" b="1" dirty="0" smtClean="0">
                  <a:solidFill>
                    <a:schemeClr val="bg1"/>
                  </a:solidFill>
                </a:rPr>
                <a:t> </a:t>
              </a:r>
              <a:r>
                <a:rPr lang="nl-NL" sz="1200" b="1" dirty="0" err="1" smtClean="0">
                  <a:solidFill>
                    <a:schemeClr val="bg1"/>
                  </a:solidFill>
                </a:rPr>
                <a:t>Pioneers</a:t>
              </a:r>
              <a:endParaRPr lang="nl-NL" sz="1200" b="1" dirty="0" smtClean="0">
                <a:solidFill>
                  <a:schemeClr val="bg1"/>
                </a:solidFill>
              </a:endParaRPr>
            </a:p>
          </p:txBody>
        </p:sp>
        <p:pic>
          <p:nvPicPr>
            <p:cNvPr id="42" name="Picture 4"/>
            <p:cNvPicPr>
              <a:picLocks noChangeAspect="1" noChangeArrowheads="1"/>
            </p:cNvPicPr>
            <p:nvPr/>
          </p:nvPicPr>
          <p:blipFill>
            <a:blip r:embed="rId6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57525" y="5815420"/>
              <a:ext cx="638170" cy="725593"/>
            </a:xfrm>
            <a:prstGeom prst="rect">
              <a:avLst/>
            </a:prstGeom>
            <a:noFill/>
            <a:ln>
              <a:noFill/>
            </a:ln>
            <a:effectLst>
              <a:outerShdw dist="12700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7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521" y="4853617"/>
            <a:ext cx="2924267" cy="1584176"/>
          </a:xfrm>
          <a:prstGeom prst="rect">
            <a:avLst/>
          </a:prstGeom>
          <a:noFill/>
          <a:ln>
            <a:noFill/>
          </a:ln>
          <a:effectLst>
            <a:outerShdw dist="50800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281" y="5902799"/>
            <a:ext cx="1309914" cy="4686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7296" y="814363"/>
            <a:ext cx="5755903" cy="31181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10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5592" y="1988840"/>
            <a:ext cx="2277418" cy="2520446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ep 5"/>
          <p:cNvGrpSpPr/>
          <p:nvPr/>
        </p:nvGrpSpPr>
        <p:grpSpPr>
          <a:xfrm>
            <a:off x="6896590" y="5087398"/>
            <a:ext cx="1385316" cy="792837"/>
            <a:chOff x="6896590" y="5087398"/>
            <a:chExt cx="1385316" cy="792837"/>
          </a:xfrm>
        </p:grpSpPr>
        <p:sp>
          <p:nvSpPr>
            <p:cNvPr id="25" name="Tekstvak 24"/>
            <p:cNvSpPr txBox="1"/>
            <p:nvPr/>
          </p:nvSpPr>
          <p:spPr>
            <a:xfrm>
              <a:off x="6896590" y="5087398"/>
              <a:ext cx="138531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2000" b="1" i="1" dirty="0" smtClean="0"/>
                <a:t>Daniel 8:14</a:t>
              </a:r>
              <a:endParaRPr lang="nl-NL" sz="2000" b="1" i="1" dirty="0"/>
            </a:p>
          </p:txBody>
        </p:sp>
        <p:pic>
          <p:nvPicPr>
            <p:cNvPr id="26" name="Picture 27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8731">
              <a:off x="7087073" y="5404517"/>
              <a:ext cx="1004350" cy="475718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8" name="Rechthoek 17"/>
          <p:cNvSpPr/>
          <p:nvPr/>
        </p:nvSpPr>
        <p:spPr>
          <a:xfrm>
            <a:off x="993228" y="3667046"/>
            <a:ext cx="815077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l-NL" sz="2800" b="1" dirty="0" smtClean="0"/>
              <a:t>Hij </a:t>
            </a:r>
            <a:r>
              <a:rPr lang="nl-NL" sz="2800" b="1" dirty="0"/>
              <a:t>zei tegen mij:</a:t>
            </a:r>
          </a:p>
          <a:p>
            <a:pPr algn="ctr"/>
            <a:r>
              <a:rPr lang="nl-NL" sz="2800" b="1" dirty="0"/>
              <a:t> ‘DRIEËNTWINTIGHONDERD Avonden en Ochtenden; </a:t>
            </a:r>
          </a:p>
          <a:p>
            <a:pPr algn="ctr"/>
            <a:r>
              <a:rPr lang="nl-NL" sz="2800" b="1" dirty="0"/>
              <a:t>daarna zal Het Heiligdom </a:t>
            </a:r>
            <a:r>
              <a:rPr lang="nl-NL" sz="2800" b="1" dirty="0" smtClean="0"/>
              <a:t>in </a:t>
            </a:r>
            <a:r>
              <a:rPr lang="nl-NL" sz="2800" b="1" dirty="0" err="1"/>
              <a:t>ere</a:t>
            </a:r>
            <a:r>
              <a:rPr lang="nl-NL" sz="2800" b="1" dirty="0"/>
              <a:t> worden hersteld.’</a:t>
            </a:r>
          </a:p>
          <a:p>
            <a:pPr algn="ctr"/>
            <a:r>
              <a:rPr lang="en-US" sz="2800" b="1" dirty="0" smtClean="0"/>
              <a:t> </a:t>
            </a:r>
            <a:endParaRPr lang="nl-NL" sz="2800" b="1" dirty="0"/>
          </a:p>
        </p:txBody>
      </p:sp>
      <p:sp>
        <p:nvSpPr>
          <p:cNvPr id="33" name="Tekstvak 32"/>
          <p:cNvSpPr txBox="1"/>
          <p:nvPr/>
        </p:nvSpPr>
        <p:spPr>
          <a:xfrm>
            <a:off x="498774" y="6267014"/>
            <a:ext cx="3655168" cy="369332"/>
          </a:xfrm>
          <a:prstGeom prst="rect">
            <a:avLst/>
          </a:prstGeom>
          <a:noFill/>
          <a:effectLst>
            <a:outerShdw blurRad="25400" dist="12700" dir="5400000" algn="ctr" rotWithShape="0">
              <a:schemeClr val="tx1"/>
            </a:outerShdw>
          </a:effectLst>
        </p:spPr>
        <p:txBody>
          <a:bodyPr wrap="none" rtlCol="0">
            <a:spAutoFit/>
          </a:bodyPr>
          <a:lstStyle/>
          <a:p>
            <a:r>
              <a:rPr lang="nl-NL" dirty="0" smtClean="0"/>
              <a:t> </a:t>
            </a:r>
            <a:r>
              <a:rPr lang="nl-NL" sz="10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© 2013 AGO / </a:t>
            </a:r>
            <a:r>
              <a:rPr lang="nl-NL" sz="1000" b="1" dirty="0" err="1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Sda</a:t>
            </a:r>
            <a:r>
              <a:rPr lang="nl-NL" sz="10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nl-NL" sz="1000" b="1" dirty="0" err="1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Pioneers</a:t>
            </a:r>
            <a:r>
              <a:rPr lang="nl-NL" sz="10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  e-mail : sdapioneers@hotmail.com</a:t>
            </a:r>
            <a:endParaRPr lang="nl-NL" sz="1000" b="1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2" name="Groep 1"/>
          <p:cNvGrpSpPr/>
          <p:nvPr/>
        </p:nvGrpSpPr>
        <p:grpSpPr>
          <a:xfrm>
            <a:off x="256521" y="548680"/>
            <a:ext cx="8754607" cy="2463567"/>
            <a:chOff x="256521" y="548680"/>
            <a:chExt cx="8754607" cy="2463567"/>
          </a:xfrm>
        </p:grpSpPr>
        <p:sp>
          <p:nvSpPr>
            <p:cNvPr id="23" name="Rechthoek 22"/>
            <p:cNvSpPr/>
            <p:nvPr/>
          </p:nvSpPr>
          <p:spPr>
            <a:xfrm>
              <a:off x="256522" y="548680"/>
              <a:ext cx="8754606" cy="395158"/>
            </a:xfrm>
            <a:prstGeom prst="rect">
              <a:avLst/>
            </a:prstGeom>
            <a:solidFill>
              <a:srgbClr val="000000">
                <a:alpha val="54902"/>
              </a:srgbClr>
            </a:solidFill>
            <a:ln>
              <a:noFill/>
            </a:ln>
            <a:effectLst>
              <a:glow rad="1397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0" name="Tekstvak 29"/>
            <p:cNvSpPr txBox="1"/>
            <p:nvPr/>
          </p:nvSpPr>
          <p:spPr>
            <a:xfrm>
              <a:off x="256521" y="576982"/>
              <a:ext cx="7545613" cy="338554"/>
            </a:xfrm>
            <a:prstGeom prst="rect">
              <a:avLst/>
            </a:prstGeom>
            <a:noFill/>
            <a:effectLst>
              <a:outerShdw blurRad="12700" dist="25400" dir="5400000" algn="ctr" rotWithShape="0">
                <a:schemeClr val="tx1"/>
              </a:outerShdw>
            </a:effectLst>
          </p:spPr>
          <p:txBody>
            <a:bodyPr wrap="square" rtlCol="0">
              <a:spAutoFit/>
            </a:bodyPr>
            <a:lstStyle/>
            <a:p>
              <a:r>
                <a:rPr lang="nl-NL" sz="1600" b="1" dirty="0" smtClean="0">
                  <a:solidFill>
                    <a:schemeClr val="bg1"/>
                  </a:solidFill>
                </a:rPr>
                <a:t>Het Heiligdom</a:t>
              </a:r>
              <a:r>
                <a:rPr lang="nl-NL" sz="1600" b="1" dirty="0" smtClean="0">
                  <a:solidFill>
                    <a:schemeClr val="bg1"/>
                  </a:solidFill>
                </a:rPr>
                <a:t> en </a:t>
              </a:r>
              <a:r>
                <a:rPr lang="nl-NL" sz="1600" b="1" dirty="0" smtClean="0">
                  <a:solidFill>
                    <a:schemeClr val="bg1"/>
                  </a:solidFill>
                </a:rPr>
                <a:t>1844</a:t>
              </a:r>
              <a:r>
                <a:rPr lang="nl-NL" sz="1600" b="1" dirty="0">
                  <a:solidFill>
                    <a:schemeClr val="bg1"/>
                  </a:solidFill>
                </a:rPr>
                <a:t> </a:t>
              </a:r>
              <a:r>
                <a:rPr lang="nl-NL" sz="1600" b="1" dirty="0" smtClean="0">
                  <a:solidFill>
                    <a:schemeClr val="bg1"/>
                  </a:solidFill>
                </a:rPr>
                <a:t>– </a:t>
              </a:r>
              <a:r>
                <a:rPr lang="nl-NL" sz="1600" b="1" dirty="0" smtClean="0">
                  <a:solidFill>
                    <a:schemeClr val="bg1"/>
                  </a:solidFill>
                </a:rPr>
                <a:t>De </a:t>
              </a:r>
              <a:r>
                <a:rPr lang="nl-NL" sz="1600" b="1" dirty="0" smtClean="0">
                  <a:solidFill>
                    <a:schemeClr val="bg1"/>
                  </a:solidFill>
                </a:rPr>
                <a:t> </a:t>
              </a:r>
              <a:r>
                <a:rPr lang="nl-NL" sz="1600" b="1" dirty="0" err="1" smtClean="0">
                  <a:solidFill>
                    <a:schemeClr val="bg1"/>
                  </a:solidFill>
                </a:rPr>
                <a:t>Prophetie</a:t>
              </a:r>
              <a:r>
                <a:rPr lang="nl-NL" sz="1600" b="1" dirty="0" smtClean="0">
                  <a:solidFill>
                    <a:schemeClr val="bg1"/>
                  </a:solidFill>
                </a:rPr>
                <a:t> van de 2300 Avonden en Morgens. </a:t>
              </a:r>
              <a:endParaRPr lang="nl-NL" sz="1600" b="1" dirty="0">
                <a:solidFill>
                  <a:schemeClr val="bg1"/>
                </a:solidFill>
              </a:endParaRPr>
            </a:p>
          </p:txBody>
        </p:sp>
        <p:sp>
          <p:nvSpPr>
            <p:cNvPr id="21" name="Tekstvak 20"/>
            <p:cNvSpPr txBox="1"/>
            <p:nvPr/>
          </p:nvSpPr>
          <p:spPr>
            <a:xfrm>
              <a:off x="6849960" y="596369"/>
              <a:ext cx="2161168" cy="246221"/>
            </a:xfrm>
            <a:prstGeom prst="rect">
              <a:avLst/>
            </a:prstGeom>
            <a:noFill/>
            <a:effectLst>
              <a:outerShdw blurRad="25400" dist="12700" dir="5400000" algn="ctr" rotWithShape="0">
                <a:schemeClr val="tx1"/>
              </a:outerShdw>
            </a:effectLst>
          </p:spPr>
          <p:txBody>
            <a:bodyPr wrap="none" rtlCol="0">
              <a:spAutoFit/>
            </a:bodyPr>
            <a:lstStyle/>
            <a:p>
              <a:pPr algn="ctr"/>
              <a:r>
                <a:rPr lang="nl-NL" sz="1000" b="1" dirty="0" smtClean="0">
                  <a:solidFill>
                    <a:schemeClr val="bg1"/>
                  </a:solidFill>
                </a:rPr>
                <a:t>LEREN UIT DE ‘OUDE’ GESCHRIFTEN…</a:t>
              </a:r>
              <a:endParaRPr lang="nl-NL" sz="1000" b="1" dirty="0">
                <a:solidFill>
                  <a:schemeClr val="bg1"/>
                </a:solidFill>
              </a:endParaRPr>
            </a:p>
          </p:txBody>
        </p:sp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5817" y="965432"/>
              <a:ext cx="1512240" cy="2046815"/>
            </a:xfrm>
            <a:prstGeom prst="rect">
              <a:avLst/>
            </a:prstGeom>
            <a:noFill/>
            <a:ln>
              <a:noFill/>
            </a:ln>
            <a:effectLst>
              <a:glow rad="228600">
                <a:schemeClr val="accent6">
                  <a:satMod val="175000"/>
                  <a:alpha val="40000"/>
                </a:schemeClr>
              </a:glow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112578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hthoek 21"/>
          <p:cNvSpPr/>
          <p:nvPr/>
        </p:nvSpPr>
        <p:spPr>
          <a:xfrm>
            <a:off x="194077" y="127618"/>
            <a:ext cx="294919" cy="6565970"/>
          </a:xfrm>
          <a:prstGeom prst="rect">
            <a:avLst/>
          </a:prstGeom>
          <a:solidFill>
            <a:srgbClr val="000000">
              <a:alpha val="5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0" name="Rechthoek 29"/>
          <p:cNvSpPr/>
          <p:nvPr/>
        </p:nvSpPr>
        <p:spPr>
          <a:xfrm>
            <a:off x="196653" y="127617"/>
            <a:ext cx="292343" cy="6565971"/>
          </a:xfrm>
          <a:prstGeom prst="rect">
            <a:avLst/>
          </a:prstGeom>
          <a:solidFill>
            <a:schemeClr val="bg1">
              <a:lumMod val="65000"/>
              <a:alpha val="898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077" y="150113"/>
            <a:ext cx="9193213" cy="5969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077" y="5908986"/>
            <a:ext cx="9193213" cy="113982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ep 4"/>
          <p:cNvGrpSpPr/>
          <p:nvPr/>
        </p:nvGrpSpPr>
        <p:grpSpPr>
          <a:xfrm>
            <a:off x="3114909" y="5774315"/>
            <a:ext cx="1463497" cy="725593"/>
            <a:chOff x="6257525" y="5815420"/>
            <a:chExt cx="1463497" cy="725593"/>
          </a:xfrm>
        </p:grpSpPr>
        <p:sp>
          <p:nvSpPr>
            <p:cNvPr id="43" name="Rechthoek 42"/>
            <p:cNvSpPr/>
            <p:nvPr/>
          </p:nvSpPr>
          <p:spPr>
            <a:xfrm>
              <a:off x="6715875" y="6017233"/>
              <a:ext cx="1005147" cy="276999"/>
            </a:xfrm>
            <a:prstGeom prst="rect">
              <a:avLst/>
            </a:prstGeom>
            <a:effectLst>
              <a:outerShdw blurRad="12700" dist="12700" dir="5400000" algn="ctr" rotWithShape="0">
                <a:schemeClr val="tx1"/>
              </a:outerShdw>
            </a:effectLst>
          </p:spPr>
          <p:txBody>
            <a:bodyPr wrap="none">
              <a:spAutoFit/>
            </a:bodyPr>
            <a:lstStyle/>
            <a:p>
              <a:r>
                <a:rPr lang="nl-NL" sz="1200" b="1" dirty="0" err="1" smtClean="0">
                  <a:solidFill>
                    <a:schemeClr val="bg1"/>
                  </a:solidFill>
                </a:rPr>
                <a:t>Sda</a:t>
              </a:r>
              <a:r>
                <a:rPr lang="nl-NL" sz="1200" b="1" dirty="0" smtClean="0">
                  <a:solidFill>
                    <a:schemeClr val="bg1"/>
                  </a:solidFill>
                </a:rPr>
                <a:t> </a:t>
              </a:r>
              <a:r>
                <a:rPr lang="nl-NL" sz="1200" b="1" dirty="0" err="1" smtClean="0">
                  <a:solidFill>
                    <a:schemeClr val="bg1"/>
                  </a:solidFill>
                </a:rPr>
                <a:t>Pioneers</a:t>
              </a:r>
              <a:endParaRPr lang="nl-NL" sz="1200" b="1" dirty="0" smtClean="0">
                <a:solidFill>
                  <a:schemeClr val="bg1"/>
                </a:solidFill>
              </a:endParaRPr>
            </a:p>
          </p:txBody>
        </p:sp>
        <p:pic>
          <p:nvPicPr>
            <p:cNvPr id="42" name="Picture 4"/>
            <p:cNvPicPr>
              <a:picLocks noChangeAspect="1" noChangeArrowheads="1"/>
            </p:cNvPicPr>
            <p:nvPr/>
          </p:nvPicPr>
          <p:blipFill>
            <a:blip r:embed="rId6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57525" y="5815420"/>
              <a:ext cx="638170" cy="725593"/>
            </a:xfrm>
            <a:prstGeom prst="rect">
              <a:avLst/>
            </a:prstGeom>
            <a:noFill/>
            <a:ln>
              <a:noFill/>
            </a:ln>
            <a:effectLst>
              <a:outerShdw dist="12700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" name="Tekstvak 3"/>
          <p:cNvSpPr txBox="1"/>
          <p:nvPr/>
        </p:nvSpPr>
        <p:spPr>
          <a:xfrm>
            <a:off x="498774" y="6267014"/>
            <a:ext cx="3655168" cy="369332"/>
          </a:xfrm>
          <a:prstGeom prst="rect">
            <a:avLst/>
          </a:prstGeom>
          <a:noFill/>
          <a:effectLst>
            <a:outerShdw blurRad="25400" dist="12700" dir="5400000" algn="ctr" rotWithShape="0">
              <a:schemeClr val="tx1"/>
            </a:outerShdw>
          </a:effectLst>
        </p:spPr>
        <p:txBody>
          <a:bodyPr wrap="none" rtlCol="0">
            <a:spAutoFit/>
          </a:bodyPr>
          <a:lstStyle/>
          <a:p>
            <a:r>
              <a:rPr lang="nl-NL" dirty="0" smtClean="0"/>
              <a:t> </a:t>
            </a:r>
            <a:r>
              <a:rPr lang="nl-NL" sz="10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© 2013 AGO / </a:t>
            </a:r>
            <a:r>
              <a:rPr lang="nl-NL" sz="1000" b="1" dirty="0" err="1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Sda</a:t>
            </a:r>
            <a:r>
              <a:rPr lang="nl-NL" sz="10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nl-NL" sz="1000" b="1" dirty="0" err="1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Pioneers</a:t>
            </a:r>
            <a:r>
              <a:rPr lang="nl-NL" sz="10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  e-mail : sdapioneers@hotmail.com</a:t>
            </a:r>
            <a:endParaRPr lang="nl-NL" sz="1000" b="1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7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521" y="4853617"/>
            <a:ext cx="2924267" cy="1584176"/>
          </a:xfrm>
          <a:prstGeom prst="rect">
            <a:avLst/>
          </a:prstGeom>
          <a:noFill/>
          <a:ln>
            <a:noFill/>
          </a:ln>
          <a:effectLst>
            <a:outerShdw dist="50800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281" y="5902799"/>
            <a:ext cx="1309914" cy="4686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0" name="Groep 9"/>
          <p:cNvGrpSpPr/>
          <p:nvPr/>
        </p:nvGrpSpPr>
        <p:grpSpPr>
          <a:xfrm>
            <a:off x="1888169" y="1082398"/>
            <a:ext cx="6982967" cy="5110187"/>
            <a:chOff x="1888169" y="1082398"/>
            <a:chExt cx="6982967" cy="5110187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36096" y="1082398"/>
              <a:ext cx="3435040" cy="5110187"/>
            </a:xfrm>
            <a:prstGeom prst="rect">
              <a:avLst/>
            </a:prstGeom>
            <a:noFill/>
            <a:ln>
              <a:noFill/>
            </a:ln>
            <a:effectLst>
              <a:glow rad="228600">
                <a:schemeClr val="accent6">
                  <a:satMod val="175000"/>
                  <a:alpha val="40000"/>
                </a:schemeClr>
              </a:glow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Rechthoek 5"/>
            <p:cNvSpPr/>
            <p:nvPr/>
          </p:nvSpPr>
          <p:spPr>
            <a:xfrm>
              <a:off x="1888169" y="2492896"/>
              <a:ext cx="3729820" cy="267765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400" b="1" dirty="0" smtClean="0"/>
                <a:t>Op de </a:t>
              </a:r>
              <a:r>
                <a:rPr lang="en-US" sz="2400" b="1" dirty="0" err="1" smtClean="0"/>
                <a:t>morgen</a:t>
              </a:r>
              <a:r>
                <a:rPr lang="en-US" sz="2400" b="1" dirty="0" smtClean="0"/>
                <a:t> van</a:t>
              </a:r>
              <a:r>
                <a:rPr lang="en-US" sz="2400" b="1" dirty="0" smtClean="0"/>
                <a:t> </a:t>
              </a:r>
              <a:endParaRPr lang="en-US" sz="2400" b="1" dirty="0" smtClean="0"/>
            </a:p>
            <a:p>
              <a:pPr algn="ctr"/>
              <a:r>
                <a:rPr lang="en-US" sz="2400" b="1" dirty="0" smtClean="0"/>
                <a:t>23 </a:t>
              </a:r>
              <a:r>
                <a:rPr lang="en-US" sz="2400" b="1" dirty="0" err="1"/>
                <a:t>o</a:t>
              </a:r>
              <a:r>
                <a:rPr lang="en-US" sz="2400" b="1" dirty="0" err="1" smtClean="0"/>
                <a:t>ktober</a:t>
              </a:r>
              <a:r>
                <a:rPr lang="en-US" sz="2400" b="1" dirty="0" smtClean="0"/>
                <a:t>, </a:t>
              </a:r>
              <a:r>
                <a:rPr lang="en-US" sz="2400" b="1" dirty="0"/>
                <a:t>1844 </a:t>
              </a:r>
              <a:endParaRPr lang="en-US" sz="2400" b="1" dirty="0" smtClean="0"/>
            </a:p>
            <a:p>
              <a:pPr algn="ctr"/>
              <a:r>
                <a:rPr lang="en-US" sz="2400" b="1" dirty="0" err="1"/>
                <a:t>l</a:t>
              </a:r>
              <a:r>
                <a:rPr lang="en-US" sz="2400" b="1" dirty="0" err="1" smtClean="0"/>
                <a:t>iepen</a:t>
              </a:r>
              <a:r>
                <a:rPr lang="en-US" sz="2400" b="1" dirty="0" smtClean="0"/>
                <a:t> </a:t>
              </a:r>
              <a:r>
                <a:rPr lang="en-US" sz="2400" b="1" dirty="0" err="1" smtClean="0"/>
                <a:t>ze</a:t>
              </a:r>
              <a:r>
                <a:rPr lang="en-US" sz="2400" b="1" dirty="0" smtClean="0"/>
                <a:t> door het </a:t>
              </a:r>
              <a:endParaRPr lang="en-US" sz="2400" b="1" dirty="0" smtClean="0"/>
            </a:p>
            <a:p>
              <a:pPr algn="ctr"/>
              <a:r>
                <a:rPr lang="en-US" sz="2400" b="1" dirty="0" err="1"/>
                <a:t>m</a:t>
              </a:r>
              <a:r>
                <a:rPr lang="en-US" sz="2400" b="1" dirty="0" err="1" smtClean="0"/>
                <a:t>aisveld</a:t>
              </a:r>
              <a:r>
                <a:rPr lang="en-US" sz="2400" b="1" dirty="0" smtClean="0"/>
                <a:t> van Edson</a:t>
              </a:r>
              <a:r>
                <a:rPr lang="en-US" sz="2400" b="1" dirty="0" smtClean="0"/>
                <a:t>…</a:t>
              </a:r>
              <a:endParaRPr lang="en-US" sz="2400" b="1" dirty="0" smtClean="0"/>
            </a:p>
            <a:p>
              <a:pPr algn="ctr"/>
              <a:r>
                <a:rPr lang="en-US" sz="2400" b="1" dirty="0"/>
                <a:t>In </a:t>
              </a:r>
              <a:r>
                <a:rPr lang="en-US" sz="2400" b="1" dirty="0" err="1" smtClean="0"/>
                <a:t>dit</a:t>
              </a:r>
              <a:r>
                <a:rPr lang="en-US" sz="2400" b="1" dirty="0" smtClean="0"/>
                <a:t> </a:t>
              </a:r>
              <a:r>
                <a:rPr lang="en-US" sz="2400" b="1" dirty="0" err="1" smtClean="0"/>
                <a:t>maisveld</a:t>
              </a:r>
              <a:r>
                <a:rPr lang="en-US" sz="2400" b="1" dirty="0" smtClean="0"/>
                <a:t> </a:t>
              </a:r>
              <a:r>
                <a:rPr lang="en-US" sz="2400" b="1" dirty="0" err="1" smtClean="0"/>
                <a:t>kreeg</a:t>
              </a:r>
              <a:r>
                <a:rPr lang="en-US" sz="2400" b="1" dirty="0" smtClean="0"/>
                <a:t> </a:t>
              </a:r>
              <a:endParaRPr lang="en-US" sz="2400" b="1" dirty="0" smtClean="0"/>
            </a:p>
            <a:p>
              <a:pPr algn="ctr"/>
              <a:r>
                <a:rPr lang="en-US" sz="2400" b="1" dirty="0" smtClean="0"/>
                <a:t>HIRAM EDSON </a:t>
              </a:r>
            </a:p>
            <a:p>
              <a:pPr algn="ctr"/>
              <a:r>
                <a:rPr lang="en-US" sz="2400" b="1" dirty="0" err="1"/>
                <a:t>e</a:t>
              </a:r>
              <a:r>
                <a:rPr lang="en-US" sz="2400" b="1" dirty="0" err="1" smtClean="0"/>
                <a:t>en</a:t>
              </a:r>
              <a:r>
                <a:rPr lang="en-US" sz="2400" b="1" dirty="0" smtClean="0"/>
                <a:t> </a:t>
              </a:r>
              <a:r>
                <a:rPr lang="en-US" sz="2400" b="1" dirty="0" err="1" smtClean="0"/>
                <a:t>gezicht</a:t>
              </a:r>
              <a:r>
                <a:rPr lang="en-US" sz="2400" b="1" dirty="0" smtClean="0"/>
                <a:t>.</a:t>
              </a:r>
              <a:endParaRPr lang="nl-NL" sz="2400" b="1" dirty="0"/>
            </a:p>
          </p:txBody>
        </p:sp>
      </p:grpSp>
      <p:sp>
        <p:nvSpPr>
          <p:cNvPr id="8" name="Rechthoek 7"/>
          <p:cNvSpPr/>
          <p:nvPr/>
        </p:nvSpPr>
        <p:spPr>
          <a:xfrm>
            <a:off x="-5437112" y="5927352"/>
            <a:ext cx="4572000" cy="123110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000" b="1" dirty="0"/>
              <a:t>Hiram Edson </a:t>
            </a:r>
            <a:endParaRPr lang="en-US" sz="2000" b="1" dirty="0" smtClean="0"/>
          </a:p>
          <a:p>
            <a:r>
              <a:rPr lang="en-US" dirty="0" smtClean="0"/>
              <a:t>(</a:t>
            </a:r>
            <a:r>
              <a:rPr lang="en-US" dirty="0"/>
              <a:t>1806–1882) </a:t>
            </a:r>
            <a:endParaRPr lang="en-US" dirty="0" smtClean="0"/>
          </a:p>
          <a:p>
            <a:r>
              <a:rPr lang="en-US" dirty="0" smtClean="0"/>
              <a:t>was </a:t>
            </a:r>
            <a:r>
              <a:rPr lang="en-US" dirty="0"/>
              <a:t>a pioneer of </a:t>
            </a:r>
            <a:endParaRPr lang="en-US" dirty="0" smtClean="0"/>
          </a:p>
          <a:p>
            <a:r>
              <a:rPr lang="en-US" dirty="0" smtClean="0"/>
              <a:t>the </a:t>
            </a:r>
            <a:r>
              <a:rPr lang="en-US" dirty="0"/>
              <a:t>Seventh-day Adventist Church</a:t>
            </a:r>
            <a:endParaRPr lang="nl-NL" dirty="0"/>
          </a:p>
        </p:txBody>
      </p:sp>
      <p:sp>
        <p:nvSpPr>
          <p:cNvPr id="9" name="Rechthoek 8"/>
          <p:cNvSpPr/>
          <p:nvPr/>
        </p:nvSpPr>
        <p:spPr>
          <a:xfrm>
            <a:off x="2226780" y="1109743"/>
            <a:ext cx="3095399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nl-NL" sz="3200" b="1" dirty="0" smtClean="0"/>
              <a:t>De DAG ERNA</a:t>
            </a:r>
            <a:r>
              <a:rPr lang="nl-NL" sz="3200" b="1" dirty="0" smtClean="0"/>
              <a:t>…</a:t>
            </a:r>
            <a:endParaRPr lang="nl-NL" sz="3200" b="1" dirty="0" smtClean="0"/>
          </a:p>
          <a:p>
            <a:pPr algn="ctr"/>
            <a:r>
              <a:rPr lang="nl-NL" sz="2400" b="1" dirty="0" smtClean="0"/>
              <a:t>De Grote Teleurstelling</a:t>
            </a:r>
            <a:endParaRPr lang="nl-NL" sz="2400" b="1" dirty="0" smtClean="0"/>
          </a:p>
          <a:p>
            <a:pPr algn="ctr"/>
            <a:r>
              <a:rPr lang="nl-NL" sz="2400" b="1" dirty="0" smtClean="0"/>
              <a:t>van</a:t>
            </a:r>
            <a:r>
              <a:rPr lang="nl-NL" sz="2400" b="1" dirty="0" smtClean="0"/>
              <a:t> 22 oktober </a:t>
            </a:r>
            <a:r>
              <a:rPr lang="nl-NL" sz="2400" b="1" dirty="0" smtClean="0"/>
              <a:t>1844</a:t>
            </a:r>
            <a:endParaRPr lang="nl-NL" sz="2400" b="1" dirty="0"/>
          </a:p>
        </p:txBody>
      </p:sp>
      <p:grpSp>
        <p:nvGrpSpPr>
          <p:cNvPr id="25" name="Groep 24"/>
          <p:cNvGrpSpPr/>
          <p:nvPr/>
        </p:nvGrpSpPr>
        <p:grpSpPr>
          <a:xfrm>
            <a:off x="256521" y="548680"/>
            <a:ext cx="8754607" cy="2463567"/>
            <a:chOff x="256521" y="548680"/>
            <a:chExt cx="8754607" cy="2463567"/>
          </a:xfrm>
        </p:grpSpPr>
        <p:sp>
          <p:nvSpPr>
            <p:cNvPr id="26" name="Rechthoek 25"/>
            <p:cNvSpPr/>
            <p:nvPr/>
          </p:nvSpPr>
          <p:spPr>
            <a:xfrm>
              <a:off x="256522" y="548680"/>
              <a:ext cx="8754606" cy="395158"/>
            </a:xfrm>
            <a:prstGeom prst="rect">
              <a:avLst/>
            </a:prstGeom>
            <a:solidFill>
              <a:srgbClr val="000000">
                <a:alpha val="54902"/>
              </a:srgbClr>
            </a:solidFill>
            <a:ln>
              <a:noFill/>
            </a:ln>
            <a:effectLst>
              <a:glow rad="1397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8" name="Tekstvak 27"/>
            <p:cNvSpPr txBox="1"/>
            <p:nvPr/>
          </p:nvSpPr>
          <p:spPr>
            <a:xfrm>
              <a:off x="256521" y="576982"/>
              <a:ext cx="7545613" cy="338554"/>
            </a:xfrm>
            <a:prstGeom prst="rect">
              <a:avLst/>
            </a:prstGeom>
            <a:noFill/>
            <a:effectLst>
              <a:outerShdw blurRad="12700" dist="25400" dir="5400000" algn="ctr" rotWithShape="0">
                <a:schemeClr val="tx1"/>
              </a:outerShdw>
            </a:effectLst>
          </p:spPr>
          <p:txBody>
            <a:bodyPr wrap="square" rtlCol="0">
              <a:spAutoFit/>
            </a:bodyPr>
            <a:lstStyle/>
            <a:p>
              <a:r>
                <a:rPr lang="nl-NL" sz="1600" b="1" dirty="0" smtClean="0">
                  <a:solidFill>
                    <a:schemeClr val="bg1"/>
                  </a:solidFill>
                </a:rPr>
                <a:t>Het Heiligdom</a:t>
              </a:r>
              <a:r>
                <a:rPr lang="nl-NL" sz="1600" b="1" dirty="0" smtClean="0">
                  <a:solidFill>
                    <a:schemeClr val="bg1"/>
                  </a:solidFill>
                </a:rPr>
                <a:t> en </a:t>
              </a:r>
              <a:r>
                <a:rPr lang="nl-NL" sz="1600" b="1" dirty="0" smtClean="0">
                  <a:solidFill>
                    <a:schemeClr val="bg1"/>
                  </a:solidFill>
                </a:rPr>
                <a:t>1844</a:t>
              </a:r>
              <a:r>
                <a:rPr lang="nl-NL" sz="1600" b="1" dirty="0">
                  <a:solidFill>
                    <a:schemeClr val="bg1"/>
                  </a:solidFill>
                </a:rPr>
                <a:t> </a:t>
              </a:r>
              <a:r>
                <a:rPr lang="nl-NL" sz="1600" b="1" dirty="0" smtClean="0">
                  <a:solidFill>
                    <a:schemeClr val="bg1"/>
                  </a:solidFill>
                </a:rPr>
                <a:t>– </a:t>
              </a:r>
              <a:r>
                <a:rPr lang="nl-NL" sz="1600" b="1" dirty="0" smtClean="0">
                  <a:solidFill>
                    <a:schemeClr val="bg1"/>
                  </a:solidFill>
                </a:rPr>
                <a:t>De </a:t>
              </a:r>
              <a:r>
                <a:rPr lang="nl-NL" sz="1600" b="1" dirty="0" smtClean="0">
                  <a:solidFill>
                    <a:schemeClr val="bg1"/>
                  </a:solidFill>
                </a:rPr>
                <a:t> </a:t>
              </a:r>
              <a:r>
                <a:rPr lang="nl-NL" sz="1600" b="1" dirty="0" err="1" smtClean="0">
                  <a:solidFill>
                    <a:schemeClr val="bg1"/>
                  </a:solidFill>
                </a:rPr>
                <a:t>Prophetie</a:t>
              </a:r>
              <a:r>
                <a:rPr lang="nl-NL" sz="1600" b="1" dirty="0" smtClean="0">
                  <a:solidFill>
                    <a:schemeClr val="bg1"/>
                  </a:solidFill>
                </a:rPr>
                <a:t> van de 2300 Avonden en Morgens. </a:t>
              </a:r>
              <a:endParaRPr lang="nl-NL" sz="1600" b="1" dirty="0">
                <a:solidFill>
                  <a:schemeClr val="bg1"/>
                </a:solidFill>
              </a:endParaRPr>
            </a:p>
          </p:txBody>
        </p:sp>
        <p:sp>
          <p:nvSpPr>
            <p:cNvPr id="29" name="Tekstvak 28"/>
            <p:cNvSpPr txBox="1"/>
            <p:nvPr/>
          </p:nvSpPr>
          <p:spPr>
            <a:xfrm>
              <a:off x="6849960" y="596369"/>
              <a:ext cx="2161168" cy="246221"/>
            </a:xfrm>
            <a:prstGeom prst="rect">
              <a:avLst/>
            </a:prstGeom>
            <a:noFill/>
            <a:effectLst>
              <a:outerShdw blurRad="25400" dist="12700" dir="5400000" algn="ctr" rotWithShape="0">
                <a:schemeClr val="tx1"/>
              </a:outerShdw>
            </a:effectLst>
          </p:spPr>
          <p:txBody>
            <a:bodyPr wrap="none" rtlCol="0">
              <a:spAutoFit/>
            </a:bodyPr>
            <a:lstStyle/>
            <a:p>
              <a:pPr algn="ctr"/>
              <a:r>
                <a:rPr lang="nl-NL" sz="1000" b="1" dirty="0" smtClean="0">
                  <a:solidFill>
                    <a:schemeClr val="bg1"/>
                  </a:solidFill>
                </a:rPr>
                <a:t>LEREN UIT DE ‘OUDE’ GESCHRIFTEN…</a:t>
              </a:r>
              <a:endParaRPr lang="nl-NL" sz="1000" b="1" dirty="0">
                <a:solidFill>
                  <a:schemeClr val="bg1"/>
                </a:solidFill>
              </a:endParaRPr>
            </a:p>
          </p:txBody>
        </p:sp>
        <p:pic>
          <p:nvPicPr>
            <p:cNvPr id="31" name="Picture 2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5817" y="965432"/>
              <a:ext cx="1512240" cy="2046815"/>
            </a:xfrm>
            <a:prstGeom prst="rect">
              <a:avLst/>
            </a:prstGeom>
            <a:noFill/>
            <a:ln>
              <a:noFill/>
            </a:ln>
            <a:effectLst>
              <a:glow rad="228600">
                <a:schemeClr val="accent6">
                  <a:satMod val="175000"/>
                  <a:alpha val="40000"/>
                </a:schemeClr>
              </a:glow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35559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hthoek 21"/>
          <p:cNvSpPr/>
          <p:nvPr/>
        </p:nvSpPr>
        <p:spPr>
          <a:xfrm>
            <a:off x="194077" y="127618"/>
            <a:ext cx="294919" cy="6565970"/>
          </a:xfrm>
          <a:prstGeom prst="rect">
            <a:avLst/>
          </a:prstGeom>
          <a:solidFill>
            <a:srgbClr val="000000">
              <a:alpha val="5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0" name="Rechthoek 29"/>
          <p:cNvSpPr/>
          <p:nvPr/>
        </p:nvSpPr>
        <p:spPr>
          <a:xfrm>
            <a:off x="196653" y="127617"/>
            <a:ext cx="292343" cy="6565971"/>
          </a:xfrm>
          <a:prstGeom prst="rect">
            <a:avLst/>
          </a:prstGeom>
          <a:solidFill>
            <a:schemeClr val="bg1">
              <a:lumMod val="65000"/>
              <a:alpha val="898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077" y="150113"/>
            <a:ext cx="9193213" cy="5969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077" y="5908986"/>
            <a:ext cx="9193213" cy="113982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ep 4"/>
          <p:cNvGrpSpPr/>
          <p:nvPr/>
        </p:nvGrpSpPr>
        <p:grpSpPr>
          <a:xfrm>
            <a:off x="3114909" y="5774315"/>
            <a:ext cx="1463497" cy="725593"/>
            <a:chOff x="6257525" y="5815420"/>
            <a:chExt cx="1463497" cy="725593"/>
          </a:xfrm>
        </p:grpSpPr>
        <p:sp>
          <p:nvSpPr>
            <p:cNvPr id="43" name="Rechthoek 42"/>
            <p:cNvSpPr/>
            <p:nvPr/>
          </p:nvSpPr>
          <p:spPr>
            <a:xfrm>
              <a:off x="6715875" y="6017233"/>
              <a:ext cx="1005147" cy="276999"/>
            </a:xfrm>
            <a:prstGeom prst="rect">
              <a:avLst/>
            </a:prstGeom>
            <a:effectLst>
              <a:outerShdw blurRad="12700" dist="12700" dir="5400000" algn="ctr" rotWithShape="0">
                <a:schemeClr val="tx1"/>
              </a:outerShdw>
            </a:effectLst>
          </p:spPr>
          <p:txBody>
            <a:bodyPr wrap="none">
              <a:spAutoFit/>
            </a:bodyPr>
            <a:lstStyle/>
            <a:p>
              <a:r>
                <a:rPr lang="nl-NL" sz="1200" b="1" dirty="0" err="1" smtClean="0">
                  <a:solidFill>
                    <a:schemeClr val="bg1"/>
                  </a:solidFill>
                </a:rPr>
                <a:t>Sda</a:t>
              </a:r>
              <a:r>
                <a:rPr lang="nl-NL" sz="1200" b="1" dirty="0" smtClean="0">
                  <a:solidFill>
                    <a:schemeClr val="bg1"/>
                  </a:solidFill>
                </a:rPr>
                <a:t> </a:t>
              </a:r>
              <a:r>
                <a:rPr lang="nl-NL" sz="1200" b="1" dirty="0" err="1" smtClean="0">
                  <a:solidFill>
                    <a:schemeClr val="bg1"/>
                  </a:solidFill>
                </a:rPr>
                <a:t>Pioneers</a:t>
              </a:r>
              <a:endParaRPr lang="nl-NL" sz="1200" b="1" dirty="0" smtClean="0">
                <a:solidFill>
                  <a:schemeClr val="bg1"/>
                </a:solidFill>
              </a:endParaRPr>
            </a:p>
          </p:txBody>
        </p:sp>
        <p:pic>
          <p:nvPicPr>
            <p:cNvPr id="42" name="Picture 4"/>
            <p:cNvPicPr>
              <a:picLocks noChangeAspect="1" noChangeArrowheads="1"/>
            </p:cNvPicPr>
            <p:nvPr/>
          </p:nvPicPr>
          <p:blipFill>
            <a:blip r:embed="rId6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57525" y="5815420"/>
              <a:ext cx="638170" cy="725593"/>
            </a:xfrm>
            <a:prstGeom prst="rect">
              <a:avLst/>
            </a:prstGeom>
            <a:noFill/>
            <a:ln>
              <a:noFill/>
            </a:ln>
            <a:effectLst>
              <a:outerShdw dist="12700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" name="Tekstvak 3"/>
          <p:cNvSpPr txBox="1"/>
          <p:nvPr/>
        </p:nvSpPr>
        <p:spPr>
          <a:xfrm>
            <a:off x="498774" y="6267014"/>
            <a:ext cx="3655168" cy="369332"/>
          </a:xfrm>
          <a:prstGeom prst="rect">
            <a:avLst/>
          </a:prstGeom>
          <a:noFill/>
          <a:effectLst>
            <a:outerShdw blurRad="25400" dist="12700" dir="5400000" algn="ctr" rotWithShape="0">
              <a:schemeClr val="tx1"/>
            </a:outerShdw>
          </a:effectLst>
        </p:spPr>
        <p:txBody>
          <a:bodyPr wrap="none" rtlCol="0">
            <a:spAutoFit/>
          </a:bodyPr>
          <a:lstStyle/>
          <a:p>
            <a:r>
              <a:rPr lang="nl-NL" dirty="0" smtClean="0"/>
              <a:t> </a:t>
            </a:r>
            <a:r>
              <a:rPr lang="nl-NL" sz="10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© 2013 AGO / </a:t>
            </a:r>
            <a:r>
              <a:rPr lang="nl-NL" sz="1000" b="1" dirty="0" err="1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Sda</a:t>
            </a:r>
            <a:r>
              <a:rPr lang="nl-NL" sz="10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nl-NL" sz="1000" b="1" dirty="0" err="1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Pioneers</a:t>
            </a:r>
            <a:r>
              <a:rPr lang="nl-NL" sz="10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  e-mail : sdapioneers@hotmail.com</a:t>
            </a:r>
            <a:endParaRPr lang="nl-NL" sz="1000" b="1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7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521" y="4853617"/>
            <a:ext cx="2924267" cy="1584176"/>
          </a:xfrm>
          <a:prstGeom prst="rect">
            <a:avLst/>
          </a:prstGeom>
          <a:noFill/>
          <a:ln>
            <a:noFill/>
          </a:ln>
          <a:effectLst>
            <a:outerShdw dist="50800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281" y="5902799"/>
            <a:ext cx="1309914" cy="4686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" name="Rechthoek 24"/>
          <p:cNvSpPr/>
          <p:nvPr/>
        </p:nvSpPr>
        <p:spPr>
          <a:xfrm>
            <a:off x="2226780" y="1109743"/>
            <a:ext cx="3095399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nl-NL" sz="3200" b="1" dirty="0" smtClean="0"/>
              <a:t>De DAG ERNA</a:t>
            </a:r>
            <a:r>
              <a:rPr lang="nl-NL" sz="3200" b="1" dirty="0" smtClean="0"/>
              <a:t>…</a:t>
            </a:r>
            <a:endParaRPr lang="nl-NL" sz="3200" b="1" dirty="0" smtClean="0"/>
          </a:p>
          <a:p>
            <a:pPr algn="ctr"/>
            <a:r>
              <a:rPr lang="nl-NL" sz="2400" b="1" dirty="0" smtClean="0"/>
              <a:t>De Grote Teleurstelling</a:t>
            </a:r>
            <a:endParaRPr lang="nl-NL" sz="2400" b="1" dirty="0" smtClean="0"/>
          </a:p>
          <a:p>
            <a:pPr algn="ctr"/>
            <a:r>
              <a:rPr lang="nl-NL" sz="2400" b="1" dirty="0" smtClean="0"/>
              <a:t>van</a:t>
            </a:r>
            <a:r>
              <a:rPr lang="nl-NL" sz="2400" b="1" dirty="0" smtClean="0"/>
              <a:t> 22 oktober </a:t>
            </a:r>
            <a:r>
              <a:rPr lang="nl-NL" sz="2400" b="1" dirty="0" smtClean="0"/>
              <a:t>1844</a:t>
            </a:r>
            <a:endParaRPr lang="nl-NL" sz="2400" b="1" dirty="0"/>
          </a:p>
        </p:txBody>
      </p:sp>
      <p:grpSp>
        <p:nvGrpSpPr>
          <p:cNvPr id="26" name="Groep 25"/>
          <p:cNvGrpSpPr/>
          <p:nvPr/>
        </p:nvGrpSpPr>
        <p:grpSpPr>
          <a:xfrm>
            <a:off x="256521" y="548680"/>
            <a:ext cx="8754607" cy="2463567"/>
            <a:chOff x="256521" y="548680"/>
            <a:chExt cx="8754607" cy="2463567"/>
          </a:xfrm>
        </p:grpSpPr>
        <p:sp>
          <p:nvSpPr>
            <p:cNvPr id="28" name="Rechthoek 27"/>
            <p:cNvSpPr/>
            <p:nvPr/>
          </p:nvSpPr>
          <p:spPr>
            <a:xfrm>
              <a:off x="256522" y="548680"/>
              <a:ext cx="8754606" cy="395158"/>
            </a:xfrm>
            <a:prstGeom prst="rect">
              <a:avLst/>
            </a:prstGeom>
            <a:solidFill>
              <a:srgbClr val="000000">
                <a:alpha val="54902"/>
              </a:srgbClr>
            </a:solidFill>
            <a:ln>
              <a:noFill/>
            </a:ln>
            <a:effectLst>
              <a:glow rad="1397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9" name="Tekstvak 28"/>
            <p:cNvSpPr txBox="1"/>
            <p:nvPr/>
          </p:nvSpPr>
          <p:spPr>
            <a:xfrm>
              <a:off x="256521" y="576982"/>
              <a:ext cx="7545613" cy="338554"/>
            </a:xfrm>
            <a:prstGeom prst="rect">
              <a:avLst/>
            </a:prstGeom>
            <a:noFill/>
            <a:effectLst>
              <a:outerShdw blurRad="12700" dist="25400" dir="5400000" algn="ctr" rotWithShape="0">
                <a:schemeClr val="tx1"/>
              </a:outerShdw>
            </a:effectLst>
          </p:spPr>
          <p:txBody>
            <a:bodyPr wrap="square" rtlCol="0">
              <a:spAutoFit/>
            </a:bodyPr>
            <a:lstStyle/>
            <a:p>
              <a:r>
                <a:rPr lang="nl-NL" sz="1600" b="1" dirty="0" smtClean="0">
                  <a:solidFill>
                    <a:schemeClr val="bg1"/>
                  </a:solidFill>
                </a:rPr>
                <a:t>Het Heiligdom</a:t>
              </a:r>
              <a:r>
                <a:rPr lang="nl-NL" sz="1600" b="1" dirty="0" smtClean="0">
                  <a:solidFill>
                    <a:schemeClr val="bg1"/>
                  </a:solidFill>
                </a:rPr>
                <a:t> en </a:t>
              </a:r>
              <a:r>
                <a:rPr lang="nl-NL" sz="1600" b="1" dirty="0" smtClean="0">
                  <a:solidFill>
                    <a:schemeClr val="bg1"/>
                  </a:solidFill>
                </a:rPr>
                <a:t>1844</a:t>
              </a:r>
              <a:r>
                <a:rPr lang="nl-NL" sz="1600" b="1" dirty="0">
                  <a:solidFill>
                    <a:schemeClr val="bg1"/>
                  </a:solidFill>
                </a:rPr>
                <a:t> </a:t>
              </a:r>
              <a:r>
                <a:rPr lang="nl-NL" sz="1600" b="1" dirty="0" smtClean="0">
                  <a:solidFill>
                    <a:schemeClr val="bg1"/>
                  </a:solidFill>
                </a:rPr>
                <a:t>– </a:t>
              </a:r>
              <a:r>
                <a:rPr lang="nl-NL" sz="1600" b="1" dirty="0" smtClean="0">
                  <a:solidFill>
                    <a:schemeClr val="bg1"/>
                  </a:solidFill>
                </a:rPr>
                <a:t>De </a:t>
              </a:r>
              <a:r>
                <a:rPr lang="nl-NL" sz="1600" b="1" dirty="0" smtClean="0">
                  <a:solidFill>
                    <a:schemeClr val="bg1"/>
                  </a:solidFill>
                </a:rPr>
                <a:t> </a:t>
              </a:r>
              <a:r>
                <a:rPr lang="nl-NL" sz="1600" b="1" dirty="0" err="1" smtClean="0">
                  <a:solidFill>
                    <a:schemeClr val="bg1"/>
                  </a:solidFill>
                </a:rPr>
                <a:t>Prophetie</a:t>
              </a:r>
              <a:r>
                <a:rPr lang="nl-NL" sz="1600" b="1" dirty="0" smtClean="0">
                  <a:solidFill>
                    <a:schemeClr val="bg1"/>
                  </a:solidFill>
                </a:rPr>
                <a:t> van de 2300 Avonden en Morgens. </a:t>
              </a:r>
              <a:endParaRPr lang="nl-NL" sz="1600" b="1" dirty="0">
                <a:solidFill>
                  <a:schemeClr val="bg1"/>
                </a:solidFill>
              </a:endParaRPr>
            </a:p>
          </p:txBody>
        </p:sp>
        <p:sp>
          <p:nvSpPr>
            <p:cNvPr id="31" name="Tekstvak 30"/>
            <p:cNvSpPr txBox="1"/>
            <p:nvPr/>
          </p:nvSpPr>
          <p:spPr>
            <a:xfrm>
              <a:off x="6849960" y="596369"/>
              <a:ext cx="2161168" cy="246221"/>
            </a:xfrm>
            <a:prstGeom prst="rect">
              <a:avLst/>
            </a:prstGeom>
            <a:noFill/>
            <a:effectLst>
              <a:outerShdw blurRad="25400" dist="12700" dir="5400000" algn="ctr" rotWithShape="0">
                <a:schemeClr val="tx1"/>
              </a:outerShdw>
            </a:effectLst>
          </p:spPr>
          <p:txBody>
            <a:bodyPr wrap="none" rtlCol="0">
              <a:spAutoFit/>
            </a:bodyPr>
            <a:lstStyle/>
            <a:p>
              <a:pPr algn="ctr"/>
              <a:r>
                <a:rPr lang="nl-NL" sz="1000" b="1" dirty="0" smtClean="0">
                  <a:solidFill>
                    <a:schemeClr val="bg1"/>
                  </a:solidFill>
                </a:rPr>
                <a:t>LEREN UIT DE ‘OUDE’ GESCHRIFTEN…</a:t>
              </a:r>
              <a:endParaRPr lang="nl-NL" sz="1000" b="1" dirty="0">
                <a:solidFill>
                  <a:schemeClr val="bg1"/>
                </a:solidFill>
              </a:endParaRPr>
            </a:p>
          </p:txBody>
        </p:sp>
        <p:pic>
          <p:nvPicPr>
            <p:cNvPr id="32" name="Picture 2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5817" y="965432"/>
              <a:ext cx="1512240" cy="2046815"/>
            </a:xfrm>
            <a:prstGeom prst="rect">
              <a:avLst/>
            </a:prstGeom>
            <a:noFill/>
            <a:ln>
              <a:noFill/>
            </a:ln>
            <a:effectLst>
              <a:glow rad="228600">
                <a:schemeClr val="accent6">
                  <a:satMod val="175000"/>
                  <a:alpha val="40000"/>
                </a:schemeClr>
              </a:glow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" name="Groep 2"/>
          <p:cNvGrpSpPr/>
          <p:nvPr/>
        </p:nvGrpSpPr>
        <p:grpSpPr>
          <a:xfrm>
            <a:off x="1464874" y="2564904"/>
            <a:ext cx="3592351" cy="3319764"/>
            <a:chOff x="1464874" y="2564904"/>
            <a:chExt cx="3592351" cy="3319764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64874" y="2564904"/>
              <a:ext cx="1722967" cy="2124399"/>
            </a:xfrm>
            <a:prstGeom prst="rect">
              <a:avLst/>
            </a:prstGeom>
            <a:noFill/>
            <a:ln>
              <a:noFill/>
            </a:ln>
            <a:effectLst>
              <a:glow rad="101600">
                <a:schemeClr val="accent6">
                  <a:satMod val="175000"/>
                  <a:alpha val="40000"/>
                </a:schemeClr>
              </a:glow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Rechthoek 7"/>
            <p:cNvSpPr/>
            <p:nvPr/>
          </p:nvSpPr>
          <p:spPr>
            <a:xfrm>
              <a:off x="2002773" y="4315008"/>
              <a:ext cx="3054452" cy="15696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600" b="1" dirty="0" smtClean="0"/>
                <a:t>                     Hiram </a:t>
              </a:r>
              <a:r>
                <a:rPr lang="en-US" sz="1600" b="1" dirty="0"/>
                <a:t>Edson </a:t>
              </a:r>
              <a:endParaRPr lang="en-US" sz="1600" b="1" dirty="0" smtClean="0"/>
            </a:p>
            <a:p>
              <a:r>
                <a:rPr lang="en-US" sz="1600" b="1" dirty="0" smtClean="0"/>
                <a:t>                    (</a:t>
              </a:r>
              <a:r>
                <a:rPr lang="en-US" sz="1600" b="1" dirty="0"/>
                <a:t>1806–1882) </a:t>
              </a:r>
              <a:endParaRPr lang="en-US" sz="1600" b="1" dirty="0" smtClean="0"/>
            </a:p>
            <a:p>
              <a:r>
                <a:rPr lang="en-US" sz="1600" b="1" dirty="0" smtClean="0"/>
                <a:t>                 was </a:t>
              </a:r>
              <a:r>
                <a:rPr lang="en-US" sz="1600" b="1" dirty="0" err="1" smtClean="0"/>
                <a:t>een</a:t>
              </a:r>
              <a:r>
                <a:rPr lang="en-US" sz="1600" b="1" dirty="0" smtClean="0"/>
                <a:t> </a:t>
              </a:r>
              <a:r>
                <a:rPr lang="en-US" sz="1600" b="1" dirty="0"/>
                <a:t>pioneer </a:t>
              </a:r>
              <a:r>
                <a:rPr lang="en-US" sz="1600" b="1" dirty="0" smtClean="0"/>
                <a:t>van</a:t>
              </a:r>
              <a:r>
                <a:rPr lang="en-US" sz="1600" b="1" dirty="0" smtClean="0"/>
                <a:t> </a:t>
              </a:r>
              <a:endParaRPr lang="en-US" sz="1600" b="1" dirty="0" smtClean="0"/>
            </a:p>
            <a:p>
              <a:r>
                <a:rPr lang="en-US" sz="1600" b="1" dirty="0" smtClean="0"/>
                <a:t>                 </a:t>
              </a:r>
              <a:r>
                <a:rPr lang="en-US" sz="1600" b="1" dirty="0" smtClean="0"/>
                <a:t>het </a:t>
              </a:r>
              <a:r>
                <a:rPr lang="en-US" sz="1600" b="1" dirty="0" err="1" smtClean="0"/>
                <a:t>Kergenootschap</a:t>
              </a:r>
              <a:endParaRPr lang="en-US" sz="1600" b="1" dirty="0"/>
            </a:p>
            <a:p>
              <a:r>
                <a:rPr lang="en-US" sz="1600" b="1" dirty="0" smtClean="0"/>
                <a:t>                 der </a:t>
              </a:r>
              <a:r>
                <a:rPr lang="en-US" sz="1600" b="1" dirty="0" err="1" smtClean="0"/>
                <a:t>Zevende</a:t>
              </a:r>
              <a:r>
                <a:rPr lang="en-US" sz="1600" b="1" dirty="0" smtClean="0"/>
                <a:t> </a:t>
              </a:r>
              <a:r>
                <a:rPr lang="en-US" sz="1600" b="1" dirty="0" err="1" smtClean="0"/>
                <a:t>Dags</a:t>
              </a:r>
              <a:endParaRPr lang="en-US" sz="1600" b="1" dirty="0" smtClean="0"/>
            </a:p>
            <a:p>
              <a:r>
                <a:rPr lang="en-US" sz="1600" b="1" dirty="0" smtClean="0"/>
                <a:t>                 </a:t>
              </a:r>
              <a:r>
                <a:rPr lang="en-US" sz="1600" b="1" dirty="0" err="1" smtClean="0"/>
                <a:t>Adventisten</a:t>
              </a:r>
              <a:endParaRPr lang="nl-NL" sz="1600" b="1" dirty="0"/>
            </a:p>
          </p:txBody>
        </p:sp>
      </p:grpSp>
      <p:sp>
        <p:nvSpPr>
          <p:cNvPr id="18" name="Rechthoek 17"/>
          <p:cNvSpPr/>
          <p:nvPr/>
        </p:nvSpPr>
        <p:spPr>
          <a:xfrm>
            <a:off x="3979375" y="1217675"/>
            <a:ext cx="5160240" cy="5016758"/>
          </a:xfrm>
          <a:prstGeom prst="rect">
            <a:avLst/>
          </a:prstGeom>
          <a:effectLst>
            <a:outerShdw blurRad="25400" dist="25400" dir="5400000" algn="ctr" rotWithShape="0">
              <a:schemeClr val="bg1"/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/>
              <a:t>                     </a:t>
            </a:r>
            <a:r>
              <a:rPr lang="en-US" sz="2400" b="1" dirty="0" err="1" smtClean="0"/>
              <a:t>Hij</a:t>
            </a:r>
            <a:r>
              <a:rPr lang="en-US" sz="2400" b="1" dirty="0" smtClean="0"/>
              <a:t> was het die </a:t>
            </a:r>
            <a:endParaRPr lang="en-US" sz="2400" b="1" dirty="0" smtClean="0"/>
          </a:p>
          <a:p>
            <a:pPr algn="ctr"/>
            <a:r>
              <a:rPr lang="en-US" sz="2400" b="1" dirty="0" smtClean="0"/>
              <a:t>                     </a:t>
            </a:r>
            <a:r>
              <a:rPr lang="en-US" sz="2400" b="1" dirty="0" smtClean="0"/>
              <a:t>de </a:t>
            </a:r>
            <a:r>
              <a:rPr lang="en-US" sz="2400" b="1" dirty="0" err="1" smtClean="0"/>
              <a:t>Heiligdomsleer</a:t>
            </a:r>
            <a:r>
              <a:rPr lang="en-US" sz="2400" b="1" dirty="0" smtClean="0"/>
              <a:t> </a:t>
            </a:r>
            <a:endParaRPr lang="en-US" sz="2400" b="1" dirty="0" smtClean="0"/>
          </a:p>
          <a:p>
            <a:pPr algn="ctr"/>
            <a:r>
              <a:rPr lang="en-US" sz="2400" b="1" dirty="0" smtClean="0"/>
              <a:t>                      </a:t>
            </a:r>
            <a:r>
              <a:rPr lang="en-US" sz="2400" b="1" dirty="0" smtClean="0"/>
              <a:t>het ‘</a:t>
            </a:r>
            <a:r>
              <a:rPr lang="en-US" sz="2400" b="1" dirty="0" err="1" smtClean="0"/>
              <a:t>gezicht</a:t>
            </a:r>
            <a:r>
              <a:rPr lang="en-US" sz="2400" b="1" dirty="0" smtClean="0"/>
              <a:t>’ </a:t>
            </a:r>
            <a:r>
              <a:rPr lang="en-US" sz="2400" b="1" dirty="0" err="1" smtClean="0"/>
              <a:t>gaf</a:t>
            </a:r>
            <a:r>
              <a:rPr lang="en-US" sz="2400" b="1" dirty="0" smtClean="0"/>
              <a:t>. </a:t>
            </a:r>
            <a:endParaRPr lang="en-US" sz="2400" b="1" dirty="0" smtClean="0"/>
          </a:p>
          <a:p>
            <a:pPr algn="ctr"/>
            <a:endParaRPr lang="en-US" sz="800" b="1" dirty="0"/>
          </a:p>
          <a:p>
            <a:pPr algn="ctr"/>
            <a:r>
              <a:rPr lang="en-US" sz="2400" b="1" dirty="0" smtClean="0"/>
              <a:t>           </a:t>
            </a:r>
            <a:r>
              <a:rPr lang="en-US" sz="2400" b="1" dirty="0" smtClean="0"/>
              <a:t>Op die dag, </a:t>
            </a:r>
            <a:r>
              <a:rPr lang="en-US" sz="2400" b="1" dirty="0" err="1" smtClean="0"/>
              <a:t>ging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Jezus</a:t>
            </a:r>
            <a:r>
              <a:rPr lang="en-US" sz="2400" b="1" dirty="0" smtClean="0"/>
              <a:t> </a:t>
            </a:r>
          </a:p>
          <a:p>
            <a:pPr algn="ctr"/>
            <a:r>
              <a:rPr lang="en-US" sz="2400" b="1" dirty="0" smtClean="0"/>
              <a:t>           VOOR HET EERST het </a:t>
            </a:r>
          </a:p>
          <a:p>
            <a:pPr algn="ctr"/>
            <a:r>
              <a:rPr lang="en-US" sz="2400" b="1" dirty="0" smtClean="0"/>
              <a:t>         HET TWEEDE GEDEELTE van het     </a:t>
            </a:r>
          </a:p>
          <a:p>
            <a:pPr algn="ctr"/>
            <a:r>
              <a:rPr lang="en-US" sz="2400" b="1" dirty="0" smtClean="0"/>
              <a:t>           </a:t>
            </a:r>
            <a:r>
              <a:rPr lang="en-US" sz="2400" b="1" dirty="0" err="1" smtClean="0"/>
              <a:t>Heiligdom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binnen</a:t>
            </a:r>
            <a:r>
              <a:rPr lang="en-US" sz="2400" b="1" dirty="0" smtClean="0"/>
              <a:t>;</a:t>
            </a:r>
          </a:p>
          <a:p>
            <a:pPr algn="ctr"/>
            <a:r>
              <a:rPr lang="en-US" sz="2400" b="1" dirty="0" smtClean="0"/>
              <a:t>        </a:t>
            </a:r>
            <a:r>
              <a:rPr lang="en-US" sz="2400" b="1" dirty="0" err="1" smtClean="0"/>
              <a:t>om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daar</a:t>
            </a:r>
            <a:r>
              <a:rPr lang="en-US" sz="2400" b="1" dirty="0" smtClean="0"/>
              <a:t>, </a:t>
            </a:r>
          </a:p>
          <a:p>
            <a:pPr algn="ctr"/>
            <a:r>
              <a:rPr lang="en-US" sz="2400" b="1" dirty="0"/>
              <a:t> </a:t>
            </a:r>
            <a:r>
              <a:rPr lang="en-US" sz="2400" b="1" dirty="0" smtClean="0"/>
              <a:t>          </a:t>
            </a:r>
            <a:r>
              <a:rPr lang="en-US" sz="2400" b="1" dirty="0" smtClean="0"/>
              <a:t>in het </a:t>
            </a:r>
            <a:r>
              <a:rPr lang="en-US" sz="2400" b="1" dirty="0" err="1" smtClean="0"/>
              <a:t>Heilige</a:t>
            </a:r>
            <a:r>
              <a:rPr lang="en-US" sz="2400" b="1" dirty="0" smtClean="0"/>
              <a:t> der </a:t>
            </a:r>
            <a:r>
              <a:rPr lang="en-US" sz="2400" b="1" dirty="0" err="1" smtClean="0"/>
              <a:t>Heilige</a:t>
            </a:r>
            <a:r>
              <a:rPr lang="en-US" sz="2400" b="1" dirty="0" smtClean="0"/>
              <a:t> </a:t>
            </a:r>
          </a:p>
          <a:p>
            <a:pPr algn="ctr"/>
            <a:r>
              <a:rPr lang="en-US" sz="2400" b="1" dirty="0" err="1" smtClean="0"/>
              <a:t>zijn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afsluitend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werk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te</a:t>
            </a:r>
            <a:r>
              <a:rPr lang="en-US" sz="2400" b="1" dirty="0" smtClean="0"/>
              <a:t> </a:t>
            </a:r>
          </a:p>
          <a:p>
            <a:pPr algn="ctr"/>
            <a:r>
              <a:rPr lang="en-US" sz="2400" b="1" dirty="0" smtClean="0"/>
              <a:t>       </a:t>
            </a:r>
            <a:r>
              <a:rPr lang="en-US" sz="2400" b="1" dirty="0" err="1" smtClean="0"/>
              <a:t>verrichten</a:t>
            </a:r>
            <a:r>
              <a:rPr lang="en-US" sz="2400" b="1" dirty="0" smtClean="0"/>
              <a:t>, </a:t>
            </a:r>
            <a:r>
              <a:rPr lang="en-US" sz="2400" b="1" dirty="0" err="1" smtClean="0"/>
              <a:t>voordat</a:t>
            </a:r>
            <a:r>
              <a:rPr lang="en-US" sz="2400" b="1" dirty="0" smtClean="0"/>
              <a:t> HIJ </a:t>
            </a:r>
            <a:r>
              <a:rPr lang="en-US" sz="2400" b="1" dirty="0" err="1" smtClean="0"/>
              <a:t>naar</a:t>
            </a:r>
            <a:r>
              <a:rPr lang="en-US" sz="2400" b="1" dirty="0" smtClean="0"/>
              <a:t> </a:t>
            </a:r>
          </a:p>
          <a:p>
            <a:pPr algn="ctr"/>
            <a:r>
              <a:rPr lang="en-US" sz="2400" b="1" dirty="0" smtClean="0"/>
              <a:t>     </a:t>
            </a:r>
            <a:r>
              <a:rPr lang="en-US" sz="2400" b="1" dirty="0" err="1" smtClean="0"/>
              <a:t>deze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aarde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zal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terugkeren</a:t>
            </a:r>
            <a:r>
              <a:rPr lang="en-US" sz="2400" b="1" dirty="0" smtClean="0"/>
              <a:t>. </a:t>
            </a:r>
            <a:endParaRPr lang="en-US" sz="2400" b="1" dirty="0" smtClean="0"/>
          </a:p>
          <a:p>
            <a:pPr algn="ctr"/>
            <a:r>
              <a:rPr lang="en-US" sz="2400" b="1" dirty="0" smtClean="0"/>
              <a:t>                    </a:t>
            </a:r>
            <a:endParaRPr lang="nl-NL" sz="2400" b="1" dirty="0"/>
          </a:p>
        </p:txBody>
      </p:sp>
    </p:spTree>
    <p:extLst>
      <p:ext uri="{BB962C8B-B14F-4D97-AF65-F5344CB8AC3E}">
        <p14:creationId xmlns:p14="http://schemas.microsoft.com/office/powerpoint/2010/main" val="463862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hthoek 21"/>
          <p:cNvSpPr/>
          <p:nvPr/>
        </p:nvSpPr>
        <p:spPr>
          <a:xfrm>
            <a:off x="194077" y="127618"/>
            <a:ext cx="294919" cy="6565970"/>
          </a:xfrm>
          <a:prstGeom prst="rect">
            <a:avLst/>
          </a:prstGeom>
          <a:solidFill>
            <a:srgbClr val="000000">
              <a:alpha val="5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0" name="Rechthoek 29"/>
          <p:cNvSpPr/>
          <p:nvPr/>
        </p:nvSpPr>
        <p:spPr>
          <a:xfrm>
            <a:off x="196653" y="127617"/>
            <a:ext cx="292343" cy="6565971"/>
          </a:xfrm>
          <a:prstGeom prst="rect">
            <a:avLst/>
          </a:prstGeom>
          <a:solidFill>
            <a:schemeClr val="bg1">
              <a:lumMod val="65000"/>
              <a:alpha val="898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077" y="150113"/>
            <a:ext cx="9193213" cy="5969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ep 2"/>
          <p:cNvGrpSpPr/>
          <p:nvPr/>
        </p:nvGrpSpPr>
        <p:grpSpPr>
          <a:xfrm>
            <a:off x="570882" y="1628800"/>
            <a:ext cx="3627998" cy="3393295"/>
            <a:chOff x="570882" y="1628800"/>
            <a:chExt cx="3627998" cy="3393295"/>
          </a:xfrm>
        </p:grpSpPr>
        <p:pic>
          <p:nvPicPr>
            <p:cNvPr id="28" name="Picture 3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26358" y="1628800"/>
              <a:ext cx="1872522" cy="3348561"/>
            </a:xfrm>
            <a:prstGeom prst="rect">
              <a:avLst/>
            </a:prstGeom>
            <a:noFill/>
            <a:ln>
              <a:noFill/>
            </a:ln>
            <a:effectLst>
              <a:glow rad="101600">
                <a:schemeClr val="accent6">
                  <a:satMod val="175000"/>
                  <a:alpha val="40000"/>
                </a:schemeClr>
              </a:glow>
              <a:outerShdw blurRad="190500" dist="228600" dir="2700000" algn="ctr">
                <a:srgbClr val="000000">
                  <a:alpha val="3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4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77685" y="3896531"/>
              <a:ext cx="955945" cy="1125564"/>
            </a:xfrm>
            <a:prstGeom prst="rect">
              <a:avLst/>
            </a:prstGeom>
            <a:noFill/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Rechthoek 1"/>
            <p:cNvSpPr/>
            <p:nvPr/>
          </p:nvSpPr>
          <p:spPr>
            <a:xfrm>
              <a:off x="570882" y="3848830"/>
              <a:ext cx="1837362" cy="769441"/>
            </a:xfrm>
            <a:prstGeom prst="rect">
              <a:avLst/>
            </a:prstGeom>
            <a:effectLst>
              <a:outerShdw blurRad="12700" dist="12700" dir="5400000" algn="ctr" rotWithShape="0">
                <a:schemeClr val="bg1"/>
              </a:outerShdw>
            </a:effectLst>
          </p:spPr>
          <p:txBody>
            <a:bodyPr wrap="none">
              <a:spAutoFit/>
            </a:bodyPr>
            <a:lstStyle/>
            <a:p>
              <a:r>
                <a:rPr lang="nl-NL" sz="1400" b="1" dirty="0" smtClean="0"/>
                <a:t>- 1844 </a:t>
              </a:r>
              <a:r>
                <a:rPr lang="nl-NL" sz="1400" b="1" dirty="0" smtClean="0"/>
                <a:t>MADE SIMPLE </a:t>
              </a:r>
              <a:r>
                <a:rPr lang="nl-NL" sz="1400" b="1" dirty="0" smtClean="0"/>
                <a:t>-</a:t>
              </a:r>
            </a:p>
            <a:p>
              <a:r>
                <a:rPr lang="nl-NL" sz="1400" b="1" dirty="0" smtClean="0"/>
                <a:t>CLIFFORD GOLDSTEIN</a:t>
              </a:r>
            </a:p>
            <a:p>
              <a:r>
                <a:rPr lang="en-US" sz="800" b="1" dirty="0" smtClean="0"/>
                <a:t>Copyright </a:t>
              </a:r>
              <a:r>
                <a:rPr lang="en-US" sz="800" b="1" dirty="0"/>
                <a:t>© 1988 by</a:t>
              </a:r>
            </a:p>
            <a:p>
              <a:r>
                <a:rPr lang="en-US" sz="800" b="1" dirty="0"/>
                <a:t>Pacific </a:t>
              </a:r>
              <a:r>
                <a:rPr lang="en-US" sz="800" b="1" dirty="0" smtClean="0"/>
                <a:t>Press </a:t>
              </a:r>
              <a:r>
                <a:rPr lang="en-US" sz="800" b="1" dirty="0"/>
                <a:t>Publishing Association</a:t>
              </a:r>
              <a:endParaRPr lang="nl-NL" sz="800" b="1" dirty="0"/>
            </a:p>
          </p:txBody>
        </p:sp>
      </p:grp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7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077" y="5908986"/>
            <a:ext cx="9193213" cy="113982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ep 4"/>
          <p:cNvGrpSpPr/>
          <p:nvPr/>
        </p:nvGrpSpPr>
        <p:grpSpPr>
          <a:xfrm>
            <a:off x="3114909" y="5774315"/>
            <a:ext cx="1463497" cy="725593"/>
            <a:chOff x="6257525" y="5815420"/>
            <a:chExt cx="1463497" cy="725593"/>
          </a:xfrm>
        </p:grpSpPr>
        <p:sp>
          <p:nvSpPr>
            <p:cNvPr id="43" name="Rechthoek 42"/>
            <p:cNvSpPr/>
            <p:nvPr/>
          </p:nvSpPr>
          <p:spPr>
            <a:xfrm>
              <a:off x="6715875" y="6017233"/>
              <a:ext cx="1005147" cy="276999"/>
            </a:xfrm>
            <a:prstGeom prst="rect">
              <a:avLst/>
            </a:prstGeom>
            <a:effectLst>
              <a:outerShdw blurRad="12700" dist="12700" dir="5400000" algn="ctr" rotWithShape="0">
                <a:schemeClr val="tx1"/>
              </a:outerShdw>
            </a:effectLst>
          </p:spPr>
          <p:txBody>
            <a:bodyPr wrap="none">
              <a:spAutoFit/>
            </a:bodyPr>
            <a:lstStyle/>
            <a:p>
              <a:r>
                <a:rPr lang="nl-NL" sz="1200" b="1" dirty="0" err="1" smtClean="0">
                  <a:solidFill>
                    <a:schemeClr val="bg1"/>
                  </a:solidFill>
                </a:rPr>
                <a:t>Sda</a:t>
              </a:r>
              <a:r>
                <a:rPr lang="nl-NL" sz="1200" b="1" dirty="0" smtClean="0">
                  <a:solidFill>
                    <a:schemeClr val="bg1"/>
                  </a:solidFill>
                </a:rPr>
                <a:t> </a:t>
              </a:r>
              <a:r>
                <a:rPr lang="nl-NL" sz="1200" b="1" dirty="0" err="1" smtClean="0">
                  <a:solidFill>
                    <a:schemeClr val="bg1"/>
                  </a:solidFill>
                </a:rPr>
                <a:t>Pioneers</a:t>
              </a:r>
              <a:endParaRPr lang="nl-NL" sz="1200" b="1" dirty="0" smtClean="0">
                <a:solidFill>
                  <a:schemeClr val="bg1"/>
                </a:solidFill>
              </a:endParaRPr>
            </a:p>
          </p:txBody>
        </p:sp>
        <p:pic>
          <p:nvPicPr>
            <p:cNvPr id="42" name="Picture 4"/>
            <p:cNvPicPr>
              <a:picLocks noChangeAspect="1" noChangeArrowheads="1"/>
            </p:cNvPicPr>
            <p:nvPr/>
          </p:nvPicPr>
          <p:blipFill>
            <a:blip r:embed="rId8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57525" y="5815420"/>
              <a:ext cx="638170" cy="725593"/>
            </a:xfrm>
            <a:prstGeom prst="rect">
              <a:avLst/>
            </a:prstGeom>
            <a:noFill/>
            <a:ln>
              <a:noFill/>
            </a:ln>
            <a:effectLst>
              <a:outerShdw dist="12700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" name="Tekstvak 3"/>
          <p:cNvSpPr txBox="1"/>
          <p:nvPr/>
        </p:nvSpPr>
        <p:spPr>
          <a:xfrm>
            <a:off x="498774" y="6267014"/>
            <a:ext cx="3655168" cy="369332"/>
          </a:xfrm>
          <a:prstGeom prst="rect">
            <a:avLst/>
          </a:prstGeom>
          <a:noFill/>
          <a:effectLst>
            <a:outerShdw blurRad="25400" dist="12700" dir="5400000" algn="ctr" rotWithShape="0">
              <a:schemeClr val="tx1"/>
            </a:outerShdw>
          </a:effectLst>
        </p:spPr>
        <p:txBody>
          <a:bodyPr wrap="none" rtlCol="0">
            <a:spAutoFit/>
          </a:bodyPr>
          <a:lstStyle/>
          <a:p>
            <a:r>
              <a:rPr lang="nl-NL" dirty="0" smtClean="0"/>
              <a:t> </a:t>
            </a:r>
            <a:r>
              <a:rPr lang="nl-NL" sz="10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© 2013 AGO / </a:t>
            </a:r>
            <a:r>
              <a:rPr lang="nl-NL" sz="1000" b="1" dirty="0" err="1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Sda</a:t>
            </a:r>
            <a:r>
              <a:rPr lang="nl-NL" sz="10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nl-NL" sz="1000" b="1" dirty="0" err="1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Pioneers</a:t>
            </a:r>
            <a:r>
              <a:rPr lang="nl-NL" sz="10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  e-mail : sdapioneers@hotmail.com</a:t>
            </a:r>
            <a:endParaRPr lang="nl-NL" sz="1000" b="1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7" name="Picture 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521" y="4853617"/>
            <a:ext cx="2924267" cy="1584176"/>
          </a:xfrm>
          <a:prstGeom prst="rect">
            <a:avLst/>
          </a:prstGeom>
          <a:noFill/>
          <a:ln>
            <a:noFill/>
          </a:ln>
          <a:effectLst>
            <a:outerShdw dist="50800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281" y="5902799"/>
            <a:ext cx="1309914" cy="4686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5" name="Groep 24"/>
          <p:cNvGrpSpPr/>
          <p:nvPr/>
        </p:nvGrpSpPr>
        <p:grpSpPr>
          <a:xfrm>
            <a:off x="256521" y="548680"/>
            <a:ext cx="8754607" cy="2463567"/>
            <a:chOff x="256521" y="548680"/>
            <a:chExt cx="8754607" cy="2463567"/>
          </a:xfrm>
        </p:grpSpPr>
        <p:sp>
          <p:nvSpPr>
            <p:cNvPr id="26" name="Rechthoek 25"/>
            <p:cNvSpPr/>
            <p:nvPr/>
          </p:nvSpPr>
          <p:spPr>
            <a:xfrm>
              <a:off x="256522" y="548680"/>
              <a:ext cx="8754606" cy="395158"/>
            </a:xfrm>
            <a:prstGeom prst="rect">
              <a:avLst/>
            </a:prstGeom>
            <a:solidFill>
              <a:srgbClr val="000000">
                <a:alpha val="54902"/>
              </a:srgbClr>
            </a:solidFill>
            <a:ln>
              <a:noFill/>
            </a:ln>
            <a:effectLst>
              <a:glow rad="1397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9" name="Tekstvak 28"/>
            <p:cNvSpPr txBox="1"/>
            <p:nvPr/>
          </p:nvSpPr>
          <p:spPr>
            <a:xfrm>
              <a:off x="256521" y="576982"/>
              <a:ext cx="7545613" cy="338554"/>
            </a:xfrm>
            <a:prstGeom prst="rect">
              <a:avLst/>
            </a:prstGeom>
            <a:noFill/>
            <a:effectLst>
              <a:outerShdw blurRad="12700" dist="25400" dir="5400000" algn="ctr" rotWithShape="0">
                <a:schemeClr val="tx1"/>
              </a:outerShdw>
            </a:effectLst>
          </p:spPr>
          <p:txBody>
            <a:bodyPr wrap="square" rtlCol="0">
              <a:spAutoFit/>
            </a:bodyPr>
            <a:lstStyle/>
            <a:p>
              <a:r>
                <a:rPr lang="nl-NL" sz="1600" b="1" dirty="0" smtClean="0">
                  <a:solidFill>
                    <a:schemeClr val="bg1"/>
                  </a:solidFill>
                </a:rPr>
                <a:t>Het Heiligdom</a:t>
              </a:r>
              <a:r>
                <a:rPr lang="nl-NL" sz="1600" b="1" dirty="0" smtClean="0">
                  <a:solidFill>
                    <a:schemeClr val="bg1"/>
                  </a:solidFill>
                </a:rPr>
                <a:t> en </a:t>
              </a:r>
              <a:r>
                <a:rPr lang="nl-NL" sz="1600" b="1" dirty="0" smtClean="0">
                  <a:solidFill>
                    <a:schemeClr val="bg1"/>
                  </a:solidFill>
                </a:rPr>
                <a:t>1844</a:t>
              </a:r>
              <a:r>
                <a:rPr lang="nl-NL" sz="1600" b="1" dirty="0">
                  <a:solidFill>
                    <a:schemeClr val="bg1"/>
                  </a:solidFill>
                </a:rPr>
                <a:t> </a:t>
              </a:r>
              <a:r>
                <a:rPr lang="nl-NL" sz="1600" b="1" dirty="0" smtClean="0">
                  <a:solidFill>
                    <a:schemeClr val="bg1"/>
                  </a:solidFill>
                </a:rPr>
                <a:t>– </a:t>
              </a:r>
              <a:r>
                <a:rPr lang="nl-NL" sz="1600" b="1" dirty="0" smtClean="0">
                  <a:solidFill>
                    <a:schemeClr val="bg1"/>
                  </a:solidFill>
                </a:rPr>
                <a:t>De </a:t>
              </a:r>
              <a:r>
                <a:rPr lang="nl-NL" sz="1600" b="1" dirty="0" smtClean="0">
                  <a:solidFill>
                    <a:schemeClr val="bg1"/>
                  </a:solidFill>
                </a:rPr>
                <a:t> </a:t>
              </a:r>
              <a:r>
                <a:rPr lang="nl-NL" sz="1600" b="1" dirty="0" err="1" smtClean="0">
                  <a:solidFill>
                    <a:schemeClr val="bg1"/>
                  </a:solidFill>
                </a:rPr>
                <a:t>Prophetie</a:t>
              </a:r>
              <a:r>
                <a:rPr lang="nl-NL" sz="1600" b="1" dirty="0" smtClean="0">
                  <a:solidFill>
                    <a:schemeClr val="bg1"/>
                  </a:solidFill>
                </a:rPr>
                <a:t> van de 2300 Avonden en Morgens. </a:t>
              </a:r>
              <a:endParaRPr lang="nl-NL" sz="1600" b="1" dirty="0">
                <a:solidFill>
                  <a:schemeClr val="bg1"/>
                </a:solidFill>
              </a:endParaRPr>
            </a:p>
          </p:txBody>
        </p:sp>
        <p:sp>
          <p:nvSpPr>
            <p:cNvPr id="31" name="Tekstvak 30"/>
            <p:cNvSpPr txBox="1"/>
            <p:nvPr/>
          </p:nvSpPr>
          <p:spPr>
            <a:xfrm>
              <a:off x="6849960" y="596369"/>
              <a:ext cx="2161168" cy="246221"/>
            </a:xfrm>
            <a:prstGeom prst="rect">
              <a:avLst/>
            </a:prstGeom>
            <a:noFill/>
            <a:effectLst>
              <a:outerShdw blurRad="25400" dist="12700" dir="5400000" algn="ctr" rotWithShape="0">
                <a:schemeClr val="tx1"/>
              </a:outerShdw>
            </a:effectLst>
          </p:spPr>
          <p:txBody>
            <a:bodyPr wrap="none" rtlCol="0">
              <a:spAutoFit/>
            </a:bodyPr>
            <a:lstStyle/>
            <a:p>
              <a:pPr algn="ctr"/>
              <a:r>
                <a:rPr lang="nl-NL" sz="1000" b="1" dirty="0" smtClean="0">
                  <a:solidFill>
                    <a:schemeClr val="bg1"/>
                  </a:solidFill>
                </a:rPr>
                <a:t>LEREN UIT DE ‘OUDE’ GESCHRIFTEN…</a:t>
              </a:r>
              <a:endParaRPr lang="nl-NL" sz="1000" b="1" dirty="0">
                <a:solidFill>
                  <a:schemeClr val="bg1"/>
                </a:solidFill>
              </a:endParaRPr>
            </a:p>
          </p:txBody>
        </p:sp>
        <p:pic>
          <p:nvPicPr>
            <p:cNvPr id="32" name="Picture 2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5817" y="965432"/>
              <a:ext cx="1512240" cy="2046815"/>
            </a:xfrm>
            <a:prstGeom prst="rect">
              <a:avLst/>
            </a:prstGeom>
            <a:noFill/>
            <a:ln>
              <a:noFill/>
            </a:ln>
            <a:effectLst>
              <a:glow rad="228600">
                <a:schemeClr val="accent6">
                  <a:satMod val="175000"/>
                  <a:alpha val="40000"/>
                </a:schemeClr>
              </a:glow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8" name="Rechthoek 17"/>
          <p:cNvSpPr/>
          <p:nvPr/>
        </p:nvSpPr>
        <p:spPr>
          <a:xfrm>
            <a:off x="4151286" y="1614863"/>
            <a:ext cx="4992714" cy="4154984"/>
          </a:xfrm>
          <a:prstGeom prst="rect">
            <a:avLst/>
          </a:prstGeom>
          <a:effectLst>
            <a:outerShdw blurRad="25400" dist="25400" dir="5400000" algn="ctr" rotWithShape="0">
              <a:schemeClr val="bg1"/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/>
              <a:t>“</a:t>
            </a:r>
            <a:r>
              <a:rPr lang="en-US" sz="2400" b="1" dirty="0" err="1" smtClean="0"/>
              <a:t>Ik</a:t>
            </a:r>
            <a:r>
              <a:rPr lang="en-US" sz="2400" b="1" dirty="0" smtClean="0"/>
              <a:t> was </a:t>
            </a:r>
            <a:r>
              <a:rPr lang="en-US" sz="2400" b="1" dirty="0" err="1" smtClean="0"/>
              <a:t>drie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maanden</a:t>
            </a:r>
            <a:r>
              <a:rPr lang="en-US" sz="2400" b="1" dirty="0" smtClean="0"/>
              <a:t> Adventist </a:t>
            </a:r>
            <a:r>
              <a:rPr lang="en-US" sz="2400" b="1" dirty="0" err="1" smtClean="0"/>
              <a:t>toen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een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vriend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mij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vertelde</a:t>
            </a:r>
            <a:r>
              <a:rPr lang="en-US" sz="2400" b="1" dirty="0" smtClean="0"/>
              <a:t> over </a:t>
            </a:r>
            <a:r>
              <a:rPr lang="en-US" sz="2400" b="1" dirty="0" err="1" smtClean="0"/>
              <a:t>een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adventistische</a:t>
            </a:r>
            <a:r>
              <a:rPr lang="en-US" sz="2400" b="1" dirty="0" smtClean="0"/>
              <a:t> professor, </a:t>
            </a:r>
            <a:r>
              <a:rPr lang="en-US" sz="2400" b="1" dirty="0" err="1" smtClean="0"/>
              <a:t>woonachtig</a:t>
            </a:r>
            <a:r>
              <a:rPr lang="en-US" sz="2400" b="1" dirty="0" smtClean="0"/>
              <a:t> in </a:t>
            </a:r>
            <a:r>
              <a:rPr lang="en-US" sz="2400" b="1" dirty="0" err="1" smtClean="0"/>
              <a:t>Californië</a:t>
            </a:r>
            <a:r>
              <a:rPr lang="en-US" sz="2400" b="1" dirty="0" smtClean="0"/>
              <a:t>, die het </a:t>
            </a:r>
            <a:r>
              <a:rPr lang="en-US" sz="2400" b="1" dirty="0" err="1" smtClean="0"/>
              <a:t>onderzoekend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oordeel</a:t>
            </a:r>
            <a:r>
              <a:rPr lang="en-US" sz="2400" b="1" dirty="0" smtClean="0"/>
              <a:t> van 1844 </a:t>
            </a:r>
            <a:r>
              <a:rPr lang="en-US" sz="2400" b="1" dirty="0" err="1" smtClean="0"/>
              <a:t>ontkende</a:t>
            </a:r>
            <a:r>
              <a:rPr lang="en-US" sz="2400" b="1" dirty="0" smtClean="0"/>
              <a:t>. </a:t>
            </a:r>
          </a:p>
          <a:p>
            <a:pPr algn="ctr"/>
            <a:r>
              <a:rPr lang="en-US" sz="2400" b="1" dirty="0" smtClean="0"/>
              <a:t>"</a:t>
            </a:r>
            <a:r>
              <a:rPr lang="en-US" sz="2400" b="1" dirty="0" err="1" smtClean="0"/>
              <a:t>Wie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maakt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zich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daar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druk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om</a:t>
            </a:r>
            <a:r>
              <a:rPr lang="en-US" sz="2400" b="1" dirty="0" smtClean="0"/>
              <a:t>?" </a:t>
            </a:r>
          </a:p>
          <a:p>
            <a:pPr algn="ctr"/>
            <a:r>
              <a:rPr lang="en-US" sz="2400" b="1" dirty="0" smtClean="0"/>
              <a:t>was </a:t>
            </a:r>
            <a:r>
              <a:rPr lang="en-US" sz="2400" b="1" dirty="0" err="1" smtClean="0"/>
              <a:t>mijn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antwoord</a:t>
            </a:r>
            <a:r>
              <a:rPr lang="en-US" sz="2400" b="1" dirty="0" smtClean="0"/>
              <a:t>.</a:t>
            </a:r>
            <a:endParaRPr lang="en-US" sz="2400" b="1" dirty="0"/>
          </a:p>
          <a:p>
            <a:pPr algn="ctr"/>
            <a:r>
              <a:rPr lang="en-US" sz="2400" b="1" dirty="0" err="1" smtClean="0"/>
              <a:t>Ik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kende</a:t>
            </a:r>
            <a:r>
              <a:rPr lang="en-US" sz="2400" b="1" dirty="0" smtClean="0"/>
              <a:t> de </a:t>
            </a:r>
            <a:r>
              <a:rPr lang="en-US" sz="2400" b="1" dirty="0" err="1" smtClean="0"/>
              <a:t>bekende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overzichten</a:t>
            </a:r>
            <a:r>
              <a:rPr lang="en-US" sz="2400" b="1" dirty="0" smtClean="0"/>
              <a:t>, had </a:t>
            </a:r>
            <a:r>
              <a:rPr lang="en-US" sz="2400" b="1" dirty="0" err="1" smtClean="0"/>
              <a:t>veel</a:t>
            </a:r>
            <a:r>
              <a:rPr lang="en-US" sz="2400" b="1" dirty="0" smtClean="0"/>
              <a:t> over 1844 </a:t>
            </a:r>
            <a:r>
              <a:rPr lang="en-US" sz="2400" b="1" dirty="0" err="1" smtClean="0"/>
              <a:t>gelezen</a:t>
            </a:r>
            <a:r>
              <a:rPr lang="en-US" sz="2400" b="1" dirty="0" smtClean="0"/>
              <a:t>, en </a:t>
            </a:r>
            <a:r>
              <a:rPr lang="en-US" sz="2400" b="1" dirty="0" err="1" smtClean="0"/>
              <a:t>geloofde</a:t>
            </a:r>
            <a:r>
              <a:rPr lang="en-US" sz="2400" b="1" dirty="0" smtClean="0"/>
              <a:t> het </a:t>
            </a:r>
            <a:r>
              <a:rPr lang="en-US" sz="2400" b="1" dirty="0" err="1" smtClean="0"/>
              <a:t>omdat</a:t>
            </a:r>
            <a:r>
              <a:rPr lang="en-US" sz="2400" b="1" dirty="0" smtClean="0"/>
              <a:t> Ellen White het </a:t>
            </a:r>
            <a:r>
              <a:rPr lang="en-US" sz="2400" b="1" dirty="0" err="1" smtClean="0"/>
              <a:t>geloofde</a:t>
            </a:r>
            <a:r>
              <a:rPr lang="en-US" sz="2400" b="1" dirty="0" smtClean="0"/>
              <a:t> en </a:t>
            </a:r>
            <a:r>
              <a:rPr lang="en-US" sz="2400" b="1" dirty="0" err="1" smtClean="0"/>
              <a:t>ik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geloofde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wat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zij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geloofde</a:t>
            </a:r>
            <a:r>
              <a:rPr lang="en-US" sz="2400" b="1" dirty="0" smtClean="0"/>
              <a:t>.”</a:t>
            </a:r>
            <a:endParaRPr lang="nl-NL" sz="2400" b="1" dirty="0"/>
          </a:p>
        </p:txBody>
      </p:sp>
    </p:spTree>
    <p:extLst>
      <p:ext uri="{BB962C8B-B14F-4D97-AF65-F5344CB8AC3E}">
        <p14:creationId xmlns:p14="http://schemas.microsoft.com/office/powerpoint/2010/main" val="2420777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hthoek 21"/>
          <p:cNvSpPr/>
          <p:nvPr/>
        </p:nvSpPr>
        <p:spPr>
          <a:xfrm>
            <a:off x="194077" y="127618"/>
            <a:ext cx="294919" cy="6565970"/>
          </a:xfrm>
          <a:prstGeom prst="rect">
            <a:avLst/>
          </a:prstGeom>
          <a:solidFill>
            <a:srgbClr val="000000">
              <a:alpha val="5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0" name="Rechthoek 29"/>
          <p:cNvSpPr/>
          <p:nvPr/>
        </p:nvSpPr>
        <p:spPr>
          <a:xfrm>
            <a:off x="196653" y="127617"/>
            <a:ext cx="292343" cy="6565971"/>
          </a:xfrm>
          <a:prstGeom prst="rect">
            <a:avLst/>
          </a:prstGeom>
          <a:solidFill>
            <a:schemeClr val="bg1">
              <a:lumMod val="65000"/>
              <a:alpha val="898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077" y="150113"/>
            <a:ext cx="9193213" cy="5969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077" y="5908986"/>
            <a:ext cx="9193213" cy="113982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oep 6"/>
          <p:cNvGrpSpPr/>
          <p:nvPr/>
        </p:nvGrpSpPr>
        <p:grpSpPr>
          <a:xfrm>
            <a:off x="256521" y="4853617"/>
            <a:ext cx="4321885" cy="1782729"/>
            <a:chOff x="256521" y="4853617"/>
            <a:chExt cx="4321885" cy="1782729"/>
          </a:xfrm>
        </p:grpSpPr>
        <p:grpSp>
          <p:nvGrpSpPr>
            <p:cNvPr id="5" name="Groep 4"/>
            <p:cNvGrpSpPr/>
            <p:nvPr/>
          </p:nvGrpSpPr>
          <p:grpSpPr>
            <a:xfrm>
              <a:off x="3114909" y="5774315"/>
              <a:ext cx="1463497" cy="725593"/>
              <a:chOff x="6257525" y="5815420"/>
              <a:chExt cx="1463497" cy="725593"/>
            </a:xfrm>
          </p:grpSpPr>
          <p:sp>
            <p:nvSpPr>
              <p:cNvPr id="43" name="Rechthoek 42"/>
              <p:cNvSpPr/>
              <p:nvPr/>
            </p:nvSpPr>
            <p:spPr>
              <a:xfrm>
                <a:off x="6715875" y="6017233"/>
                <a:ext cx="1005147" cy="276999"/>
              </a:xfrm>
              <a:prstGeom prst="rect">
                <a:avLst/>
              </a:prstGeom>
              <a:effectLst>
                <a:outerShdw blurRad="12700" dist="12700" dir="5400000" algn="ctr" rotWithShape="0">
                  <a:schemeClr val="tx1"/>
                </a:outerShdw>
              </a:effectLst>
            </p:spPr>
            <p:txBody>
              <a:bodyPr wrap="none">
                <a:spAutoFit/>
              </a:bodyPr>
              <a:lstStyle/>
              <a:p>
                <a:r>
                  <a:rPr lang="nl-NL" sz="1200" b="1" dirty="0" err="1" smtClean="0">
                    <a:solidFill>
                      <a:schemeClr val="bg1"/>
                    </a:solidFill>
                  </a:rPr>
                  <a:t>Sda</a:t>
                </a:r>
                <a:r>
                  <a:rPr lang="nl-NL" sz="1200" b="1" dirty="0" smtClean="0">
                    <a:solidFill>
                      <a:schemeClr val="bg1"/>
                    </a:solidFill>
                  </a:rPr>
                  <a:t> </a:t>
                </a:r>
                <a:r>
                  <a:rPr lang="nl-NL" sz="1200" b="1" dirty="0" err="1" smtClean="0">
                    <a:solidFill>
                      <a:schemeClr val="bg1"/>
                    </a:solidFill>
                  </a:rPr>
                  <a:t>Pioneers</a:t>
                </a:r>
                <a:endParaRPr lang="nl-NL" sz="1200" b="1" dirty="0" smtClean="0">
                  <a:solidFill>
                    <a:schemeClr val="bg1"/>
                  </a:solidFill>
                </a:endParaRPr>
              </a:p>
            </p:txBody>
          </p:sp>
          <p:pic>
            <p:nvPicPr>
              <p:cNvPr id="42" name="Picture 4"/>
              <p:cNvPicPr>
                <a:picLocks noChangeAspect="1" noChangeArrowheads="1"/>
              </p:cNvPicPr>
              <p:nvPr/>
            </p:nvPicPr>
            <p:blipFill>
              <a:blip r:embed="rId6" cstate="print">
                <a:duotone>
                  <a:schemeClr val="accent6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257525" y="5815420"/>
                <a:ext cx="638170" cy="725593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12700" dir="2700000" algn="ctr" rotWithShape="0">
                  <a:schemeClr val="tx1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4" name="Tekstvak 3"/>
            <p:cNvSpPr txBox="1"/>
            <p:nvPr/>
          </p:nvSpPr>
          <p:spPr>
            <a:xfrm>
              <a:off x="498774" y="6267014"/>
              <a:ext cx="3655168" cy="369332"/>
            </a:xfrm>
            <a:prstGeom prst="rect">
              <a:avLst/>
            </a:prstGeom>
            <a:noFill/>
            <a:effectLst>
              <a:outerShdw blurRad="25400" dist="12700" dir="5400000" algn="ctr" rotWithShape="0">
                <a:schemeClr val="tx1"/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nl-NL" dirty="0" smtClean="0"/>
                <a:t> </a:t>
              </a:r>
              <a:r>
                <a:rPr lang="nl-NL" sz="1000" b="1" dirty="0" smtClean="0">
                  <a:solidFill>
                    <a:schemeClr val="bg1"/>
                  </a:solidFill>
                  <a:latin typeface="Calibri" pitchFamily="34" charset="0"/>
                  <a:cs typeface="Calibri" pitchFamily="34" charset="0"/>
                </a:rPr>
                <a:t>© 2013 AGO / </a:t>
              </a:r>
              <a:r>
                <a:rPr lang="nl-NL" sz="1000" b="1" dirty="0" err="1" smtClean="0">
                  <a:solidFill>
                    <a:schemeClr val="bg1"/>
                  </a:solidFill>
                  <a:latin typeface="Calibri" pitchFamily="34" charset="0"/>
                  <a:cs typeface="Calibri" pitchFamily="34" charset="0"/>
                </a:rPr>
                <a:t>Sda</a:t>
              </a:r>
              <a:r>
                <a:rPr lang="nl-NL" sz="1000" b="1" dirty="0" smtClean="0">
                  <a:solidFill>
                    <a:schemeClr val="bg1"/>
                  </a:solidFill>
                  <a:latin typeface="Calibri" pitchFamily="34" charset="0"/>
                  <a:cs typeface="Calibri" pitchFamily="34" charset="0"/>
                </a:rPr>
                <a:t> </a:t>
              </a:r>
              <a:r>
                <a:rPr lang="nl-NL" sz="1000" b="1" dirty="0" err="1" smtClean="0">
                  <a:solidFill>
                    <a:schemeClr val="bg1"/>
                  </a:solidFill>
                  <a:latin typeface="Calibri" pitchFamily="34" charset="0"/>
                  <a:cs typeface="Calibri" pitchFamily="34" charset="0"/>
                </a:rPr>
                <a:t>Pioneers</a:t>
              </a:r>
              <a:r>
                <a:rPr lang="nl-NL" sz="1000" b="1" dirty="0" smtClean="0">
                  <a:solidFill>
                    <a:schemeClr val="bg1"/>
                  </a:solidFill>
                  <a:latin typeface="Calibri" pitchFamily="34" charset="0"/>
                  <a:cs typeface="Calibri" pitchFamily="34" charset="0"/>
                </a:rPr>
                <a:t>   e-mail : sdapioneers@hotmail.com</a:t>
              </a:r>
              <a:endParaRPr lang="nl-NL" sz="10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endParaRPr>
            </a:p>
          </p:txBody>
        </p:sp>
        <p:pic>
          <p:nvPicPr>
            <p:cNvPr id="27" name="Picture 4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6521" y="4853617"/>
              <a:ext cx="2924267" cy="1584176"/>
            </a:xfrm>
            <a:prstGeom prst="rect">
              <a:avLst/>
            </a:prstGeom>
            <a:noFill/>
            <a:ln>
              <a:noFill/>
            </a:ln>
            <a:effectLst>
              <a:outerShdw dist="50800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2" name="Picture 8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1281" y="5902799"/>
              <a:ext cx="1309914" cy="4686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25" name="Groep 24"/>
          <p:cNvGrpSpPr/>
          <p:nvPr/>
        </p:nvGrpSpPr>
        <p:grpSpPr>
          <a:xfrm>
            <a:off x="256521" y="548680"/>
            <a:ext cx="8754607" cy="2463567"/>
            <a:chOff x="256521" y="548680"/>
            <a:chExt cx="8754607" cy="2463567"/>
          </a:xfrm>
        </p:grpSpPr>
        <p:sp>
          <p:nvSpPr>
            <p:cNvPr id="26" name="Rechthoek 25"/>
            <p:cNvSpPr/>
            <p:nvPr/>
          </p:nvSpPr>
          <p:spPr>
            <a:xfrm>
              <a:off x="256522" y="548680"/>
              <a:ext cx="8754606" cy="395158"/>
            </a:xfrm>
            <a:prstGeom prst="rect">
              <a:avLst/>
            </a:prstGeom>
            <a:solidFill>
              <a:srgbClr val="000000">
                <a:alpha val="54902"/>
              </a:srgbClr>
            </a:solidFill>
            <a:ln>
              <a:noFill/>
            </a:ln>
            <a:effectLst>
              <a:glow rad="1397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8" name="Tekstvak 27"/>
            <p:cNvSpPr txBox="1"/>
            <p:nvPr/>
          </p:nvSpPr>
          <p:spPr>
            <a:xfrm>
              <a:off x="256521" y="576982"/>
              <a:ext cx="7545613" cy="338554"/>
            </a:xfrm>
            <a:prstGeom prst="rect">
              <a:avLst/>
            </a:prstGeom>
            <a:noFill/>
            <a:effectLst>
              <a:outerShdw blurRad="12700" dist="25400" dir="5400000" algn="ctr" rotWithShape="0">
                <a:schemeClr val="tx1"/>
              </a:outerShdw>
            </a:effectLst>
          </p:spPr>
          <p:txBody>
            <a:bodyPr wrap="square" rtlCol="0">
              <a:spAutoFit/>
            </a:bodyPr>
            <a:lstStyle/>
            <a:p>
              <a:r>
                <a:rPr lang="nl-NL" sz="1600" b="1" dirty="0" smtClean="0">
                  <a:solidFill>
                    <a:schemeClr val="bg1"/>
                  </a:solidFill>
                </a:rPr>
                <a:t>Het Heiligdom</a:t>
              </a:r>
              <a:r>
                <a:rPr lang="nl-NL" sz="1600" b="1" dirty="0" smtClean="0">
                  <a:solidFill>
                    <a:schemeClr val="bg1"/>
                  </a:solidFill>
                </a:rPr>
                <a:t> en </a:t>
              </a:r>
              <a:r>
                <a:rPr lang="nl-NL" sz="1600" b="1" dirty="0" smtClean="0">
                  <a:solidFill>
                    <a:schemeClr val="bg1"/>
                  </a:solidFill>
                </a:rPr>
                <a:t>1844</a:t>
              </a:r>
              <a:r>
                <a:rPr lang="nl-NL" sz="1600" b="1" dirty="0">
                  <a:solidFill>
                    <a:schemeClr val="bg1"/>
                  </a:solidFill>
                </a:rPr>
                <a:t> </a:t>
              </a:r>
              <a:r>
                <a:rPr lang="nl-NL" sz="1600" b="1" dirty="0" smtClean="0">
                  <a:solidFill>
                    <a:schemeClr val="bg1"/>
                  </a:solidFill>
                </a:rPr>
                <a:t>– </a:t>
              </a:r>
              <a:r>
                <a:rPr lang="nl-NL" sz="1600" b="1" dirty="0" smtClean="0">
                  <a:solidFill>
                    <a:schemeClr val="bg1"/>
                  </a:solidFill>
                </a:rPr>
                <a:t>De </a:t>
              </a:r>
              <a:r>
                <a:rPr lang="nl-NL" sz="1600" b="1" dirty="0" smtClean="0">
                  <a:solidFill>
                    <a:schemeClr val="bg1"/>
                  </a:solidFill>
                </a:rPr>
                <a:t> </a:t>
              </a:r>
              <a:r>
                <a:rPr lang="nl-NL" sz="1600" b="1" dirty="0" err="1" smtClean="0">
                  <a:solidFill>
                    <a:schemeClr val="bg1"/>
                  </a:solidFill>
                </a:rPr>
                <a:t>Prophetie</a:t>
              </a:r>
              <a:r>
                <a:rPr lang="nl-NL" sz="1600" b="1" dirty="0" smtClean="0">
                  <a:solidFill>
                    <a:schemeClr val="bg1"/>
                  </a:solidFill>
                </a:rPr>
                <a:t> van de 2300 Avonden en Morgens. </a:t>
              </a:r>
              <a:endParaRPr lang="nl-NL" sz="1600" b="1" dirty="0">
                <a:solidFill>
                  <a:schemeClr val="bg1"/>
                </a:solidFill>
              </a:endParaRPr>
            </a:p>
          </p:txBody>
        </p:sp>
        <p:sp>
          <p:nvSpPr>
            <p:cNvPr id="29" name="Tekstvak 28"/>
            <p:cNvSpPr txBox="1"/>
            <p:nvPr/>
          </p:nvSpPr>
          <p:spPr>
            <a:xfrm>
              <a:off x="6849960" y="596369"/>
              <a:ext cx="2161168" cy="246221"/>
            </a:xfrm>
            <a:prstGeom prst="rect">
              <a:avLst/>
            </a:prstGeom>
            <a:noFill/>
            <a:effectLst>
              <a:outerShdw blurRad="25400" dist="12700" dir="5400000" algn="ctr" rotWithShape="0">
                <a:schemeClr val="tx1"/>
              </a:outerShdw>
            </a:effectLst>
          </p:spPr>
          <p:txBody>
            <a:bodyPr wrap="none" rtlCol="0">
              <a:spAutoFit/>
            </a:bodyPr>
            <a:lstStyle/>
            <a:p>
              <a:pPr algn="ctr"/>
              <a:r>
                <a:rPr lang="nl-NL" sz="1000" b="1" dirty="0" smtClean="0">
                  <a:solidFill>
                    <a:schemeClr val="bg1"/>
                  </a:solidFill>
                </a:rPr>
                <a:t>LEREN UIT DE ‘OUDE’ GESCHRIFTEN…</a:t>
              </a:r>
              <a:endParaRPr lang="nl-NL" sz="1000" b="1" dirty="0">
                <a:solidFill>
                  <a:schemeClr val="bg1"/>
                </a:solidFill>
              </a:endParaRPr>
            </a:p>
          </p:txBody>
        </p:sp>
        <p:pic>
          <p:nvPicPr>
            <p:cNvPr id="31" name="Picture 2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5817" y="965432"/>
              <a:ext cx="1512240" cy="2046815"/>
            </a:xfrm>
            <a:prstGeom prst="rect">
              <a:avLst/>
            </a:prstGeom>
            <a:noFill/>
            <a:ln>
              <a:noFill/>
            </a:ln>
            <a:effectLst>
              <a:glow rad="228600">
                <a:schemeClr val="accent6">
                  <a:satMod val="175000"/>
                  <a:alpha val="40000"/>
                </a:schemeClr>
              </a:glow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8" name="Groep 7"/>
          <p:cNvGrpSpPr/>
          <p:nvPr/>
        </p:nvGrpSpPr>
        <p:grpSpPr>
          <a:xfrm>
            <a:off x="1459982" y="1078933"/>
            <a:ext cx="2833767" cy="3921999"/>
            <a:chOff x="1624029" y="1338019"/>
            <a:chExt cx="2833767" cy="3921999"/>
          </a:xfrm>
        </p:grpSpPr>
        <p:pic>
          <p:nvPicPr>
            <p:cNvPr id="4098" name="Picture 2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35928" y="1338019"/>
              <a:ext cx="1821868" cy="2371486"/>
            </a:xfrm>
            <a:prstGeom prst="rect">
              <a:avLst/>
            </a:prstGeom>
            <a:noFill/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00" name="Picture 4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049128">
              <a:off x="1624029" y="2784008"/>
              <a:ext cx="1404657" cy="2329950"/>
            </a:xfrm>
            <a:prstGeom prst="rect">
              <a:avLst/>
            </a:prstGeom>
            <a:noFill/>
            <a:ln>
              <a:noFill/>
            </a:ln>
            <a:effectLst>
              <a:outerShdw dist="25400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01" name="Picture 5"/>
            <p:cNvPicPr>
              <a:picLocks noChangeAspect="1" noChangeArrowheads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632" r="10712"/>
            <a:stretch/>
          </p:blipFill>
          <p:spPr bwMode="auto">
            <a:xfrm>
              <a:off x="2876866" y="3709505"/>
              <a:ext cx="1235064" cy="1550513"/>
            </a:xfrm>
            <a:prstGeom prst="rect">
              <a:avLst/>
            </a:prstGeom>
            <a:noFill/>
            <a:ln>
              <a:noFill/>
            </a:ln>
            <a:effectLst>
              <a:outerShdw blurRad="127000" dist="38100" dir="2700000" algn="ctr">
                <a:srgbClr val="000000">
                  <a:alpha val="45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8" name="Rechthoek 17"/>
          <p:cNvSpPr/>
          <p:nvPr/>
        </p:nvSpPr>
        <p:spPr>
          <a:xfrm>
            <a:off x="4034749" y="1399946"/>
            <a:ext cx="4992714" cy="3600986"/>
          </a:xfrm>
          <a:prstGeom prst="rect">
            <a:avLst/>
          </a:prstGeom>
          <a:effectLst>
            <a:outerShdw blurRad="25400" dist="25400" dir="5400000" algn="ctr" rotWithShape="0">
              <a:schemeClr val="bg1"/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 smtClean="0"/>
              <a:t>Deze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ooit</a:t>
            </a:r>
            <a:r>
              <a:rPr lang="en-US" sz="2400" b="1" dirty="0" smtClean="0"/>
              <a:t> </a:t>
            </a:r>
            <a:r>
              <a:rPr lang="en-US" sz="2400" b="1" dirty="0"/>
              <a:t>Z</a:t>
            </a:r>
            <a:r>
              <a:rPr lang="en-US" sz="2400" b="1" dirty="0" smtClean="0"/>
              <a:t>DA </a:t>
            </a:r>
            <a:r>
              <a:rPr lang="en-US" sz="2400" b="1" dirty="0"/>
              <a:t>professor </a:t>
            </a:r>
            <a:r>
              <a:rPr lang="en-US" sz="2400" b="1" dirty="0" smtClean="0"/>
              <a:t>was</a:t>
            </a:r>
            <a:r>
              <a:rPr lang="en-US" sz="2400" b="1" dirty="0" smtClean="0"/>
              <a:t> </a:t>
            </a:r>
            <a:r>
              <a:rPr lang="en-US" sz="2400" b="1" dirty="0" smtClean="0"/>
              <a:t>:</a:t>
            </a:r>
          </a:p>
          <a:p>
            <a:pPr algn="ctr"/>
            <a:r>
              <a:rPr lang="en-US" sz="3600" b="1" dirty="0" smtClean="0"/>
              <a:t>Desmond Ford</a:t>
            </a:r>
          </a:p>
          <a:p>
            <a:pPr algn="ctr"/>
            <a:r>
              <a:rPr lang="nl-NL" sz="2400" b="1" dirty="0"/>
              <a:t>die het onderzoekend oordeel van 1844 ontkende. </a:t>
            </a:r>
          </a:p>
          <a:p>
            <a:pPr algn="ctr"/>
            <a:r>
              <a:rPr lang="nl-NL" sz="2400" b="1" dirty="0"/>
              <a:t>"Wie maakt zich daar druk om?" </a:t>
            </a:r>
          </a:p>
          <a:p>
            <a:pPr algn="ctr"/>
            <a:r>
              <a:rPr lang="en-US" sz="2400" b="1" dirty="0" err="1" smtClean="0"/>
              <a:t>Hij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werd</a:t>
            </a:r>
            <a:r>
              <a:rPr lang="en-US" sz="2400" b="1" dirty="0" smtClean="0"/>
              <a:t>, in 1980, </a:t>
            </a:r>
            <a:r>
              <a:rPr lang="en-US" sz="2400" b="1" dirty="0" err="1" smtClean="0"/>
              <a:t>uiteindelijk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uitgesloten</a:t>
            </a:r>
            <a:r>
              <a:rPr lang="en-US" sz="2400" b="1" dirty="0" smtClean="0"/>
              <a:t> door </a:t>
            </a:r>
            <a:r>
              <a:rPr lang="en-US" sz="2400" b="1" dirty="0" err="1" smtClean="0"/>
              <a:t>zijn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houding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tenaanzien</a:t>
            </a:r>
            <a:r>
              <a:rPr lang="en-US" sz="2400" b="1" dirty="0" smtClean="0"/>
              <a:t> van </a:t>
            </a:r>
          </a:p>
          <a:p>
            <a:pPr algn="ctr"/>
            <a:r>
              <a:rPr lang="en-US" sz="2400" b="1" dirty="0" smtClean="0"/>
              <a:t>het </a:t>
            </a:r>
            <a:r>
              <a:rPr lang="en-US" sz="2400" b="1" dirty="0" err="1" smtClean="0"/>
              <a:t>onderzoekend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oordeel</a:t>
            </a:r>
            <a:r>
              <a:rPr lang="en-US" sz="2400" b="1" dirty="0" smtClean="0"/>
              <a:t>. </a:t>
            </a:r>
            <a:endParaRPr lang="nl-NL" sz="2400" b="1" dirty="0"/>
          </a:p>
        </p:txBody>
      </p:sp>
      <p:sp>
        <p:nvSpPr>
          <p:cNvPr id="9" name="Rechthoek 8"/>
          <p:cNvSpPr/>
          <p:nvPr/>
        </p:nvSpPr>
        <p:spPr>
          <a:xfrm>
            <a:off x="2712820" y="5000932"/>
            <a:ext cx="627946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/>
              <a:t>Ford </a:t>
            </a:r>
            <a:r>
              <a:rPr lang="en-US" sz="2400" b="1" dirty="0" smtClean="0"/>
              <a:t>was het </a:t>
            </a:r>
            <a:r>
              <a:rPr lang="en-US" sz="2400" b="1" dirty="0" err="1" smtClean="0"/>
              <a:t>niet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eens</a:t>
            </a:r>
            <a:r>
              <a:rPr lang="en-US" sz="2400" b="1" dirty="0" smtClean="0"/>
              <a:t> met de </a:t>
            </a:r>
            <a:r>
              <a:rPr lang="en-US" sz="2400" b="1" dirty="0" err="1" smtClean="0"/>
              <a:t>traditionele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pioneersgedachte</a:t>
            </a:r>
            <a:r>
              <a:rPr lang="en-US" sz="2400" b="1" dirty="0" smtClean="0"/>
              <a:t> m.b.t. de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heiligdomsleer</a:t>
            </a:r>
            <a:r>
              <a:rPr lang="en-US" sz="2400" b="1" dirty="0" smtClean="0"/>
              <a:t>.   </a:t>
            </a:r>
            <a:endParaRPr lang="nl-NL" sz="2400" b="1" dirty="0"/>
          </a:p>
        </p:txBody>
      </p:sp>
    </p:spTree>
    <p:extLst>
      <p:ext uri="{BB962C8B-B14F-4D97-AF65-F5344CB8AC3E}">
        <p14:creationId xmlns:p14="http://schemas.microsoft.com/office/powerpoint/2010/main" val="2476057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hthoek 21"/>
          <p:cNvSpPr/>
          <p:nvPr/>
        </p:nvSpPr>
        <p:spPr>
          <a:xfrm>
            <a:off x="194077" y="127618"/>
            <a:ext cx="294919" cy="6565970"/>
          </a:xfrm>
          <a:prstGeom prst="rect">
            <a:avLst/>
          </a:prstGeom>
          <a:solidFill>
            <a:srgbClr val="000000">
              <a:alpha val="5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0" name="Rechthoek 29"/>
          <p:cNvSpPr/>
          <p:nvPr/>
        </p:nvSpPr>
        <p:spPr>
          <a:xfrm>
            <a:off x="196653" y="127617"/>
            <a:ext cx="292343" cy="6565971"/>
          </a:xfrm>
          <a:prstGeom prst="rect">
            <a:avLst/>
          </a:prstGeom>
          <a:solidFill>
            <a:schemeClr val="bg1">
              <a:lumMod val="65000"/>
              <a:alpha val="898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077" y="150113"/>
            <a:ext cx="9193213" cy="5969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077" y="5908986"/>
            <a:ext cx="9193213" cy="113982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oep 6"/>
          <p:cNvGrpSpPr/>
          <p:nvPr/>
        </p:nvGrpSpPr>
        <p:grpSpPr>
          <a:xfrm>
            <a:off x="256521" y="4853617"/>
            <a:ext cx="4321885" cy="1782729"/>
            <a:chOff x="256521" y="4853617"/>
            <a:chExt cx="4321885" cy="1782729"/>
          </a:xfrm>
        </p:grpSpPr>
        <p:grpSp>
          <p:nvGrpSpPr>
            <p:cNvPr id="5" name="Groep 4"/>
            <p:cNvGrpSpPr/>
            <p:nvPr/>
          </p:nvGrpSpPr>
          <p:grpSpPr>
            <a:xfrm>
              <a:off x="3114909" y="5774315"/>
              <a:ext cx="1463497" cy="725593"/>
              <a:chOff x="6257525" y="5815420"/>
              <a:chExt cx="1463497" cy="725593"/>
            </a:xfrm>
          </p:grpSpPr>
          <p:sp>
            <p:nvSpPr>
              <p:cNvPr id="43" name="Rechthoek 42"/>
              <p:cNvSpPr/>
              <p:nvPr/>
            </p:nvSpPr>
            <p:spPr>
              <a:xfrm>
                <a:off x="6715875" y="6017233"/>
                <a:ext cx="1005147" cy="276999"/>
              </a:xfrm>
              <a:prstGeom prst="rect">
                <a:avLst/>
              </a:prstGeom>
              <a:effectLst>
                <a:outerShdw blurRad="12700" dist="12700" dir="5400000" algn="ctr" rotWithShape="0">
                  <a:schemeClr val="tx1"/>
                </a:outerShdw>
              </a:effectLst>
            </p:spPr>
            <p:txBody>
              <a:bodyPr wrap="none">
                <a:spAutoFit/>
              </a:bodyPr>
              <a:lstStyle/>
              <a:p>
                <a:r>
                  <a:rPr lang="nl-NL" sz="1200" b="1" dirty="0" err="1" smtClean="0">
                    <a:solidFill>
                      <a:schemeClr val="bg1"/>
                    </a:solidFill>
                  </a:rPr>
                  <a:t>Sda</a:t>
                </a:r>
                <a:r>
                  <a:rPr lang="nl-NL" sz="1200" b="1" dirty="0" smtClean="0">
                    <a:solidFill>
                      <a:schemeClr val="bg1"/>
                    </a:solidFill>
                  </a:rPr>
                  <a:t> </a:t>
                </a:r>
                <a:r>
                  <a:rPr lang="nl-NL" sz="1200" b="1" dirty="0" err="1" smtClean="0">
                    <a:solidFill>
                      <a:schemeClr val="bg1"/>
                    </a:solidFill>
                  </a:rPr>
                  <a:t>Pioneers</a:t>
                </a:r>
                <a:endParaRPr lang="nl-NL" sz="1200" b="1" dirty="0" smtClean="0">
                  <a:solidFill>
                    <a:schemeClr val="bg1"/>
                  </a:solidFill>
                </a:endParaRPr>
              </a:p>
            </p:txBody>
          </p:sp>
          <p:pic>
            <p:nvPicPr>
              <p:cNvPr id="42" name="Picture 4"/>
              <p:cNvPicPr>
                <a:picLocks noChangeAspect="1" noChangeArrowheads="1"/>
              </p:cNvPicPr>
              <p:nvPr/>
            </p:nvPicPr>
            <p:blipFill>
              <a:blip r:embed="rId6" cstate="print">
                <a:duotone>
                  <a:schemeClr val="accent6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257525" y="5815420"/>
                <a:ext cx="638170" cy="725593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12700" dir="2700000" algn="ctr" rotWithShape="0">
                  <a:schemeClr val="tx1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4" name="Tekstvak 3"/>
            <p:cNvSpPr txBox="1"/>
            <p:nvPr/>
          </p:nvSpPr>
          <p:spPr>
            <a:xfrm>
              <a:off x="498774" y="6267014"/>
              <a:ext cx="3655168" cy="369332"/>
            </a:xfrm>
            <a:prstGeom prst="rect">
              <a:avLst/>
            </a:prstGeom>
            <a:noFill/>
            <a:effectLst>
              <a:outerShdw blurRad="25400" dist="12700" dir="5400000" algn="ctr" rotWithShape="0">
                <a:schemeClr val="tx1"/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nl-NL" dirty="0" smtClean="0"/>
                <a:t> </a:t>
              </a:r>
              <a:r>
                <a:rPr lang="nl-NL" sz="1000" b="1" dirty="0" smtClean="0">
                  <a:solidFill>
                    <a:schemeClr val="bg1"/>
                  </a:solidFill>
                  <a:latin typeface="Calibri" pitchFamily="34" charset="0"/>
                  <a:cs typeface="Calibri" pitchFamily="34" charset="0"/>
                </a:rPr>
                <a:t>© 2013 AGO / </a:t>
              </a:r>
              <a:r>
                <a:rPr lang="nl-NL" sz="1000" b="1" dirty="0" err="1" smtClean="0">
                  <a:solidFill>
                    <a:schemeClr val="bg1"/>
                  </a:solidFill>
                  <a:latin typeface="Calibri" pitchFamily="34" charset="0"/>
                  <a:cs typeface="Calibri" pitchFamily="34" charset="0"/>
                </a:rPr>
                <a:t>Sda</a:t>
              </a:r>
              <a:r>
                <a:rPr lang="nl-NL" sz="1000" b="1" dirty="0" smtClean="0">
                  <a:solidFill>
                    <a:schemeClr val="bg1"/>
                  </a:solidFill>
                  <a:latin typeface="Calibri" pitchFamily="34" charset="0"/>
                  <a:cs typeface="Calibri" pitchFamily="34" charset="0"/>
                </a:rPr>
                <a:t> </a:t>
              </a:r>
              <a:r>
                <a:rPr lang="nl-NL" sz="1000" b="1" dirty="0" err="1" smtClean="0">
                  <a:solidFill>
                    <a:schemeClr val="bg1"/>
                  </a:solidFill>
                  <a:latin typeface="Calibri" pitchFamily="34" charset="0"/>
                  <a:cs typeface="Calibri" pitchFamily="34" charset="0"/>
                </a:rPr>
                <a:t>Pioneers</a:t>
              </a:r>
              <a:r>
                <a:rPr lang="nl-NL" sz="1000" b="1" dirty="0" smtClean="0">
                  <a:solidFill>
                    <a:schemeClr val="bg1"/>
                  </a:solidFill>
                  <a:latin typeface="Calibri" pitchFamily="34" charset="0"/>
                  <a:cs typeface="Calibri" pitchFamily="34" charset="0"/>
                </a:rPr>
                <a:t>   e-mail : sdapioneers@hotmail.com</a:t>
              </a:r>
              <a:endParaRPr lang="nl-NL" sz="10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endParaRPr>
            </a:p>
          </p:txBody>
        </p:sp>
        <p:pic>
          <p:nvPicPr>
            <p:cNvPr id="27" name="Picture 4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6521" y="4853617"/>
              <a:ext cx="2924267" cy="1584176"/>
            </a:xfrm>
            <a:prstGeom prst="rect">
              <a:avLst/>
            </a:prstGeom>
            <a:noFill/>
            <a:ln>
              <a:noFill/>
            </a:ln>
            <a:effectLst>
              <a:outerShdw dist="50800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2" name="Picture 8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1281" y="5902799"/>
              <a:ext cx="1309914" cy="4686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4" name="Groep 13"/>
          <p:cNvGrpSpPr/>
          <p:nvPr/>
        </p:nvGrpSpPr>
        <p:grpSpPr>
          <a:xfrm>
            <a:off x="2093693" y="1156363"/>
            <a:ext cx="6667207" cy="3354765"/>
            <a:chOff x="2093693" y="1156363"/>
            <a:chExt cx="6667207" cy="3354765"/>
          </a:xfrm>
        </p:grpSpPr>
        <p:sp>
          <p:nvSpPr>
            <p:cNvPr id="11" name="Rechthoek 10"/>
            <p:cNvSpPr/>
            <p:nvPr/>
          </p:nvSpPr>
          <p:spPr>
            <a:xfrm>
              <a:off x="4188900" y="1156363"/>
              <a:ext cx="4572000" cy="3354765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ctr"/>
              <a:r>
                <a:rPr lang="en-US" sz="2800" b="1" dirty="0" smtClean="0"/>
                <a:t>Albion </a:t>
              </a:r>
              <a:r>
                <a:rPr lang="en-US" sz="2800" b="1" dirty="0"/>
                <a:t>F. Ballenger </a:t>
              </a:r>
              <a:endParaRPr lang="en-US" sz="2800" b="1" dirty="0" smtClean="0"/>
            </a:p>
            <a:p>
              <a:pPr algn="ctr"/>
              <a:r>
                <a:rPr lang="en-US" sz="2000" b="1" dirty="0" smtClean="0"/>
                <a:t>(</a:t>
              </a:r>
              <a:r>
                <a:rPr lang="en-US" sz="2000" b="1" dirty="0"/>
                <a:t>1861–1921), </a:t>
              </a:r>
              <a:endParaRPr lang="en-US" sz="2000" b="1" dirty="0" smtClean="0"/>
            </a:p>
            <a:p>
              <a:pPr algn="ctr"/>
              <a:r>
                <a:rPr lang="en-US" sz="2000" b="1" dirty="0" smtClean="0"/>
                <a:t>was </a:t>
              </a:r>
              <a:r>
                <a:rPr lang="en-US" sz="2000" b="1" dirty="0" err="1" smtClean="0"/>
                <a:t>een</a:t>
              </a:r>
              <a:r>
                <a:rPr lang="en-US" sz="2000" b="1" dirty="0" smtClean="0"/>
                <a:t> </a:t>
              </a:r>
              <a:r>
                <a:rPr lang="en-US" sz="2000" b="1" dirty="0" err="1" smtClean="0"/>
                <a:t>Adventisten</a:t>
              </a:r>
              <a:r>
                <a:rPr lang="en-US" sz="2000" b="1" dirty="0"/>
                <a:t> </a:t>
              </a:r>
              <a:r>
                <a:rPr lang="en-US" sz="2000" b="1" dirty="0" err="1" smtClean="0"/>
                <a:t>predikant</a:t>
              </a:r>
              <a:r>
                <a:rPr lang="en-US" sz="2000" b="1" dirty="0" smtClean="0"/>
                <a:t> </a:t>
              </a:r>
              <a:endParaRPr lang="en-US" sz="2000" b="1" dirty="0" smtClean="0"/>
            </a:p>
            <a:p>
              <a:pPr algn="ctr"/>
              <a:r>
                <a:rPr lang="en-US" sz="2000" b="1" dirty="0" smtClean="0"/>
                <a:t>die </a:t>
              </a:r>
              <a:r>
                <a:rPr lang="en-US" sz="2000" b="1" dirty="0" err="1" smtClean="0"/>
                <a:t>begon</a:t>
              </a:r>
              <a:r>
                <a:rPr lang="en-US" sz="2000" b="1" dirty="0" smtClean="0"/>
                <a:t> met </a:t>
              </a:r>
              <a:endParaRPr lang="en-US" sz="2000" b="1" dirty="0" smtClean="0"/>
            </a:p>
            <a:p>
              <a:pPr algn="ctr"/>
              <a:r>
                <a:rPr lang="en-US" sz="2400" b="1" dirty="0" smtClean="0"/>
                <a:t>“</a:t>
              </a:r>
              <a:r>
                <a:rPr lang="en-US" sz="2400" b="1" dirty="0" err="1" smtClean="0"/>
                <a:t>Ontvang</a:t>
              </a:r>
              <a:r>
                <a:rPr lang="en-US" sz="2400" b="1" dirty="0" smtClean="0"/>
                <a:t> Nu de </a:t>
              </a:r>
              <a:r>
                <a:rPr lang="en-US" sz="2400" b="1" dirty="0" err="1" smtClean="0"/>
                <a:t>Heilige</a:t>
              </a:r>
              <a:r>
                <a:rPr lang="en-US" sz="2400" b="1" dirty="0" smtClean="0"/>
                <a:t> </a:t>
              </a:r>
              <a:r>
                <a:rPr lang="en-US" sz="2400" b="1" dirty="0" err="1" smtClean="0"/>
                <a:t>Geest</a:t>
              </a:r>
              <a:r>
                <a:rPr lang="en-US" sz="2400" b="1" dirty="0" smtClean="0"/>
                <a:t>“</a:t>
              </a:r>
            </a:p>
            <a:p>
              <a:pPr algn="ctr"/>
              <a:r>
                <a:rPr lang="en-US" sz="2000" b="1" dirty="0" err="1"/>
                <a:t>b</a:t>
              </a:r>
              <a:r>
                <a:rPr lang="en-US" sz="2000" b="1" dirty="0" err="1" smtClean="0"/>
                <a:t>eweging</a:t>
              </a:r>
              <a:r>
                <a:rPr lang="en-US" sz="2000" b="1" dirty="0" smtClean="0"/>
                <a:t>, die </a:t>
              </a:r>
              <a:r>
                <a:rPr lang="en-US" sz="2000" b="1" dirty="0" err="1" smtClean="0"/>
                <a:t>een</a:t>
              </a:r>
              <a:r>
                <a:rPr lang="en-US" sz="2000" b="1" dirty="0" smtClean="0"/>
                <a:t> </a:t>
              </a:r>
              <a:r>
                <a:rPr lang="en-US" sz="2000" b="1" dirty="0" err="1" smtClean="0"/>
                <a:t>grote</a:t>
              </a:r>
              <a:r>
                <a:rPr lang="en-US" sz="2000" b="1" dirty="0" smtClean="0"/>
                <a:t>  </a:t>
              </a:r>
              <a:r>
                <a:rPr lang="en-US" sz="2000" b="1" dirty="0" err="1" smtClean="0"/>
                <a:t>inspiratiebron</a:t>
              </a:r>
              <a:r>
                <a:rPr lang="en-US" sz="2000" b="1" dirty="0" smtClean="0"/>
                <a:t> </a:t>
              </a:r>
              <a:r>
                <a:rPr lang="en-US" sz="2000" b="1" dirty="0" err="1" smtClean="0"/>
                <a:t>werd</a:t>
              </a:r>
              <a:r>
                <a:rPr lang="en-US" sz="2000" b="1" dirty="0" smtClean="0"/>
                <a:t> </a:t>
              </a:r>
              <a:r>
                <a:rPr lang="en-US" sz="2000" b="1" dirty="0" err="1" smtClean="0"/>
                <a:t>voor</a:t>
              </a:r>
              <a:r>
                <a:rPr lang="en-US" sz="2000" b="1" dirty="0" smtClean="0"/>
                <a:t> de </a:t>
              </a:r>
              <a:r>
                <a:rPr lang="en-US" sz="2000" b="1" dirty="0" err="1" smtClean="0"/>
                <a:t>Heilige</a:t>
              </a:r>
              <a:r>
                <a:rPr lang="en-US" sz="2000" b="1" dirty="0" smtClean="0"/>
                <a:t> </a:t>
              </a:r>
              <a:r>
                <a:rPr lang="en-US" sz="2000" b="1" dirty="0" err="1" smtClean="0"/>
                <a:t>Vlees</a:t>
              </a:r>
              <a:r>
                <a:rPr lang="en-US" sz="2000" b="1" dirty="0" smtClean="0"/>
                <a:t> </a:t>
              </a:r>
              <a:r>
                <a:rPr lang="en-US" sz="2000" b="1" dirty="0" err="1" smtClean="0"/>
                <a:t>beweging</a:t>
              </a:r>
              <a:r>
                <a:rPr lang="en-US" sz="2000" b="1" dirty="0" smtClean="0"/>
                <a:t>  </a:t>
              </a:r>
              <a:r>
                <a:rPr lang="en-US" sz="2000" b="1" dirty="0" err="1" smtClean="0"/>
                <a:t>binnen</a:t>
              </a:r>
              <a:r>
                <a:rPr lang="en-US" sz="2000" b="1" dirty="0" smtClean="0"/>
                <a:t> het </a:t>
              </a:r>
              <a:r>
                <a:rPr lang="en-US" sz="2000" b="1" dirty="0" err="1" smtClean="0"/>
                <a:t>Adventisme</a:t>
              </a:r>
              <a:r>
                <a:rPr lang="en-US" sz="2000" b="1" dirty="0" smtClean="0"/>
                <a:t>.</a:t>
              </a:r>
              <a:endParaRPr lang="en-US" sz="2000" dirty="0" smtClean="0"/>
            </a:p>
            <a:p>
              <a:pPr algn="ctr"/>
              <a:r>
                <a:rPr lang="en-US" sz="2000" b="1" dirty="0" err="1" smtClean="0"/>
                <a:t>Ook</a:t>
              </a:r>
              <a:r>
                <a:rPr lang="en-US" sz="2000" b="1" dirty="0" smtClean="0"/>
                <a:t> </a:t>
              </a:r>
              <a:r>
                <a:rPr lang="en-US" sz="2000" b="1" dirty="0" err="1" smtClean="0"/>
                <a:t>hij</a:t>
              </a:r>
              <a:r>
                <a:rPr lang="en-US" sz="2000" b="1" dirty="0" smtClean="0"/>
                <a:t> </a:t>
              </a:r>
              <a:r>
                <a:rPr lang="en-US" sz="2000" b="1" dirty="0" err="1" smtClean="0"/>
                <a:t>werd</a:t>
              </a:r>
              <a:r>
                <a:rPr lang="en-US" sz="2000" b="1" dirty="0" smtClean="0"/>
                <a:t> </a:t>
              </a:r>
              <a:r>
                <a:rPr lang="en-US" sz="2000" b="1" dirty="0" err="1" smtClean="0"/>
                <a:t>uitgesloten</a:t>
              </a:r>
              <a:r>
                <a:rPr lang="en-US" sz="2000" b="1" dirty="0" smtClean="0"/>
                <a:t>, door </a:t>
              </a:r>
              <a:r>
                <a:rPr lang="en-US" sz="2000" b="1" dirty="0" err="1" smtClean="0"/>
                <a:t>zijn</a:t>
              </a:r>
              <a:r>
                <a:rPr lang="en-US" sz="2000" b="1" dirty="0" smtClean="0"/>
                <a:t> </a:t>
              </a:r>
              <a:r>
                <a:rPr lang="en-US" sz="2000" b="1" dirty="0" err="1" smtClean="0"/>
                <a:t>opstelling</a:t>
              </a:r>
              <a:r>
                <a:rPr lang="en-US" sz="2000" b="1" dirty="0" smtClean="0"/>
                <a:t> </a:t>
              </a:r>
              <a:r>
                <a:rPr lang="en-US" sz="2000" b="1" dirty="0" err="1" smtClean="0"/>
                <a:t>t.a.v</a:t>
              </a:r>
              <a:r>
                <a:rPr lang="en-US" sz="2000" b="1" dirty="0" smtClean="0"/>
                <a:t>. het </a:t>
              </a:r>
              <a:r>
                <a:rPr lang="en-US" sz="2000" b="1" dirty="0" err="1" smtClean="0"/>
                <a:t>Heiligdom</a:t>
              </a:r>
              <a:r>
                <a:rPr lang="en-US" sz="2000" b="1" dirty="0" smtClean="0"/>
                <a:t>.</a:t>
              </a:r>
              <a:endParaRPr lang="nl-NL" sz="2000" b="1" dirty="0"/>
            </a:p>
          </p:txBody>
        </p:sp>
        <p:grpSp>
          <p:nvGrpSpPr>
            <p:cNvPr id="13" name="Groep 12"/>
            <p:cNvGrpSpPr/>
            <p:nvPr/>
          </p:nvGrpSpPr>
          <p:grpSpPr>
            <a:xfrm>
              <a:off x="2093693" y="1340768"/>
              <a:ext cx="1935634" cy="2580675"/>
              <a:chOff x="2093693" y="1340768"/>
              <a:chExt cx="1935634" cy="2580675"/>
            </a:xfrm>
          </p:grpSpPr>
          <p:pic>
            <p:nvPicPr>
              <p:cNvPr id="5129" name="Picture 9"/>
              <p:cNvPicPr>
                <a:picLocks noChangeAspect="1" noChangeArrowheads="1"/>
              </p:cNvPicPr>
              <p:nvPr/>
            </p:nvPicPr>
            <p:blipFill>
              <a:blip r:embed="rId9">
                <a:duotone>
                  <a:schemeClr val="accent6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62894" y="1340768"/>
                <a:ext cx="1866433" cy="2205379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279400" dist="25400" dir="2700000" algn="ctr" rotWithShape="0">
                  <a:schemeClr val="tx1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2" name="Rechthoek 11"/>
              <p:cNvSpPr/>
              <p:nvPr/>
            </p:nvSpPr>
            <p:spPr>
              <a:xfrm>
                <a:off x="2093693" y="3613666"/>
                <a:ext cx="1609736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nl-NL" sz="1400" b="1" dirty="0"/>
                  <a:t>Albion F. </a:t>
                </a:r>
                <a:r>
                  <a:rPr lang="nl-NL" sz="1400" b="1" dirty="0" err="1"/>
                  <a:t>Ballenger</a:t>
                </a:r>
                <a:r>
                  <a:rPr lang="nl-NL" sz="1400" b="1" dirty="0"/>
                  <a:t> </a:t>
                </a:r>
              </a:p>
            </p:txBody>
          </p:sp>
        </p:grpSp>
      </p:grpSp>
      <p:grpSp>
        <p:nvGrpSpPr>
          <p:cNvPr id="16" name="Groep 15"/>
          <p:cNvGrpSpPr/>
          <p:nvPr/>
        </p:nvGrpSpPr>
        <p:grpSpPr>
          <a:xfrm>
            <a:off x="2326359" y="4426769"/>
            <a:ext cx="6434541" cy="1339775"/>
            <a:chOff x="2326358" y="4230414"/>
            <a:chExt cx="6434541" cy="1339775"/>
          </a:xfrm>
        </p:grpSpPr>
        <p:pic>
          <p:nvPicPr>
            <p:cNvPr id="51" name="Picture 2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53450" y="4230414"/>
              <a:ext cx="1407449" cy="1339775"/>
            </a:xfrm>
            <a:prstGeom prst="rect">
              <a:avLst/>
            </a:prstGeom>
            <a:noFill/>
            <a:ln>
              <a:noFill/>
            </a:ln>
            <a:effectLst>
              <a:glow rad="101600">
                <a:schemeClr val="accent6">
                  <a:satMod val="175000"/>
                  <a:alpha val="40000"/>
                </a:schemeClr>
              </a:glow>
              <a:outerShdw dist="35921" dir="2700000" algn="ctr" rotWithShape="0">
                <a:schemeClr val="bg2"/>
              </a:outerShdw>
              <a:reflection blurRad="6350" stA="50000" endA="300" endPos="90000" dir="5400000" sy="-100000" algn="bl" rotWithShape="0"/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Rechthoek 14"/>
            <p:cNvSpPr/>
            <p:nvPr/>
          </p:nvSpPr>
          <p:spPr>
            <a:xfrm>
              <a:off x="2326358" y="4361174"/>
              <a:ext cx="5170583" cy="98488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nl-NL" sz="2000" b="1" dirty="0" smtClean="0"/>
                <a:t>Ellen White </a:t>
              </a:r>
              <a:r>
                <a:rPr lang="nl-NL" sz="2000" b="1" dirty="0" smtClean="0"/>
                <a:t>was het niet eens met </a:t>
              </a:r>
              <a:r>
                <a:rPr lang="nl-NL" sz="2000" b="1" dirty="0" smtClean="0"/>
                <a:t> </a:t>
              </a:r>
              <a:r>
                <a:rPr lang="nl-NL" sz="2000" b="1" dirty="0" err="1" smtClean="0"/>
                <a:t>Ballenger’s</a:t>
              </a:r>
              <a:r>
                <a:rPr lang="nl-NL" sz="2000" b="1" dirty="0" smtClean="0"/>
                <a:t> </a:t>
              </a:r>
            </a:p>
            <a:p>
              <a:r>
                <a:rPr lang="nl-NL" sz="2000" b="1" dirty="0"/>
                <a:t>g</a:t>
              </a:r>
              <a:r>
                <a:rPr lang="nl-NL" sz="2000" b="1" dirty="0" smtClean="0"/>
                <a:t>ebruikte methode en boodschap.</a:t>
              </a:r>
              <a:endParaRPr lang="nl-NL" sz="2000" b="1" dirty="0" smtClean="0"/>
            </a:p>
            <a:p>
              <a:r>
                <a:rPr lang="nl-NL" dirty="0" smtClean="0"/>
                <a:t>                                                       </a:t>
              </a:r>
              <a:r>
                <a:rPr lang="nl-NL" sz="1400" b="1" dirty="0" smtClean="0"/>
                <a:t>See: Manuscript 145, 1905 </a:t>
              </a:r>
              <a:endParaRPr lang="nl-NL" sz="1400" b="1" dirty="0"/>
            </a:p>
          </p:txBody>
        </p:sp>
      </p:grpSp>
      <p:grpSp>
        <p:nvGrpSpPr>
          <p:cNvPr id="25" name="Groep 24"/>
          <p:cNvGrpSpPr/>
          <p:nvPr/>
        </p:nvGrpSpPr>
        <p:grpSpPr>
          <a:xfrm>
            <a:off x="256521" y="548680"/>
            <a:ext cx="8754607" cy="2463567"/>
            <a:chOff x="256521" y="548680"/>
            <a:chExt cx="8754607" cy="2463567"/>
          </a:xfrm>
        </p:grpSpPr>
        <p:sp>
          <p:nvSpPr>
            <p:cNvPr id="26" name="Rechthoek 25"/>
            <p:cNvSpPr/>
            <p:nvPr/>
          </p:nvSpPr>
          <p:spPr>
            <a:xfrm>
              <a:off x="256522" y="548680"/>
              <a:ext cx="8754606" cy="395158"/>
            </a:xfrm>
            <a:prstGeom prst="rect">
              <a:avLst/>
            </a:prstGeom>
            <a:solidFill>
              <a:srgbClr val="000000">
                <a:alpha val="54902"/>
              </a:srgbClr>
            </a:solidFill>
            <a:ln>
              <a:noFill/>
            </a:ln>
            <a:effectLst>
              <a:glow rad="1397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8" name="Tekstvak 27"/>
            <p:cNvSpPr txBox="1"/>
            <p:nvPr/>
          </p:nvSpPr>
          <p:spPr>
            <a:xfrm>
              <a:off x="256521" y="576982"/>
              <a:ext cx="7545613" cy="338554"/>
            </a:xfrm>
            <a:prstGeom prst="rect">
              <a:avLst/>
            </a:prstGeom>
            <a:noFill/>
            <a:effectLst>
              <a:outerShdw blurRad="12700" dist="25400" dir="5400000" algn="ctr" rotWithShape="0">
                <a:schemeClr val="tx1"/>
              </a:outerShdw>
            </a:effectLst>
          </p:spPr>
          <p:txBody>
            <a:bodyPr wrap="square" rtlCol="0">
              <a:spAutoFit/>
            </a:bodyPr>
            <a:lstStyle/>
            <a:p>
              <a:r>
                <a:rPr lang="nl-NL" sz="1600" b="1" dirty="0" smtClean="0">
                  <a:solidFill>
                    <a:schemeClr val="bg1"/>
                  </a:solidFill>
                </a:rPr>
                <a:t>Het Heiligdom</a:t>
              </a:r>
              <a:r>
                <a:rPr lang="nl-NL" sz="1600" b="1" dirty="0" smtClean="0">
                  <a:solidFill>
                    <a:schemeClr val="bg1"/>
                  </a:solidFill>
                </a:rPr>
                <a:t> en </a:t>
              </a:r>
              <a:r>
                <a:rPr lang="nl-NL" sz="1600" b="1" dirty="0" smtClean="0">
                  <a:solidFill>
                    <a:schemeClr val="bg1"/>
                  </a:solidFill>
                </a:rPr>
                <a:t>1844</a:t>
              </a:r>
              <a:r>
                <a:rPr lang="nl-NL" sz="1600" b="1" dirty="0">
                  <a:solidFill>
                    <a:schemeClr val="bg1"/>
                  </a:solidFill>
                </a:rPr>
                <a:t> </a:t>
              </a:r>
              <a:r>
                <a:rPr lang="nl-NL" sz="1600" b="1" dirty="0" smtClean="0">
                  <a:solidFill>
                    <a:schemeClr val="bg1"/>
                  </a:solidFill>
                </a:rPr>
                <a:t>– </a:t>
              </a:r>
              <a:r>
                <a:rPr lang="nl-NL" sz="1600" b="1" dirty="0" smtClean="0">
                  <a:solidFill>
                    <a:schemeClr val="bg1"/>
                  </a:solidFill>
                </a:rPr>
                <a:t>De </a:t>
              </a:r>
              <a:r>
                <a:rPr lang="nl-NL" sz="1600" b="1" dirty="0" smtClean="0">
                  <a:solidFill>
                    <a:schemeClr val="bg1"/>
                  </a:solidFill>
                </a:rPr>
                <a:t> </a:t>
              </a:r>
              <a:r>
                <a:rPr lang="nl-NL" sz="1600" b="1" dirty="0" err="1" smtClean="0">
                  <a:solidFill>
                    <a:schemeClr val="bg1"/>
                  </a:solidFill>
                </a:rPr>
                <a:t>Prophetie</a:t>
              </a:r>
              <a:r>
                <a:rPr lang="nl-NL" sz="1600" b="1" dirty="0" smtClean="0">
                  <a:solidFill>
                    <a:schemeClr val="bg1"/>
                  </a:solidFill>
                </a:rPr>
                <a:t> van de 2300 Avonden en Morgens. </a:t>
              </a:r>
              <a:endParaRPr lang="nl-NL" sz="1600" b="1" dirty="0">
                <a:solidFill>
                  <a:schemeClr val="bg1"/>
                </a:solidFill>
              </a:endParaRPr>
            </a:p>
          </p:txBody>
        </p:sp>
        <p:sp>
          <p:nvSpPr>
            <p:cNvPr id="29" name="Tekstvak 28"/>
            <p:cNvSpPr txBox="1"/>
            <p:nvPr/>
          </p:nvSpPr>
          <p:spPr>
            <a:xfrm>
              <a:off x="6849960" y="596369"/>
              <a:ext cx="2161168" cy="246221"/>
            </a:xfrm>
            <a:prstGeom prst="rect">
              <a:avLst/>
            </a:prstGeom>
            <a:noFill/>
            <a:effectLst>
              <a:outerShdw blurRad="25400" dist="12700" dir="5400000" algn="ctr" rotWithShape="0">
                <a:schemeClr val="tx1"/>
              </a:outerShdw>
            </a:effectLst>
          </p:spPr>
          <p:txBody>
            <a:bodyPr wrap="none" rtlCol="0">
              <a:spAutoFit/>
            </a:bodyPr>
            <a:lstStyle/>
            <a:p>
              <a:pPr algn="ctr"/>
              <a:r>
                <a:rPr lang="nl-NL" sz="1000" b="1" dirty="0" smtClean="0">
                  <a:solidFill>
                    <a:schemeClr val="bg1"/>
                  </a:solidFill>
                </a:rPr>
                <a:t>LEREN UIT DE ‘OUDE’ GESCHRIFTEN…</a:t>
              </a:r>
              <a:endParaRPr lang="nl-NL" sz="1000" b="1" dirty="0">
                <a:solidFill>
                  <a:schemeClr val="bg1"/>
                </a:solidFill>
              </a:endParaRPr>
            </a:p>
          </p:txBody>
        </p:sp>
        <p:pic>
          <p:nvPicPr>
            <p:cNvPr id="31" name="Picture 2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5817" y="965432"/>
              <a:ext cx="1512240" cy="2046815"/>
            </a:xfrm>
            <a:prstGeom prst="rect">
              <a:avLst/>
            </a:prstGeom>
            <a:noFill/>
            <a:ln>
              <a:noFill/>
            </a:ln>
            <a:effectLst>
              <a:glow rad="228600">
                <a:schemeClr val="accent6">
                  <a:satMod val="175000"/>
                  <a:alpha val="40000"/>
                </a:schemeClr>
              </a:glow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204756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hthoek 21"/>
          <p:cNvSpPr/>
          <p:nvPr/>
        </p:nvSpPr>
        <p:spPr>
          <a:xfrm>
            <a:off x="194077" y="127618"/>
            <a:ext cx="294919" cy="6565970"/>
          </a:xfrm>
          <a:prstGeom prst="rect">
            <a:avLst/>
          </a:prstGeom>
          <a:solidFill>
            <a:srgbClr val="000000">
              <a:alpha val="5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0" name="Rechthoek 29"/>
          <p:cNvSpPr/>
          <p:nvPr/>
        </p:nvSpPr>
        <p:spPr>
          <a:xfrm>
            <a:off x="196653" y="127617"/>
            <a:ext cx="292343" cy="6565971"/>
          </a:xfrm>
          <a:prstGeom prst="rect">
            <a:avLst/>
          </a:prstGeom>
          <a:solidFill>
            <a:schemeClr val="bg1">
              <a:lumMod val="65000"/>
              <a:alpha val="898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077" y="150113"/>
            <a:ext cx="9193213" cy="5969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077" y="5908986"/>
            <a:ext cx="9193213" cy="113982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oep 6"/>
          <p:cNvGrpSpPr/>
          <p:nvPr/>
        </p:nvGrpSpPr>
        <p:grpSpPr>
          <a:xfrm>
            <a:off x="256521" y="4853617"/>
            <a:ext cx="4321885" cy="1782729"/>
            <a:chOff x="256521" y="4853617"/>
            <a:chExt cx="4321885" cy="1782729"/>
          </a:xfrm>
        </p:grpSpPr>
        <p:grpSp>
          <p:nvGrpSpPr>
            <p:cNvPr id="5" name="Groep 4"/>
            <p:cNvGrpSpPr/>
            <p:nvPr/>
          </p:nvGrpSpPr>
          <p:grpSpPr>
            <a:xfrm>
              <a:off x="3114909" y="5774315"/>
              <a:ext cx="1463497" cy="725593"/>
              <a:chOff x="6257525" y="5815420"/>
              <a:chExt cx="1463497" cy="725593"/>
            </a:xfrm>
          </p:grpSpPr>
          <p:sp>
            <p:nvSpPr>
              <p:cNvPr id="43" name="Rechthoek 42"/>
              <p:cNvSpPr/>
              <p:nvPr/>
            </p:nvSpPr>
            <p:spPr>
              <a:xfrm>
                <a:off x="6715875" y="6017233"/>
                <a:ext cx="1005147" cy="276999"/>
              </a:xfrm>
              <a:prstGeom prst="rect">
                <a:avLst/>
              </a:prstGeom>
              <a:effectLst>
                <a:outerShdw blurRad="12700" dist="12700" dir="5400000" algn="ctr" rotWithShape="0">
                  <a:schemeClr val="tx1"/>
                </a:outerShdw>
              </a:effectLst>
            </p:spPr>
            <p:txBody>
              <a:bodyPr wrap="none">
                <a:spAutoFit/>
              </a:bodyPr>
              <a:lstStyle/>
              <a:p>
                <a:r>
                  <a:rPr lang="nl-NL" sz="1200" b="1" dirty="0" err="1" smtClean="0">
                    <a:solidFill>
                      <a:schemeClr val="bg1"/>
                    </a:solidFill>
                  </a:rPr>
                  <a:t>Sda</a:t>
                </a:r>
                <a:r>
                  <a:rPr lang="nl-NL" sz="1200" b="1" dirty="0" smtClean="0">
                    <a:solidFill>
                      <a:schemeClr val="bg1"/>
                    </a:solidFill>
                  </a:rPr>
                  <a:t> </a:t>
                </a:r>
                <a:r>
                  <a:rPr lang="nl-NL" sz="1200" b="1" dirty="0" err="1" smtClean="0">
                    <a:solidFill>
                      <a:schemeClr val="bg1"/>
                    </a:solidFill>
                  </a:rPr>
                  <a:t>Pioneers</a:t>
                </a:r>
                <a:endParaRPr lang="nl-NL" sz="1200" b="1" dirty="0" smtClean="0">
                  <a:solidFill>
                    <a:schemeClr val="bg1"/>
                  </a:solidFill>
                </a:endParaRPr>
              </a:p>
            </p:txBody>
          </p:sp>
          <p:pic>
            <p:nvPicPr>
              <p:cNvPr id="42" name="Picture 4"/>
              <p:cNvPicPr>
                <a:picLocks noChangeAspect="1" noChangeArrowheads="1"/>
              </p:cNvPicPr>
              <p:nvPr/>
            </p:nvPicPr>
            <p:blipFill>
              <a:blip r:embed="rId6" cstate="print">
                <a:duotone>
                  <a:schemeClr val="accent6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257525" y="5815420"/>
                <a:ext cx="638170" cy="725593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12700" dir="2700000" algn="ctr" rotWithShape="0">
                  <a:schemeClr val="tx1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4" name="Tekstvak 3"/>
            <p:cNvSpPr txBox="1"/>
            <p:nvPr/>
          </p:nvSpPr>
          <p:spPr>
            <a:xfrm>
              <a:off x="498774" y="6267014"/>
              <a:ext cx="3655168" cy="369332"/>
            </a:xfrm>
            <a:prstGeom prst="rect">
              <a:avLst/>
            </a:prstGeom>
            <a:noFill/>
            <a:effectLst>
              <a:outerShdw blurRad="25400" dist="12700" dir="5400000" algn="ctr" rotWithShape="0">
                <a:schemeClr val="tx1"/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nl-NL" dirty="0" smtClean="0"/>
                <a:t> </a:t>
              </a:r>
              <a:r>
                <a:rPr lang="nl-NL" sz="1000" b="1" dirty="0" smtClean="0">
                  <a:solidFill>
                    <a:schemeClr val="bg1"/>
                  </a:solidFill>
                  <a:latin typeface="Calibri" pitchFamily="34" charset="0"/>
                  <a:cs typeface="Calibri" pitchFamily="34" charset="0"/>
                </a:rPr>
                <a:t>© 2013 AGO / </a:t>
              </a:r>
              <a:r>
                <a:rPr lang="nl-NL" sz="1000" b="1" dirty="0" err="1" smtClean="0">
                  <a:solidFill>
                    <a:schemeClr val="bg1"/>
                  </a:solidFill>
                  <a:latin typeface="Calibri" pitchFamily="34" charset="0"/>
                  <a:cs typeface="Calibri" pitchFamily="34" charset="0"/>
                </a:rPr>
                <a:t>Sda</a:t>
              </a:r>
              <a:r>
                <a:rPr lang="nl-NL" sz="1000" b="1" dirty="0" smtClean="0">
                  <a:solidFill>
                    <a:schemeClr val="bg1"/>
                  </a:solidFill>
                  <a:latin typeface="Calibri" pitchFamily="34" charset="0"/>
                  <a:cs typeface="Calibri" pitchFamily="34" charset="0"/>
                </a:rPr>
                <a:t> </a:t>
              </a:r>
              <a:r>
                <a:rPr lang="nl-NL" sz="1000" b="1" dirty="0" err="1" smtClean="0">
                  <a:solidFill>
                    <a:schemeClr val="bg1"/>
                  </a:solidFill>
                  <a:latin typeface="Calibri" pitchFamily="34" charset="0"/>
                  <a:cs typeface="Calibri" pitchFamily="34" charset="0"/>
                </a:rPr>
                <a:t>Pioneers</a:t>
              </a:r>
              <a:r>
                <a:rPr lang="nl-NL" sz="1000" b="1" dirty="0" smtClean="0">
                  <a:solidFill>
                    <a:schemeClr val="bg1"/>
                  </a:solidFill>
                  <a:latin typeface="Calibri" pitchFamily="34" charset="0"/>
                  <a:cs typeface="Calibri" pitchFamily="34" charset="0"/>
                </a:rPr>
                <a:t>   e-mail : sdapioneers@hotmail.com</a:t>
              </a:r>
              <a:endParaRPr lang="nl-NL" sz="10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endParaRPr>
            </a:p>
          </p:txBody>
        </p:sp>
        <p:pic>
          <p:nvPicPr>
            <p:cNvPr id="27" name="Picture 4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6521" y="4853617"/>
              <a:ext cx="2924267" cy="1584176"/>
            </a:xfrm>
            <a:prstGeom prst="rect">
              <a:avLst/>
            </a:prstGeom>
            <a:noFill/>
            <a:ln>
              <a:noFill/>
            </a:ln>
            <a:effectLst>
              <a:outerShdw dist="50800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2" name="Picture 8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1281" y="5902799"/>
              <a:ext cx="1309914" cy="4686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1" name="Rechthoek 10"/>
          <p:cNvSpPr/>
          <p:nvPr/>
        </p:nvSpPr>
        <p:spPr>
          <a:xfrm>
            <a:off x="4188900" y="1156363"/>
            <a:ext cx="4572000" cy="169277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800" b="1" dirty="0" smtClean="0"/>
              <a:t>Albion </a:t>
            </a:r>
            <a:r>
              <a:rPr lang="en-US" sz="2800" b="1" dirty="0"/>
              <a:t>F. Ballenger </a:t>
            </a:r>
            <a:endParaRPr lang="en-US" sz="2800" b="1" dirty="0" smtClean="0"/>
          </a:p>
          <a:p>
            <a:pPr algn="ctr"/>
            <a:r>
              <a:rPr lang="en-US" sz="2000" b="1" dirty="0" smtClean="0"/>
              <a:t>(</a:t>
            </a:r>
            <a:r>
              <a:rPr lang="en-US" sz="2000" b="1" dirty="0"/>
              <a:t>1861–1921), </a:t>
            </a:r>
            <a:endParaRPr lang="en-US" sz="800" b="1" dirty="0" smtClean="0"/>
          </a:p>
          <a:p>
            <a:pPr algn="ctr"/>
            <a:r>
              <a:rPr lang="en-US" sz="2800" b="1" i="1" dirty="0" smtClean="0"/>
              <a:t>“</a:t>
            </a:r>
            <a:r>
              <a:rPr lang="en-US" sz="2800" b="1" i="1" dirty="0" smtClean="0"/>
              <a:t>ZIJN VISIE</a:t>
            </a:r>
            <a:r>
              <a:rPr lang="en-US" sz="2800" b="1" i="1" dirty="0" smtClean="0"/>
              <a:t> OP </a:t>
            </a:r>
            <a:endParaRPr lang="en-US" sz="2800" b="1" i="1" dirty="0" smtClean="0"/>
          </a:p>
          <a:p>
            <a:pPr algn="ctr"/>
            <a:r>
              <a:rPr lang="en-US" sz="2800" b="1" i="1" dirty="0" smtClean="0"/>
              <a:t>HET HEILIDOM</a:t>
            </a:r>
            <a:r>
              <a:rPr lang="en-US" sz="2800" b="1" i="1" dirty="0" smtClean="0"/>
              <a:t>”</a:t>
            </a:r>
            <a:endParaRPr lang="en-US" sz="2800" b="1" i="1" dirty="0" smtClean="0"/>
          </a:p>
        </p:txBody>
      </p:sp>
      <p:grpSp>
        <p:nvGrpSpPr>
          <p:cNvPr id="13" name="Groep 12"/>
          <p:cNvGrpSpPr/>
          <p:nvPr/>
        </p:nvGrpSpPr>
        <p:grpSpPr>
          <a:xfrm>
            <a:off x="2093693" y="1340768"/>
            <a:ext cx="1935634" cy="2580675"/>
            <a:chOff x="2093693" y="1340768"/>
            <a:chExt cx="1935634" cy="2580675"/>
          </a:xfrm>
        </p:grpSpPr>
        <p:pic>
          <p:nvPicPr>
            <p:cNvPr id="5129" name="Picture 9"/>
            <p:cNvPicPr>
              <a:picLocks noChangeAspect="1" noChangeArrowheads="1"/>
            </p:cNvPicPr>
            <p:nvPr/>
          </p:nvPicPr>
          <p:blipFill>
            <a:blip r:embed="rId9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62894" y="1340768"/>
              <a:ext cx="1866433" cy="2205379"/>
            </a:xfrm>
            <a:prstGeom prst="rect">
              <a:avLst/>
            </a:prstGeom>
            <a:noFill/>
            <a:ln>
              <a:noFill/>
            </a:ln>
            <a:effectLst>
              <a:outerShdw blurRad="279400" dist="25400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Rechthoek 11"/>
            <p:cNvSpPr/>
            <p:nvPr/>
          </p:nvSpPr>
          <p:spPr>
            <a:xfrm>
              <a:off x="2093693" y="3613666"/>
              <a:ext cx="1609736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nl-NL" sz="1400" b="1" dirty="0"/>
                <a:t>Albion F. </a:t>
              </a:r>
              <a:r>
                <a:rPr lang="nl-NL" sz="1400" b="1" dirty="0" err="1"/>
                <a:t>Ballenger</a:t>
              </a:r>
              <a:r>
                <a:rPr lang="nl-NL" sz="1400" b="1" dirty="0"/>
                <a:t> </a:t>
              </a:r>
            </a:p>
          </p:txBody>
        </p:sp>
      </p:grpSp>
      <p:sp>
        <p:nvSpPr>
          <p:cNvPr id="2" name="Tekstvak 1"/>
          <p:cNvSpPr txBox="1"/>
          <p:nvPr/>
        </p:nvSpPr>
        <p:spPr>
          <a:xfrm>
            <a:off x="4134703" y="2978162"/>
            <a:ext cx="4591000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NL" sz="2000" b="1" dirty="0" smtClean="0"/>
              <a:t>Hij was van mening, dat het EERSTR DEEL</a:t>
            </a:r>
          </a:p>
          <a:p>
            <a:pPr algn="ctr"/>
            <a:r>
              <a:rPr lang="nl-NL" sz="2000" b="1" dirty="0" smtClean="0"/>
              <a:t>(Het HEILIGE) het verlossingsplan toonde </a:t>
            </a:r>
          </a:p>
          <a:p>
            <a:pPr algn="ctr"/>
            <a:r>
              <a:rPr lang="nl-NL" sz="2000" b="1" dirty="0" smtClean="0"/>
              <a:t>van de SCHEPPING TOT KRUISIGING.</a:t>
            </a:r>
          </a:p>
          <a:p>
            <a:pPr algn="ctr"/>
            <a:r>
              <a:rPr lang="nl-NL" sz="2000" b="1" dirty="0" smtClean="0"/>
              <a:t>Daarnaast geloofde hij, dat Jezus na </a:t>
            </a:r>
          </a:p>
          <a:p>
            <a:pPr algn="ctr"/>
            <a:r>
              <a:rPr lang="nl-NL" sz="2000" b="1" dirty="0" smtClean="0"/>
              <a:t>Zijn hemelvaart, DIRECT zijn werk in </a:t>
            </a:r>
          </a:p>
          <a:p>
            <a:pPr algn="ctr"/>
            <a:r>
              <a:rPr lang="nl-NL" sz="2000" b="1" dirty="0" smtClean="0"/>
              <a:t>het HEILIGE DER HEILIGE was begonnen </a:t>
            </a:r>
          </a:p>
          <a:p>
            <a:pPr algn="ctr"/>
            <a:r>
              <a:rPr lang="nl-NL" sz="2000" b="1" dirty="0" smtClean="0"/>
              <a:t>als HOGEPRIESTER.</a:t>
            </a:r>
          </a:p>
        </p:txBody>
      </p:sp>
      <p:grpSp>
        <p:nvGrpSpPr>
          <p:cNvPr id="25" name="Groep 24"/>
          <p:cNvGrpSpPr/>
          <p:nvPr/>
        </p:nvGrpSpPr>
        <p:grpSpPr>
          <a:xfrm>
            <a:off x="256521" y="548680"/>
            <a:ext cx="8754607" cy="2463567"/>
            <a:chOff x="256521" y="548680"/>
            <a:chExt cx="8754607" cy="2463567"/>
          </a:xfrm>
        </p:grpSpPr>
        <p:sp>
          <p:nvSpPr>
            <p:cNvPr id="26" name="Rechthoek 25"/>
            <p:cNvSpPr/>
            <p:nvPr/>
          </p:nvSpPr>
          <p:spPr>
            <a:xfrm>
              <a:off x="256522" y="548680"/>
              <a:ext cx="8754606" cy="395158"/>
            </a:xfrm>
            <a:prstGeom prst="rect">
              <a:avLst/>
            </a:prstGeom>
            <a:solidFill>
              <a:srgbClr val="000000">
                <a:alpha val="54902"/>
              </a:srgbClr>
            </a:solidFill>
            <a:ln>
              <a:noFill/>
            </a:ln>
            <a:effectLst>
              <a:glow rad="1397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8" name="Tekstvak 27"/>
            <p:cNvSpPr txBox="1"/>
            <p:nvPr/>
          </p:nvSpPr>
          <p:spPr>
            <a:xfrm>
              <a:off x="256521" y="576982"/>
              <a:ext cx="7545613" cy="338554"/>
            </a:xfrm>
            <a:prstGeom prst="rect">
              <a:avLst/>
            </a:prstGeom>
            <a:noFill/>
            <a:effectLst>
              <a:outerShdw blurRad="12700" dist="25400" dir="5400000" algn="ctr" rotWithShape="0">
                <a:schemeClr val="tx1"/>
              </a:outerShdw>
            </a:effectLst>
          </p:spPr>
          <p:txBody>
            <a:bodyPr wrap="square" rtlCol="0">
              <a:spAutoFit/>
            </a:bodyPr>
            <a:lstStyle/>
            <a:p>
              <a:r>
                <a:rPr lang="nl-NL" sz="1600" b="1" dirty="0" smtClean="0">
                  <a:solidFill>
                    <a:schemeClr val="bg1"/>
                  </a:solidFill>
                </a:rPr>
                <a:t>Het Heiligdom</a:t>
              </a:r>
              <a:r>
                <a:rPr lang="nl-NL" sz="1600" b="1" dirty="0" smtClean="0">
                  <a:solidFill>
                    <a:schemeClr val="bg1"/>
                  </a:solidFill>
                </a:rPr>
                <a:t> en </a:t>
              </a:r>
              <a:r>
                <a:rPr lang="nl-NL" sz="1600" b="1" dirty="0" smtClean="0">
                  <a:solidFill>
                    <a:schemeClr val="bg1"/>
                  </a:solidFill>
                </a:rPr>
                <a:t>1844</a:t>
              </a:r>
              <a:r>
                <a:rPr lang="nl-NL" sz="1600" b="1" dirty="0">
                  <a:solidFill>
                    <a:schemeClr val="bg1"/>
                  </a:solidFill>
                </a:rPr>
                <a:t> </a:t>
              </a:r>
              <a:r>
                <a:rPr lang="nl-NL" sz="1600" b="1" dirty="0" smtClean="0">
                  <a:solidFill>
                    <a:schemeClr val="bg1"/>
                  </a:solidFill>
                </a:rPr>
                <a:t>– </a:t>
              </a:r>
              <a:r>
                <a:rPr lang="nl-NL" sz="1600" b="1" dirty="0" smtClean="0">
                  <a:solidFill>
                    <a:schemeClr val="bg1"/>
                  </a:solidFill>
                </a:rPr>
                <a:t>De </a:t>
              </a:r>
              <a:r>
                <a:rPr lang="nl-NL" sz="1600" b="1" dirty="0" smtClean="0">
                  <a:solidFill>
                    <a:schemeClr val="bg1"/>
                  </a:solidFill>
                </a:rPr>
                <a:t> </a:t>
              </a:r>
              <a:r>
                <a:rPr lang="nl-NL" sz="1600" b="1" dirty="0" err="1" smtClean="0">
                  <a:solidFill>
                    <a:schemeClr val="bg1"/>
                  </a:solidFill>
                </a:rPr>
                <a:t>Prophetie</a:t>
              </a:r>
              <a:r>
                <a:rPr lang="nl-NL" sz="1600" b="1" dirty="0" smtClean="0">
                  <a:solidFill>
                    <a:schemeClr val="bg1"/>
                  </a:solidFill>
                </a:rPr>
                <a:t> van de 2300 Avonden en Morgens. </a:t>
              </a:r>
              <a:endParaRPr lang="nl-NL" sz="1600" b="1" dirty="0">
                <a:solidFill>
                  <a:schemeClr val="bg1"/>
                </a:solidFill>
              </a:endParaRPr>
            </a:p>
          </p:txBody>
        </p:sp>
        <p:sp>
          <p:nvSpPr>
            <p:cNvPr id="29" name="Tekstvak 28"/>
            <p:cNvSpPr txBox="1"/>
            <p:nvPr/>
          </p:nvSpPr>
          <p:spPr>
            <a:xfrm>
              <a:off x="6849960" y="596369"/>
              <a:ext cx="2161168" cy="246221"/>
            </a:xfrm>
            <a:prstGeom prst="rect">
              <a:avLst/>
            </a:prstGeom>
            <a:noFill/>
            <a:effectLst>
              <a:outerShdw blurRad="25400" dist="12700" dir="5400000" algn="ctr" rotWithShape="0">
                <a:schemeClr val="tx1"/>
              </a:outerShdw>
            </a:effectLst>
          </p:spPr>
          <p:txBody>
            <a:bodyPr wrap="none" rtlCol="0">
              <a:spAutoFit/>
            </a:bodyPr>
            <a:lstStyle/>
            <a:p>
              <a:pPr algn="ctr"/>
              <a:r>
                <a:rPr lang="nl-NL" sz="1000" b="1" dirty="0" smtClean="0">
                  <a:solidFill>
                    <a:schemeClr val="bg1"/>
                  </a:solidFill>
                </a:rPr>
                <a:t>LEREN UIT DE ‘OUDE’ GESCHRIFTEN…</a:t>
              </a:r>
              <a:endParaRPr lang="nl-NL" sz="1000" b="1" dirty="0">
                <a:solidFill>
                  <a:schemeClr val="bg1"/>
                </a:solidFill>
              </a:endParaRPr>
            </a:p>
          </p:txBody>
        </p:sp>
        <p:pic>
          <p:nvPicPr>
            <p:cNvPr id="31" name="Picture 2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5817" y="965432"/>
              <a:ext cx="1512240" cy="2046815"/>
            </a:xfrm>
            <a:prstGeom prst="rect">
              <a:avLst/>
            </a:prstGeom>
            <a:noFill/>
            <a:ln>
              <a:noFill/>
            </a:ln>
            <a:effectLst>
              <a:glow rad="228600">
                <a:schemeClr val="accent6">
                  <a:satMod val="175000"/>
                  <a:alpha val="40000"/>
                </a:schemeClr>
              </a:glow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849874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2912</TotalTime>
  <Words>2056</Words>
  <Application>Microsoft Office PowerPoint</Application>
  <PresentationFormat>Diavoorstelling (4:3)</PresentationFormat>
  <Paragraphs>319</Paragraphs>
  <Slides>26</Slides>
  <Notes>26</Notes>
  <HiddenSlides>0</HiddenSlides>
  <MMClips>0</MMClips>
  <ScaleCrop>false</ScaleCrop>
  <HeadingPairs>
    <vt:vector size="4" baseType="variant">
      <vt:variant>
        <vt:lpstr>Thema</vt:lpstr>
      </vt:variant>
      <vt:variant>
        <vt:i4>1</vt:i4>
      </vt:variant>
      <vt:variant>
        <vt:lpstr>Diatitels</vt:lpstr>
      </vt:variant>
      <vt:variant>
        <vt:i4>26</vt:i4>
      </vt:variant>
    </vt:vector>
  </HeadingPairs>
  <TitlesOfParts>
    <vt:vector size="27" baseType="lpstr">
      <vt:lpstr>Kantoorthema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Gebruiker</dc:creator>
  <cp:lastModifiedBy>Gebruiker</cp:lastModifiedBy>
  <cp:revision>345</cp:revision>
  <dcterms:created xsi:type="dcterms:W3CDTF">2013-09-24T06:37:52Z</dcterms:created>
  <dcterms:modified xsi:type="dcterms:W3CDTF">2013-10-06T13:59:08Z</dcterms:modified>
</cp:coreProperties>
</file>