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47"/>
    <a:srgbClr val="FCE7AA"/>
    <a:srgbClr val="660033"/>
    <a:srgbClr val="820041"/>
    <a:srgbClr val="000000"/>
    <a:srgbClr val="6C042C"/>
    <a:srgbClr val="13010C"/>
    <a:srgbClr val="49032D"/>
    <a:srgbClr val="590336"/>
    <a:srgbClr val="FBD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660"/>
  </p:normalViewPr>
  <p:slideViewPr>
    <p:cSldViewPr>
      <p:cViewPr>
        <p:scale>
          <a:sx n="60" d="100"/>
          <a:sy n="60" d="100"/>
        </p:scale>
        <p:origin x="-179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6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5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12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1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3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27-9-2013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3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27-9-2013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27-9-2013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9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27-9-2013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27-9-2013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0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27-9-2013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6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9944-7037-40F4-8A64-F29B419E1B82}" type="datetimeFigureOut">
              <a:rPr lang="nl-NL" smtClean="0"/>
              <a:t>27-9-2013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10.png"/><Relationship Id="rId5" Type="http://schemas.openxmlformats.org/officeDocument/2006/relationships/image" Target="../media/image29.png"/><Relationship Id="rId10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32.png"/><Relationship Id="rId10" Type="http://schemas.openxmlformats.org/officeDocument/2006/relationships/image" Target="../media/image7.png"/><Relationship Id="rId4" Type="http://schemas.openxmlformats.org/officeDocument/2006/relationships/image" Target="../media/image31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.png"/><Relationship Id="rId5" Type="http://schemas.openxmlformats.org/officeDocument/2006/relationships/image" Target="../media/image33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05264"/>
            <a:ext cx="8784976" cy="768532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309458" y="1628800"/>
            <a:ext cx="4831772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Heiligdom</a:t>
            </a:r>
            <a:endParaRPr lang="nl-NL" sz="54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65" y="3234122"/>
            <a:ext cx="1569824" cy="2358685"/>
          </a:xfrm>
          <a:prstGeom prst="rect">
            <a:avLst/>
          </a:prstGeom>
          <a:noFill/>
          <a:ln>
            <a:noFill/>
          </a:ln>
          <a:effectLst>
            <a:glow rad="266700">
              <a:schemeClr val="bg1">
                <a:lumMod val="50000"/>
                <a:alpha val="46000"/>
              </a:schemeClr>
            </a:glow>
            <a:outerShdw blurRad="225425" dist="190500" dir="5220000" algn="ctr">
              <a:schemeClr val="bg1">
                <a:alpha val="61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8" name="Rechthoek 7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315144" y="410590"/>
              <a:ext cx="3942105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</a:t>
              </a:r>
              <a:r>
                <a:rPr lang="nl-NL" b="1" dirty="0" err="1" smtClean="0">
                  <a:solidFill>
                    <a:schemeClr val="bg1"/>
                  </a:solidFill>
                  <a:latin typeface="Pristina" pitchFamily="66" charset="0"/>
                </a:rPr>
                <a:t>Dags</a:t>
              </a:r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 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 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hthoek 3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565998" y="5958697"/>
            <a:ext cx="1984839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Comic Sans MS" pitchFamily="66" charset="0"/>
              </a:rPr>
              <a:t>INLEIDING</a:t>
            </a:r>
            <a:endParaRPr lang="nl-N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Rechthoek 20"/>
          <p:cNvSpPr/>
          <p:nvPr/>
        </p:nvSpPr>
        <p:spPr>
          <a:xfrm>
            <a:off x="2933734" y="2834012"/>
            <a:ext cx="592896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Afbeelding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Redding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Pröbstl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53" y="2829926"/>
            <a:ext cx="2064103" cy="28146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6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843382" y="1768750"/>
            <a:ext cx="3192028" cy="4001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November</a:t>
            </a:r>
            <a:r>
              <a:rPr lang="nl-NL" sz="2000" b="1" dirty="0" smtClean="0">
                <a:solidFill>
                  <a:schemeClr val="bg1"/>
                </a:solidFill>
              </a:rPr>
              <a:t> 23–November 29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83" y="2089547"/>
            <a:ext cx="3859464" cy="311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196652" y="5805264"/>
            <a:ext cx="8784976" cy="768532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3635896" y="5182037"/>
            <a:ext cx="5508104" cy="52322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800" b="1" i="1" dirty="0" smtClean="0"/>
              <a:t>Het Onderzoekend Oordeel </a:t>
            </a:r>
            <a:endParaRPr lang="nl-NL" sz="28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90" y="1674541"/>
            <a:ext cx="3437638" cy="3539866"/>
          </a:xfrm>
          <a:prstGeom prst="rect">
            <a:avLst/>
          </a:prstGeom>
          <a:noFill/>
          <a:ln>
            <a:noFill/>
          </a:ln>
          <a:effectLst>
            <a:glow rad="304800">
              <a:srgbClr val="FFC000">
                <a:alpha val="42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11" y="4040863"/>
            <a:ext cx="1795947" cy="114117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65" y="2832709"/>
            <a:ext cx="1261890" cy="242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ep 22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24" name="Rechthoek 23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315144" y="410590"/>
              <a:ext cx="3942105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</a:t>
              </a:r>
              <a:r>
                <a:rPr lang="nl-NL" b="1" dirty="0" err="1" smtClean="0">
                  <a:solidFill>
                    <a:schemeClr val="bg1"/>
                  </a:solidFill>
                  <a:latin typeface="Pristina" pitchFamily="66" charset="0"/>
                </a:rPr>
                <a:t>Dags</a:t>
              </a:r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 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 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hthoek 29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sp>
        <p:nvSpPr>
          <p:cNvPr id="31" name="Tekstvak 30"/>
          <p:cNvSpPr txBox="1"/>
          <p:nvPr/>
        </p:nvSpPr>
        <p:spPr>
          <a:xfrm>
            <a:off x="4565998" y="5958697"/>
            <a:ext cx="300114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Comic Sans MS" pitchFamily="66" charset="0"/>
              </a:rPr>
              <a:t>INHOUDSOPGAAF</a:t>
            </a:r>
            <a:endParaRPr lang="nl-N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7836271" y="1768750"/>
            <a:ext cx="816249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Arial Narrow" pitchFamily="34" charset="0"/>
              </a:rPr>
              <a:t>LES </a:t>
            </a:r>
            <a:r>
              <a:rPr lang="nl-NL" sz="3600" b="1" dirty="0">
                <a:solidFill>
                  <a:schemeClr val="bg1"/>
                </a:solidFill>
                <a:latin typeface="Arial Narrow" pitchFamily="34" charset="0"/>
              </a:rPr>
              <a:t>9</a:t>
            </a:r>
            <a:endParaRPr lang="nl-NL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53" y="4196417"/>
            <a:ext cx="784912" cy="1179343"/>
          </a:xfrm>
          <a:prstGeom prst="rect">
            <a:avLst/>
          </a:prstGeom>
          <a:noFill/>
          <a:ln>
            <a:noFill/>
          </a:ln>
          <a:effectLst>
            <a:glow rad="266700">
              <a:schemeClr val="bg1">
                <a:lumMod val="50000"/>
                <a:alpha val="46000"/>
              </a:schemeClr>
            </a:glow>
            <a:outerShdw blurRad="225425" dist="190500" dir="5220000" algn="ctr">
              <a:schemeClr val="bg1">
                <a:alpha val="61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16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843382" y="1768750"/>
            <a:ext cx="3036472" cy="4001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November</a:t>
            </a:r>
            <a:r>
              <a:rPr lang="nl-NL" sz="2000" b="1" dirty="0" smtClean="0">
                <a:solidFill>
                  <a:schemeClr val="bg1"/>
                </a:solidFill>
              </a:rPr>
              <a:t> 30–</a:t>
            </a:r>
            <a:r>
              <a:rPr lang="nl-NL" sz="2000" b="1" dirty="0" smtClean="0">
                <a:solidFill>
                  <a:schemeClr val="bg1"/>
                </a:solidFill>
              </a:rPr>
              <a:t>Dec</a:t>
            </a:r>
            <a:r>
              <a:rPr lang="nl-NL" sz="2000" b="1" dirty="0" smtClean="0">
                <a:solidFill>
                  <a:schemeClr val="bg1"/>
                </a:solidFill>
              </a:rPr>
              <a:t>ember 6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196652" y="5805264"/>
            <a:ext cx="8784976" cy="768532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09" y="2237620"/>
            <a:ext cx="4455268" cy="296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61" y="2168860"/>
            <a:ext cx="2699310" cy="29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53" y="4196417"/>
            <a:ext cx="784912" cy="1179343"/>
          </a:xfrm>
          <a:prstGeom prst="rect">
            <a:avLst/>
          </a:prstGeom>
          <a:noFill/>
          <a:ln>
            <a:noFill/>
          </a:ln>
          <a:effectLst>
            <a:glow rad="266700">
              <a:schemeClr val="bg1">
                <a:lumMod val="50000"/>
                <a:alpha val="46000"/>
              </a:schemeClr>
            </a:glow>
            <a:outerShdw blurRad="225425" dist="190500" dir="5220000" algn="ctr">
              <a:schemeClr val="bg1">
                <a:alpha val="61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3471">
            <a:off x="7182286" y="2584132"/>
            <a:ext cx="1403372" cy="247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02" y="3229425"/>
            <a:ext cx="3368576" cy="212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hoek 9"/>
          <p:cNvSpPr/>
          <p:nvPr/>
        </p:nvSpPr>
        <p:spPr>
          <a:xfrm>
            <a:off x="2663870" y="4964859"/>
            <a:ext cx="6300618" cy="954107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/>
              <a:t>Het  </a:t>
            </a:r>
            <a:r>
              <a:rPr lang="en-US" sz="2800" b="1" i="1" dirty="0" err="1" smtClean="0"/>
              <a:t>Profetische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Gezicht</a:t>
            </a:r>
            <a:r>
              <a:rPr lang="en-US" sz="2800" b="1" i="1" dirty="0" smtClean="0"/>
              <a:t> </a:t>
            </a:r>
          </a:p>
          <a:p>
            <a:pPr algn="ctr"/>
            <a:r>
              <a:rPr lang="en-US" sz="2800" b="1" i="1" dirty="0"/>
              <a:t>m</a:t>
            </a:r>
            <a:r>
              <a:rPr lang="en-US" sz="2800" b="1" i="1" dirty="0" smtClean="0"/>
              <a:t>et </a:t>
            </a:r>
            <a:r>
              <a:rPr lang="en-US" sz="2800" b="1" i="1" dirty="0" err="1" smtClean="0"/>
              <a:t>betrekking</a:t>
            </a:r>
            <a:r>
              <a:rPr lang="en-US" sz="2800" b="1" i="1" dirty="0" smtClean="0"/>
              <a:t> tot Grote </a:t>
            </a:r>
            <a:r>
              <a:rPr lang="en-US" sz="2800" b="1" i="1" dirty="0" err="1" smtClean="0"/>
              <a:t>Verzoendag</a:t>
            </a:r>
            <a:endParaRPr lang="nl-NL" sz="2800" b="1" i="1" dirty="0"/>
          </a:p>
        </p:txBody>
      </p:sp>
      <p:sp>
        <p:nvSpPr>
          <p:cNvPr id="30" name="Tekstvak 29"/>
          <p:cNvSpPr txBox="1"/>
          <p:nvPr/>
        </p:nvSpPr>
        <p:spPr>
          <a:xfrm>
            <a:off x="4565998" y="5958697"/>
            <a:ext cx="300114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Comic Sans MS" pitchFamily="66" charset="0"/>
              </a:rPr>
              <a:t>INHOUDSOPGAAF</a:t>
            </a:r>
            <a:endParaRPr lang="nl-N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31" name="Groep 30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32" name="Rechthoek 31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3" name="Tekstvak 32"/>
            <p:cNvSpPr txBox="1"/>
            <p:nvPr/>
          </p:nvSpPr>
          <p:spPr>
            <a:xfrm>
              <a:off x="315144" y="410590"/>
              <a:ext cx="3942105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</a:t>
              </a:r>
              <a:r>
                <a:rPr lang="nl-NL" b="1" dirty="0" err="1" smtClean="0">
                  <a:solidFill>
                    <a:schemeClr val="bg1"/>
                  </a:solidFill>
                  <a:latin typeface="Pristina" pitchFamily="66" charset="0"/>
                </a:rPr>
                <a:t>Dags</a:t>
              </a:r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 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 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hthoek 34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sp>
        <p:nvSpPr>
          <p:cNvPr id="37" name="Rechthoek 36"/>
          <p:cNvSpPr/>
          <p:nvPr/>
        </p:nvSpPr>
        <p:spPr>
          <a:xfrm>
            <a:off x="7836271" y="1768750"/>
            <a:ext cx="1026243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Arial Narrow" pitchFamily="34" charset="0"/>
              </a:rPr>
              <a:t>LES </a:t>
            </a:r>
            <a:r>
              <a:rPr lang="nl-NL" sz="3600" b="1" dirty="0" smtClean="0">
                <a:solidFill>
                  <a:schemeClr val="bg1"/>
                </a:solidFill>
                <a:latin typeface="Arial Narrow" pitchFamily="34" charset="0"/>
              </a:rPr>
              <a:t>10</a:t>
            </a:r>
            <a:endParaRPr lang="nl-NL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5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fgeschuind diagonale hoek rechthoek 21"/>
          <p:cNvSpPr/>
          <p:nvPr/>
        </p:nvSpPr>
        <p:spPr>
          <a:xfrm>
            <a:off x="2051720" y="2708920"/>
            <a:ext cx="6929907" cy="2297765"/>
          </a:xfrm>
          <a:prstGeom prst="snip2DiagRect">
            <a:avLst>
              <a:gd name="adj1" fmla="val 0"/>
              <a:gd name="adj2" fmla="val 12002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05264"/>
            <a:ext cx="8784976" cy="768532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2843383" y="5182037"/>
            <a:ext cx="6300618" cy="52322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/>
              <a:t>Onze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Profetische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Boodschap</a:t>
            </a:r>
            <a:endParaRPr lang="nl-NL" sz="2800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39" y="2273812"/>
            <a:ext cx="2181300" cy="185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23" y="2425747"/>
            <a:ext cx="2454011" cy="20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11" y="2522154"/>
            <a:ext cx="3217276" cy="277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53" y="3833987"/>
            <a:ext cx="2195236" cy="166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hthoek 29"/>
          <p:cNvSpPr/>
          <p:nvPr/>
        </p:nvSpPr>
        <p:spPr>
          <a:xfrm>
            <a:off x="7836271" y="1768750"/>
            <a:ext cx="1005532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Arial Narrow" pitchFamily="34" charset="0"/>
              </a:rPr>
              <a:t>LES </a:t>
            </a:r>
            <a:r>
              <a:rPr lang="nl-NL" sz="3600" b="1" dirty="0" smtClean="0">
                <a:solidFill>
                  <a:schemeClr val="bg1"/>
                </a:solidFill>
                <a:latin typeface="Arial Narrow" pitchFamily="34" charset="0"/>
              </a:rPr>
              <a:t>11</a:t>
            </a:r>
            <a:endParaRPr lang="nl-NL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4565998" y="5958697"/>
            <a:ext cx="300114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Comic Sans MS" pitchFamily="66" charset="0"/>
              </a:rPr>
              <a:t>INHOUDSOPGAAF</a:t>
            </a:r>
            <a:endParaRPr lang="nl-N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53" y="4196417"/>
            <a:ext cx="784912" cy="1179343"/>
          </a:xfrm>
          <a:prstGeom prst="rect">
            <a:avLst/>
          </a:prstGeom>
          <a:noFill/>
          <a:ln>
            <a:noFill/>
          </a:ln>
          <a:effectLst>
            <a:glow rad="266700">
              <a:schemeClr val="bg1">
                <a:lumMod val="50000"/>
                <a:alpha val="46000"/>
              </a:schemeClr>
            </a:glow>
            <a:outerShdw blurRad="225425" dist="190500" dir="5220000" algn="ctr">
              <a:schemeClr val="bg1">
                <a:alpha val="61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ep 33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35" name="Rechthoek 34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315144" y="410590"/>
              <a:ext cx="3942105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</a:t>
              </a:r>
              <a:r>
                <a:rPr lang="nl-NL" b="1" dirty="0" err="1" smtClean="0">
                  <a:solidFill>
                    <a:schemeClr val="bg1"/>
                  </a:solidFill>
                  <a:latin typeface="Pristina" pitchFamily="66" charset="0"/>
                </a:rPr>
                <a:t>Dags</a:t>
              </a:r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 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 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hthoek 37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01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fgeschuind diagonale hoek rechthoek 21"/>
          <p:cNvSpPr/>
          <p:nvPr/>
        </p:nvSpPr>
        <p:spPr>
          <a:xfrm>
            <a:off x="2051720" y="2708920"/>
            <a:ext cx="6929907" cy="3427224"/>
          </a:xfrm>
          <a:prstGeom prst="snip2DiagRect">
            <a:avLst>
              <a:gd name="adj1" fmla="val 0"/>
              <a:gd name="adj2" fmla="val 12002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843382" y="1768750"/>
            <a:ext cx="3140603" cy="4001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December</a:t>
            </a:r>
            <a:r>
              <a:rPr lang="nl-NL" sz="2000" b="1" dirty="0" smtClean="0">
                <a:solidFill>
                  <a:schemeClr val="bg1"/>
                </a:solidFill>
              </a:rPr>
              <a:t> 14–</a:t>
            </a:r>
            <a:r>
              <a:rPr lang="nl-NL" sz="2000" b="1" dirty="0" smtClean="0">
                <a:solidFill>
                  <a:schemeClr val="bg1"/>
                </a:solidFill>
              </a:rPr>
              <a:t>Dec</a:t>
            </a:r>
            <a:r>
              <a:rPr lang="nl-NL" sz="2000" b="1" dirty="0" smtClean="0">
                <a:solidFill>
                  <a:schemeClr val="bg1"/>
                </a:solidFill>
              </a:rPr>
              <a:t>ember 20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196652" y="5805264"/>
            <a:ext cx="8784976" cy="768532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53" y="3833987"/>
            <a:ext cx="2195236" cy="166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36" y="1968805"/>
            <a:ext cx="3012591" cy="28406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4129149" y="4898706"/>
            <a:ext cx="4651656" cy="954107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Het </a:t>
            </a:r>
            <a:r>
              <a:rPr lang="en-US" sz="2800" b="1" i="1" dirty="0" err="1" smtClean="0">
                <a:solidFill>
                  <a:schemeClr val="bg1"/>
                </a:solidFill>
              </a:rPr>
              <a:t>Kosmische</a:t>
            </a:r>
            <a:r>
              <a:rPr lang="en-US" sz="2800" b="1" i="1" dirty="0" smtClean="0">
                <a:solidFill>
                  <a:schemeClr val="bg1"/>
                </a:solidFill>
              </a:rPr>
              <a:t> Conflict </a:t>
            </a:r>
            <a:endParaRPr lang="en-US" sz="2800" b="1" i="1" dirty="0">
              <a:solidFill>
                <a:schemeClr val="bg1"/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m.b.t. God’s </a:t>
            </a:r>
            <a:r>
              <a:rPr lang="en-US" sz="2800" b="1" i="1" dirty="0" err="1" smtClean="0">
                <a:solidFill>
                  <a:schemeClr val="bg1"/>
                </a:solidFill>
              </a:rPr>
              <a:t>Karakter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endParaRPr lang="nl-NL" sz="2800" b="1" i="1" dirty="0">
              <a:solidFill>
                <a:schemeClr val="bg1"/>
              </a:solidFill>
            </a:endParaRPr>
          </a:p>
        </p:txBody>
      </p:sp>
      <p:grpSp>
        <p:nvGrpSpPr>
          <p:cNvPr id="24" name="Groep 23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25" name="Rechthoek 24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315144" y="410590"/>
              <a:ext cx="3942105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</a:t>
              </a:r>
              <a:r>
                <a:rPr lang="nl-NL" b="1" dirty="0" err="1" smtClean="0">
                  <a:solidFill>
                    <a:schemeClr val="bg1"/>
                  </a:solidFill>
                  <a:latin typeface="Pristina" pitchFamily="66" charset="0"/>
                </a:rPr>
                <a:t>Dags</a:t>
              </a:r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 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 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hthoek 30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sp>
        <p:nvSpPr>
          <p:cNvPr id="32" name="Rechthoek 31"/>
          <p:cNvSpPr/>
          <p:nvPr/>
        </p:nvSpPr>
        <p:spPr>
          <a:xfrm>
            <a:off x="7836271" y="1768750"/>
            <a:ext cx="1026243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Arial Narrow" pitchFamily="34" charset="0"/>
              </a:rPr>
              <a:t>LES </a:t>
            </a:r>
            <a:r>
              <a:rPr lang="nl-NL" sz="3600" b="1" dirty="0" smtClean="0">
                <a:solidFill>
                  <a:schemeClr val="bg1"/>
                </a:solidFill>
                <a:latin typeface="Arial Narrow" pitchFamily="34" charset="0"/>
              </a:rPr>
              <a:t>12</a:t>
            </a:r>
            <a:endParaRPr lang="nl-NL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53" y="4196417"/>
            <a:ext cx="784912" cy="1179343"/>
          </a:xfrm>
          <a:prstGeom prst="rect">
            <a:avLst/>
          </a:prstGeom>
          <a:noFill/>
          <a:ln>
            <a:noFill/>
          </a:ln>
          <a:effectLst>
            <a:glow rad="266700">
              <a:schemeClr val="bg1">
                <a:lumMod val="50000"/>
                <a:alpha val="46000"/>
              </a:schemeClr>
            </a:glow>
            <a:outerShdw blurRad="225425" dist="190500" dir="5220000" algn="ctr">
              <a:schemeClr val="bg1">
                <a:alpha val="61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vak 33"/>
          <p:cNvSpPr txBox="1"/>
          <p:nvPr/>
        </p:nvSpPr>
        <p:spPr>
          <a:xfrm>
            <a:off x="4565998" y="5958697"/>
            <a:ext cx="300114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Comic Sans MS" pitchFamily="66" charset="0"/>
              </a:rPr>
              <a:t>INHOUDSOPGAAF</a:t>
            </a:r>
            <a:endParaRPr lang="nl-N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2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843382" y="1768750"/>
            <a:ext cx="3140603" cy="4001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December</a:t>
            </a:r>
            <a:r>
              <a:rPr lang="nl-NL" sz="2000" b="1" dirty="0" smtClean="0">
                <a:solidFill>
                  <a:schemeClr val="bg1"/>
                </a:solidFill>
              </a:rPr>
              <a:t> 21–</a:t>
            </a:r>
            <a:r>
              <a:rPr lang="nl-NL" sz="2000" b="1" dirty="0" smtClean="0">
                <a:solidFill>
                  <a:schemeClr val="bg1"/>
                </a:solidFill>
              </a:rPr>
              <a:t>Dec</a:t>
            </a:r>
            <a:r>
              <a:rPr lang="nl-NL" sz="2000" b="1" dirty="0" smtClean="0">
                <a:solidFill>
                  <a:schemeClr val="bg1"/>
                </a:solidFill>
              </a:rPr>
              <a:t>ember 27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196652" y="5805264"/>
            <a:ext cx="8784976" cy="768532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hoek 20"/>
          <p:cNvSpPr/>
          <p:nvPr/>
        </p:nvSpPr>
        <p:spPr>
          <a:xfrm>
            <a:off x="2555776" y="5182037"/>
            <a:ext cx="6588225" cy="52322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800" b="1" i="1" dirty="0" smtClean="0"/>
              <a:t>De Oproep vanuit het Heiligdom</a:t>
            </a:r>
            <a:endParaRPr lang="nl-NL" sz="2800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89820"/>
            <a:ext cx="3920773" cy="275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02" y="3229425"/>
            <a:ext cx="3368576" cy="212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068" y="1192427"/>
            <a:ext cx="3875585" cy="38427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53" y="4196417"/>
            <a:ext cx="784912" cy="1179343"/>
          </a:xfrm>
          <a:prstGeom prst="rect">
            <a:avLst/>
          </a:prstGeom>
          <a:noFill/>
          <a:ln>
            <a:noFill/>
          </a:ln>
          <a:effectLst>
            <a:glow rad="266700">
              <a:schemeClr val="bg1">
                <a:lumMod val="50000"/>
                <a:alpha val="46000"/>
              </a:schemeClr>
            </a:glow>
            <a:outerShdw blurRad="225425" dist="190500" dir="5220000" algn="ctr">
              <a:schemeClr val="bg1">
                <a:alpha val="61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ep 24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26" name="Rechthoek 25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315144" y="410590"/>
              <a:ext cx="3942105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</a:t>
              </a:r>
              <a:r>
                <a:rPr lang="nl-NL" b="1" dirty="0" err="1" smtClean="0">
                  <a:solidFill>
                    <a:schemeClr val="bg1"/>
                  </a:solidFill>
                  <a:latin typeface="Pristina" pitchFamily="66" charset="0"/>
                </a:rPr>
                <a:t>Dags</a:t>
              </a:r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 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 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hthoek 31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sp>
        <p:nvSpPr>
          <p:cNvPr id="34" name="Rechthoek 33"/>
          <p:cNvSpPr/>
          <p:nvPr/>
        </p:nvSpPr>
        <p:spPr>
          <a:xfrm>
            <a:off x="7836271" y="1768750"/>
            <a:ext cx="1026243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Arial Narrow" pitchFamily="34" charset="0"/>
              </a:rPr>
              <a:t>LES </a:t>
            </a:r>
            <a:r>
              <a:rPr lang="nl-NL" sz="3600" b="1" dirty="0" smtClean="0">
                <a:solidFill>
                  <a:schemeClr val="bg1"/>
                </a:solidFill>
                <a:latin typeface="Arial Narrow" pitchFamily="34" charset="0"/>
              </a:rPr>
              <a:t>13</a:t>
            </a:r>
            <a:endParaRPr lang="nl-NL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4565998" y="5958697"/>
            <a:ext cx="300114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Comic Sans MS" pitchFamily="66" charset="0"/>
              </a:rPr>
              <a:t>INHOUDSOPGAAF</a:t>
            </a:r>
            <a:endParaRPr lang="nl-N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2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2" y="975270"/>
            <a:ext cx="8741866" cy="53312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196652" y="5805264"/>
            <a:ext cx="8784976" cy="768532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2" y="5918966"/>
            <a:ext cx="1476230" cy="6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ep 25"/>
          <p:cNvGrpSpPr/>
          <p:nvPr/>
        </p:nvGrpSpPr>
        <p:grpSpPr>
          <a:xfrm flipH="1">
            <a:off x="2838983" y="2490625"/>
            <a:ext cx="2702452" cy="2204530"/>
            <a:chOff x="4767217" y="1713764"/>
            <a:chExt cx="2983291" cy="2352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217" y="1713764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637" y="2301932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171" y="2890101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ep 32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34" name="Rechthoek 33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315144" y="410590"/>
              <a:ext cx="3942105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</a:t>
              </a:r>
              <a:r>
                <a:rPr lang="nl-NL" b="1" dirty="0" err="1" smtClean="0">
                  <a:solidFill>
                    <a:schemeClr val="bg1"/>
                  </a:solidFill>
                  <a:latin typeface="Pristina" pitchFamily="66" charset="0"/>
                </a:rPr>
                <a:t>Dags</a:t>
              </a:r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 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 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hthoek 36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56" y="1142425"/>
            <a:ext cx="3515946" cy="49680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2213501" y="5958697"/>
            <a:ext cx="492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i="1" dirty="0">
                <a:solidFill>
                  <a:schemeClr val="bg1"/>
                </a:solidFill>
                <a:latin typeface="Arial Narrow" pitchFamily="34" charset="0"/>
              </a:rPr>
              <a:t>Vergeet </a:t>
            </a:r>
            <a:r>
              <a:rPr lang="nl-NL" sz="2400" b="1" i="1" dirty="0" smtClean="0">
                <a:solidFill>
                  <a:schemeClr val="bg1"/>
                </a:solidFill>
                <a:latin typeface="Arial Narrow" pitchFamily="34" charset="0"/>
              </a:rPr>
              <a:t>niet…, het is bijna Middernacht.</a:t>
            </a:r>
            <a:endParaRPr lang="nl-NL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3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05264"/>
            <a:ext cx="8784976" cy="768532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565998" y="5958697"/>
            <a:ext cx="300114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Comic Sans MS" pitchFamily="66" charset="0"/>
              </a:rPr>
              <a:t>INHOUDSOPGAAF</a:t>
            </a:r>
            <a:endParaRPr lang="nl-N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843382" y="1768750"/>
            <a:ext cx="2851806" cy="4001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September </a:t>
            </a:r>
            <a:r>
              <a:rPr lang="nl-NL" sz="2000" b="1" dirty="0" smtClean="0">
                <a:solidFill>
                  <a:schemeClr val="bg1"/>
                </a:solidFill>
              </a:rPr>
              <a:t>28–Oktober </a:t>
            </a:r>
            <a:r>
              <a:rPr lang="nl-NL" sz="20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07" y="2168860"/>
            <a:ext cx="3928287" cy="29588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3635897" y="5182037"/>
            <a:ext cx="5226805" cy="52322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800" b="1" i="1" dirty="0" smtClean="0"/>
              <a:t>Het Hemels Heiligdom</a:t>
            </a:r>
            <a:endParaRPr lang="nl-NL" sz="2800" b="1" i="1" dirty="0"/>
          </a:p>
        </p:txBody>
      </p:sp>
      <p:grpSp>
        <p:nvGrpSpPr>
          <p:cNvPr id="20" name="Groep 19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23" name="Rechthoek 22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315144" y="410590"/>
              <a:ext cx="3942105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</a:t>
              </a:r>
              <a:r>
                <a:rPr lang="nl-NL" b="1" dirty="0" err="1" smtClean="0">
                  <a:solidFill>
                    <a:schemeClr val="bg1"/>
                  </a:solidFill>
                  <a:latin typeface="Pristina" pitchFamily="66" charset="0"/>
                </a:rPr>
                <a:t>Dags</a:t>
              </a:r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 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 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hthoek 25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53" y="4196417"/>
            <a:ext cx="784912" cy="1179343"/>
          </a:xfrm>
          <a:prstGeom prst="rect">
            <a:avLst/>
          </a:prstGeom>
          <a:noFill/>
          <a:ln>
            <a:noFill/>
          </a:ln>
          <a:effectLst>
            <a:glow rad="266700">
              <a:schemeClr val="bg1">
                <a:lumMod val="50000"/>
                <a:alpha val="46000"/>
              </a:schemeClr>
            </a:glow>
            <a:outerShdw blurRad="225425" dist="190500" dir="5220000" algn="ctr">
              <a:schemeClr val="bg1">
                <a:alpha val="61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Rechthoek 30"/>
          <p:cNvSpPr/>
          <p:nvPr/>
        </p:nvSpPr>
        <p:spPr>
          <a:xfrm>
            <a:off x="7836271" y="1768750"/>
            <a:ext cx="816249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Arial Narrow" pitchFamily="34" charset="0"/>
              </a:rPr>
              <a:t>LES </a:t>
            </a:r>
            <a:r>
              <a:rPr lang="nl-NL" sz="36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nl-NL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05264"/>
            <a:ext cx="8784976" cy="768532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843382" y="1768750"/>
            <a:ext cx="2573590" cy="4001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Oktober 5–Oktober </a:t>
            </a:r>
            <a:r>
              <a:rPr lang="nl-NL" sz="2000" b="1" dirty="0" smtClean="0">
                <a:solidFill>
                  <a:schemeClr val="bg1"/>
                </a:solidFill>
              </a:rPr>
              <a:t>11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635897" y="5182037"/>
            <a:ext cx="5226805" cy="52322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800" b="1" i="1" dirty="0" smtClean="0"/>
              <a:t>“</a:t>
            </a:r>
            <a:r>
              <a:rPr lang="nl-NL" sz="2800" b="1" i="1" dirty="0" smtClean="0"/>
              <a:t>HEMEL” op Aarde </a:t>
            </a:r>
            <a:endParaRPr lang="nl-NL" sz="28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34" y="1968805"/>
            <a:ext cx="3908593" cy="32132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ep 19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23" name="Rechthoek 22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315144" y="410590"/>
              <a:ext cx="3942105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</a:t>
              </a:r>
              <a:r>
                <a:rPr lang="nl-NL" b="1" dirty="0" err="1" smtClean="0">
                  <a:solidFill>
                    <a:schemeClr val="bg1"/>
                  </a:solidFill>
                  <a:latin typeface="Pristina" pitchFamily="66" charset="0"/>
                </a:rPr>
                <a:t>Dags</a:t>
              </a:r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 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 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hthoek 25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sp>
        <p:nvSpPr>
          <p:cNvPr id="30" name="Rechthoek 29"/>
          <p:cNvSpPr/>
          <p:nvPr/>
        </p:nvSpPr>
        <p:spPr>
          <a:xfrm>
            <a:off x="7836271" y="1768750"/>
            <a:ext cx="816249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Arial Narrow" pitchFamily="34" charset="0"/>
              </a:rPr>
              <a:t>LES </a:t>
            </a:r>
            <a:r>
              <a:rPr lang="nl-NL" sz="36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nl-NL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53" y="4196417"/>
            <a:ext cx="784912" cy="1179343"/>
          </a:xfrm>
          <a:prstGeom prst="rect">
            <a:avLst/>
          </a:prstGeom>
          <a:noFill/>
          <a:ln>
            <a:noFill/>
          </a:ln>
          <a:effectLst>
            <a:glow rad="266700">
              <a:schemeClr val="bg1">
                <a:lumMod val="50000"/>
                <a:alpha val="46000"/>
              </a:schemeClr>
            </a:glow>
            <a:outerShdw blurRad="225425" dist="190500" dir="5220000" algn="ctr">
              <a:schemeClr val="bg1">
                <a:alpha val="61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Tekstvak 31"/>
          <p:cNvSpPr txBox="1"/>
          <p:nvPr/>
        </p:nvSpPr>
        <p:spPr>
          <a:xfrm>
            <a:off x="4565998" y="5958697"/>
            <a:ext cx="300114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Comic Sans MS" pitchFamily="66" charset="0"/>
              </a:rPr>
              <a:t>INHOUDSOPGAAF</a:t>
            </a:r>
            <a:endParaRPr lang="nl-N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1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05264"/>
            <a:ext cx="8784976" cy="768532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843382" y="1768750"/>
            <a:ext cx="2703432" cy="4001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Oktober 12–Oktober </a:t>
            </a:r>
            <a:r>
              <a:rPr lang="nl-NL" sz="2000" b="1" dirty="0" smtClean="0">
                <a:solidFill>
                  <a:schemeClr val="bg1"/>
                </a:solidFill>
              </a:rPr>
              <a:t>18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99" y="1487969"/>
            <a:ext cx="2743200" cy="39751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3635897" y="5182037"/>
            <a:ext cx="5226805" cy="52322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800" b="1" i="1" dirty="0" smtClean="0"/>
              <a:t>Offers</a:t>
            </a:r>
            <a:endParaRPr lang="nl-NL" sz="2800" b="1" i="1" dirty="0"/>
          </a:p>
        </p:txBody>
      </p:sp>
      <p:grpSp>
        <p:nvGrpSpPr>
          <p:cNvPr id="20" name="Groep 19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23" name="Rechthoek 22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315144" y="410590"/>
              <a:ext cx="3942105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</a:t>
              </a:r>
              <a:r>
                <a:rPr lang="nl-NL" b="1" dirty="0" err="1" smtClean="0">
                  <a:solidFill>
                    <a:schemeClr val="bg1"/>
                  </a:solidFill>
                  <a:latin typeface="Pristina" pitchFamily="66" charset="0"/>
                </a:rPr>
                <a:t>Dags</a:t>
              </a:r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 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 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hthoek 25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sp>
        <p:nvSpPr>
          <p:cNvPr id="30" name="Rechthoek 29"/>
          <p:cNvSpPr/>
          <p:nvPr/>
        </p:nvSpPr>
        <p:spPr>
          <a:xfrm>
            <a:off x="7836271" y="1768750"/>
            <a:ext cx="816249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Arial Narrow" pitchFamily="34" charset="0"/>
              </a:rPr>
              <a:t>LES </a:t>
            </a:r>
            <a:r>
              <a:rPr lang="nl-NL" sz="36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nl-NL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53" y="4196417"/>
            <a:ext cx="784912" cy="1179343"/>
          </a:xfrm>
          <a:prstGeom prst="rect">
            <a:avLst/>
          </a:prstGeom>
          <a:noFill/>
          <a:ln>
            <a:noFill/>
          </a:ln>
          <a:effectLst>
            <a:glow rad="266700">
              <a:schemeClr val="bg1">
                <a:lumMod val="50000"/>
                <a:alpha val="46000"/>
              </a:schemeClr>
            </a:glow>
            <a:outerShdw blurRad="225425" dist="190500" dir="5220000" algn="ctr">
              <a:schemeClr val="bg1">
                <a:alpha val="61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Tekstvak 31"/>
          <p:cNvSpPr txBox="1"/>
          <p:nvPr/>
        </p:nvSpPr>
        <p:spPr>
          <a:xfrm>
            <a:off x="4565998" y="5958697"/>
            <a:ext cx="300114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Comic Sans MS" pitchFamily="66" charset="0"/>
              </a:rPr>
              <a:t>INHOUDSOPGAAF</a:t>
            </a:r>
            <a:endParaRPr lang="nl-N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0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05264"/>
            <a:ext cx="8784976" cy="768532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843382" y="1768750"/>
            <a:ext cx="2703432" cy="4001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Oktober 19–Oktober 25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419872" y="5182037"/>
            <a:ext cx="5724128" cy="52322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800" b="1" i="1" dirty="0" smtClean="0"/>
              <a:t>Leren van het Heiligdom </a:t>
            </a:r>
            <a:endParaRPr lang="nl-NL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00" y="2420017"/>
            <a:ext cx="4779872" cy="272666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3572394" y="3783350"/>
            <a:ext cx="12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b="1" dirty="0" smtClean="0"/>
              <a:t>Brandoffer</a:t>
            </a:r>
          </a:p>
          <a:p>
            <a:pPr algn="ctr"/>
            <a:r>
              <a:rPr lang="nl-NL" b="1" dirty="0" smtClean="0"/>
              <a:t>Altaar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366978" y="4223534"/>
            <a:ext cx="914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Wasvat</a:t>
            </a:r>
            <a:endParaRPr lang="nl-NL" b="1" dirty="0"/>
          </a:p>
        </p:txBody>
      </p:sp>
      <p:sp>
        <p:nvSpPr>
          <p:cNvPr id="13" name="Rechthoek 12"/>
          <p:cNvSpPr/>
          <p:nvPr/>
        </p:nvSpPr>
        <p:spPr>
          <a:xfrm>
            <a:off x="6443178" y="3394268"/>
            <a:ext cx="1264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 smtClean="0"/>
              <a:t>HEILIGE</a:t>
            </a:r>
            <a:endParaRPr lang="nl-NL" b="1" dirty="0"/>
          </a:p>
        </p:txBody>
      </p:sp>
      <p:sp>
        <p:nvSpPr>
          <p:cNvPr id="14" name="Rechthoek 13"/>
          <p:cNvSpPr/>
          <p:nvPr/>
        </p:nvSpPr>
        <p:spPr>
          <a:xfrm>
            <a:off x="7776594" y="2717204"/>
            <a:ext cx="9749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b="1" dirty="0" smtClean="0"/>
              <a:t>HEILIGE </a:t>
            </a:r>
          </a:p>
          <a:p>
            <a:pPr algn="ctr"/>
            <a:r>
              <a:rPr lang="nl-NL" b="1" dirty="0" smtClean="0"/>
              <a:t>DER </a:t>
            </a:r>
          </a:p>
          <a:p>
            <a:pPr algn="ctr"/>
            <a:r>
              <a:rPr lang="nl-NL" b="1" dirty="0" smtClean="0"/>
              <a:t>HEILIGE</a:t>
            </a:r>
            <a:endParaRPr lang="nl-NL" b="1" dirty="0"/>
          </a:p>
        </p:txBody>
      </p:sp>
      <p:sp>
        <p:nvSpPr>
          <p:cNvPr id="173" name="Tekstvak 172"/>
          <p:cNvSpPr txBox="1"/>
          <p:nvPr/>
        </p:nvSpPr>
        <p:spPr>
          <a:xfrm>
            <a:off x="4565998" y="5958697"/>
            <a:ext cx="300114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Comic Sans MS" pitchFamily="66" charset="0"/>
              </a:rPr>
              <a:t>INHOUDSOPGAAF</a:t>
            </a:r>
            <a:endParaRPr lang="nl-N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7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53" y="4196417"/>
            <a:ext cx="784912" cy="1179343"/>
          </a:xfrm>
          <a:prstGeom prst="rect">
            <a:avLst/>
          </a:prstGeom>
          <a:noFill/>
          <a:ln>
            <a:noFill/>
          </a:ln>
          <a:effectLst>
            <a:glow rad="266700">
              <a:schemeClr val="bg1">
                <a:lumMod val="50000"/>
                <a:alpha val="46000"/>
              </a:schemeClr>
            </a:glow>
            <a:outerShdw blurRad="225425" dist="190500" dir="5220000" algn="ctr">
              <a:schemeClr val="bg1">
                <a:alpha val="61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5" name="Rechthoek 174"/>
          <p:cNvSpPr/>
          <p:nvPr/>
        </p:nvSpPr>
        <p:spPr>
          <a:xfrm>
            <a:off x="7836271" y="1768750"/>
            <a:ext cx="816249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Arial Narrow" pitchFamily="34" charset="0"/>
              </a:rPr>
              <a:t>LES </a:t>
            </a:r>
            <a:r>
              <a:rPr lang="nl-NL" sz="36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nl-NL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76" name="Groep 175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177" name="Rechthoek 176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178" name="Tekstvak 177"/>
            <p:cNvSpPr txBox="1"/>
            <p:nvPr/>
          </p:nvSpPr>
          <p:spPr>
            <a:xfrm>
              <a:off x="315144" y="410590"/>
              <a:ext cx="3942105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</a:t>
              </a:r>
              <a:r>
                <a:rPr lang="nl-NL" b="1" dirty="0" err="1" smtClean="0">
                  <a:solidFill>
                    <a:schemeClr val="bg1"/>
                  </a:solidFill>
                  <a:latin typeface="Pristina" pitchFamily="66" charset="0"/>
                </a:rPr>
                <a:t>Dags</a:t>
              </a:r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 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 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179" name="Picture 2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0" name="Rechthoek 179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37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843382" y="1768750"/>
            <a:ext cx="2803140" cy="4001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Oktober </a:t>
            </a:r>
            <a:r>
              <a:rPr lang="nl-NL" sz="2000" b="1" dirty="0" smtClean="0">
                <a:solidFill>
                  <a:schemeClr val="bg1"/>
                </a:solidFill>
              </a:rPr>
              <a:t>26</a:t>
            </a:r>
            <a:r>
              <a:rPr lang="nl-NL" sz="2000" b="1" dirty="0" smtClean="0">
                <a:solidFill>
                  <a:schemeClr val="bg1"/>
                </a:solidFill>
              </a:rPr>
              <a:t>–November 1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889" y="2296035"/>
            <a:ext cx="631809" cy="155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2" y="2216056"/>
            <a:ext cx="3998582" cy="292428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196652" y="5805264"/>
            <a:ext cx="8784976" cy="768532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3206865" y="5182037"/>
            <a:ext cx="5937135" cy="52322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800" b="1" i="1" dirty="0" smtClean="0"/>
              <a:t>Verzoening: Zuivering door Offers </a:t>
            </a:r>
            <a:endParaRPr lang="nl-NL" sz="2800" b="1" i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1828" y="2839215"/>
            <a:ext cx="717811" cy="186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94" y="3573855"/>
            <a:ext cx="1666884" cy="156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9" name="Groep 198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200" name="Rechthoek 199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01" name="Tekstvak 200"/>
            <p:cNvSpPr txBox="1"/>
            <p:nvPr/>
          </p:nvSpPr>
          <p:spPr>
            <a:xfrm>
              <a:off x="315144" y="410590"/>
              <a:ext cx="3942105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</a:t>
              </a:r>
              <a:r>
                <a:rPr lang="nl-NL" b="1" dirty="0" err="1" smtClean="0">
                  <a:solidFill>
                    <a:schemeClr val="bg1"/>
                  </a:solidFill>
                  <a:latin typeface="Pristina" pitchFamily="66" charset="0"/>
                </a:rPr>
                <a:t>Dags</a:t>
              </a:r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 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 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202" name="Picture 2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Rechthoek 202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pic>
        <p:nvPicPr>
          <p:cNvPr id="20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53" y="4196417"/>
            <a:ext cx="784912" cy="1179343"/>
          </a:xfrm>
          <a:prstGeom prst="rect">
            <a:avLst/>
          </a:prstGeom>
          <a:noFill/>
          <a:ln>
            <a:noFill/>
          </a:ln>
          <a:effectLst>
            <a:glow rad="266700">
              <a:schemeClr val="bg1">
                <a:lumMod val="50000"/>
                <a:alpha val="46000"/>
              </a:schemeClr>
            </a:glow>
            <a:outerShdw blurRad="225425" dist="190500" dir="5220000" algn="ctr">
              <a:schemeClr val="bg1">
                <a:alpha val="61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" name="Rechthoek 204"/>
          <p:cNvSpPr/>
          <p:nvPr/>
        </p:nvSpPr>
        <p:spPr>
          <a:xfrm>
            <a:off x="7836271" y="1768750"/>
            <a:ext cx="816249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Arial Narrow" pitchFamily="34" charset="0"/>
              </a:rPr>
              <a:t>LES </a:t>
            </a:r>
            <a:r>
              <a:rPr lang="nl-NL" sz="3600" b="1" dirty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nl-NL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6" name="Tekstvak 205"/>
          <p:cNvSpPr txBox="1"/>
          <p:nvPr/>
        </p:nvSpPr>
        <p:spPr>
          <a:xfrm>
            <a:off x="4565998" y="5958697"/>
            <a:ext cx="300114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Comic Sans MS" pitchFamily="66" charset="0"/>
              </a:rPr>
              <a:t>INHOUDSOPGAAF</a:t>
            </a:r>
            <a:endParaRPr lang="nl-N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9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843382" y="1768750"/>
            <a:ext cx="2932341" cy="4001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November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smtClean="0">
                <a:solidFill>
                  <a:schemeClr val="bg1"/>
                </a:solidFill>
              </a:rPr>
              <a:t>2</a:t>
            </a:r>
            <a:r>
              <a:rPr lang="nl-NL" sz="2000" b="1" dirty="0" smtClean="0">
                <a:solidFill>
                  <a:schemeClr val="bg1"/>
                </a:solidFill>
              </a:rPr>
              <a:t>–November </a:t>
            </a:r>
            <a:r>
              <a:rPr lang="nl-NL" sz="2000" b="1" dirty="0">
                <a:solidFill>
                  <a:schemeClr val="bg1"/>
                </a:solidFill>
              </a:rPr>
              <a:t>8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196652" y="5805264"/>
            <a:ext cx="8784976" cy="768532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3206865" y="5182037"/>
            <a:ext cx="5937135" cy="52322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800" b="1" i="1" dirty="0" smtClean="0"/>
              <a:t>De Grote Verzoendag </a:t>
            </a:r>
            <a:endParaRPr lang="nl-NL" sz="28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49" y="1628800"/>
            <a:ext cx="3117331" cy="35953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ep 23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25" name="Rechthoek 24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315144" y="410590"/>
              <a:ext cx="3942105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</a:t>
              </a:r>
              <a:r>
                <a:rPr lang="nl-NL" b="1" dirty="0" err="1" smtClean="0">
                  <a:solidFill>
                    <a:schemeClr val="bg1"/>
                  </a:solidFill>
                  <a:latin typeface="Pristina" pitchFamily="66" charset="0"/>
                </a:rPr>
                <a:t>Dags</a:t>
              </a:r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 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 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hthoek 30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sp>
        <p:nvSpPr>
          <p:cNvPr id="32" name="Rechthoek 31"/>
          <p:cNvSpPr/>
          <p:nvPr/>
        </p:nvSpPr>
        <p:spPr>
          <a:xfrm>
            <a:off x="7836271" y="1768750"/>
            <a:ext cx="816249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Arial Narrow" pitchFamily="34" charset="0"/>
              </a:rPr>
              <a:t>LES </a:t>
            </a:r>
            <a:r>
              <a:rPr lang="nl-NL" sz="3600" b="1" dirty="0" smtClean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nl-NL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53" y="4196417"/>
            <a:ext cx="784912" cy="1179343"/>
          </a:xfrm>
          <a:prstGeom prst="rect">
            <a:avLst/>
          </a:prstGeom>
          <a:noFill/>
          <a:ln>
            <a:noFill/>
          </a:ln>
          <a:effectLst>
            <a:glow rad="266700">
              <a:schemeClr val="bg1">
                <a:lumMod val="50000"/>
                <a:alpha val="46000"/>
              </a:schemeClr>
            </a:glow>
            <a:outerShdw blurRad="225425" dist="190500" dir="5220000" algn="ctr">
              <a:schemeClr val="bg1">
                <a:alpha val="61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vak 33"/>
          <p:cNvSpPr txBox="1"/>
          <p:nvPr/>
        </p:nvSpPr>
        <p:spPr>
          <a:xfrm>
            <a:off x="4565998" y="5958697"/>
            <a:ext cx="300114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Comic Sans MS" pitchFamily="66" charset="0"/>
              </a:rPr>
              <a:t>INHOUDSOPGAAF</a:t>
            </a:r>
            <a:endParaRPr lang="nl-N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843382" y="1768750"/>
            <a:ext cx="3062185" cy="4001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November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>
                <a:solidFill>
                  <a:schemeClr val="bg1"/>
                </a:solidFill>
              </a:rPr>
              <a:t>9</a:t>
            </a:r>
            <a:r>
              <a:rPr lang="nl-NL" sz="2000" b="1" dirty="0" smtClean="0">
                <a:solidFill>
                  <a:schemeClr val="bg1"/>
                </a:solidFill>
              </a:rPr>
              <a:t>–November 15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196652" y="5805264"/>
            <a:ext cx="8784976" cy="768532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4374474" y="5182037"/>
            <a:ext cx="4769526" cy="52322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800" b="1" i="1" dirty="0" smtClean="0"/>
              <a:t>Christus, Ons Offer </a:t>
            </a:r>
            <a:endParaRPr lang="nl-NL" sz="28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06" y="1768750"/>
            <a:ext cx="3637262" cy="341328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ep 21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23" name="Rechthoek 22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315144" y="410590"/>
              <a:ext cx="3942105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</a:t>
              </a:r>
              <a:r>
                <a:rPr lang="nl-NL" b="1" dirty="0" err="1" smtClean="0">
                  <a:solidFill>
                    <a:schemeClr val="bg1"/>
                  </a:solidFill>
                  <a:latin typeface="Pristina" pitchFamily="66" charset="0"/>
                </a:rPr>
                <a:t>Dags</a:t>
              </a:r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 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 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hthoek 25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53" y="4196417"/>
            <a:ext cx="784912" cy="1179343"/>
          </a:xfrm>
          <a:prstGeom prst="rect">
            <a:avLst/>
          </a:prstGeom>
          <a:noFill/>
          <a:ln>
            <a:noFill/>
          </a:ln>
          <a:effectLst>
            <a:glow rad="266700">
              <a:schemeClr val="bg1">
                <a:lumMod val="50000"/>
                <a:alpha val="46000"/>
              </a:schemeClr>
            </a:glow>
            <a:outerShdw blurRad="225425" dist="190500" dir="5220000" algn="ctr">
              <a:schemeClr val="bg1">
                <a:alpha val="61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kstvak 30"/>
          <p:cNvSpPr txBox="1"/>
          <p:nvPr/>
        </p:nvSpPr>
        <p:spPr>
          <a:xfrm>
            <a:off x="4565998" y="5958697"/>
            <a:ext cx="300114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Comic Sans MS" pitchFamily="66" charset="0"/>
              </a:rPr>
              <a:t>INHOUDSOPGAAF</a:t>
            </a:r>
            <a:endParaRPr lang="nl-N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7836271" y="1768750"/>
            <a:ext cx="816249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Arial Narrow" pitchFamily="34" charset="0"/>
              </a:rPr>
              <a:t>LES </a:t>
            </a:r>
            <a:r>
              <a:rPr lang="nl-NL" sz="3600" b="1" dirty="0">
                <a:solidFill>
                  <a:schemeClr val="bg1"/>
                </a:solidFill>
                <a:latin typeface="Arial Narrow" pitchFamily="34" charset="0"/>
              </a:rPr>
              <a:t>7</a:t>
            </a:r>
            <a:endParaRPr lang="nl-NL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2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843382" y="1768750"/>
            <a:ext cx="3192028" cy="4001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</a:rPr>
              <a:t>November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smtClean="0">
                <a:solidFill>
                  <a:schemeClr val="bg1"/>
                </a:solidFill>
              </a:rPr>
              <a:t>16</a:t>
            </a:r>
            <a:r>
              <a:rPr lang="nl-NL" sz="2000" b="1" dirty="0" smtClean="0">
                <a:solidFill>
                  <a:schemeClr val="bg1"/>
                </a:solidFill>
              </a:rPr>
              <a:t>–November 22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196652" y="5805264"/>
            <a:ext cx="8784976" cy="768532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4374474" y="5182037"/>
            <a:ext cx="4769526" cy="523220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800" b="1" i="1" dirty="0" smtClean="0"/>
              <a:t>Christus, Onze Hogepriester </a:t>
            </a:r>
            <a:endParaRPr lang="nl-NL" sz="28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90" y="1674541"/>
            <a:ext cx="3437638" cy="3539866"/>
          </a:xfrm>
          <a:prstGeom prst="rect">
            <a:avLst/>
          </a:prstGeom>
          <a:noFill/>
          <a:ln>
            <a:noFill/>
          </a:ln>
          <a:effectLst>
            <a:glow rad="304800">
              <a:srgbClr val="FFC000">
                <a:alpha val="42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ep 21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23" name="Rechthoek 22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315144" y="410590"/>
              <a:ext cx="3942105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</a:t>
              </a:r>
              <a:r>
                <a:rPr lang="nl-NL" b="1" dirty="0" err="1" smtClean="0">
                  <a:solidFill>
                    <a:schemeClr val="bg1"/>
                  </a:solidFill>
                  <a:latin typeface="Pristina" pitchFamily="66" charset="0"/>
                </a:rPr>
                <a:t>Dags</a:t>
              </a:r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 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 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hthoek 25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sp>
        <p:nvSpPr>
          <p:cNvPr id="30" name="Rechthoek 29"/>
          <p:cNvSpPr/>
          <p:nvPr/>
        </p:nvSpPr>
        <p:spPr>
          <a:xfrm>
            <a:off x="7836271" y="1768750"/>
            <a:ext cx="816249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Arial Narrow" pitchFamily="34" charset="0"/>
              </a:rPr>
              <a:t>LES </a:t>
            </a:r>
            <a:r>
              <a:rPr lang="nl-NL" sz="3600" b="1" dirty="0" smtClean="0">
                <a:solidFill>
                  <a:schemeClr val="bg1"/>
                </a:solidFill>
                <a:latin typeface="Arial Narrow" pitchFamily="34" charset="0"/>
              </a:rPr>
              <a:t>8</a:t>
            </a:r>
            <a:endParaRPr lang="nl-NL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53" y="4196417"/>
            <a:ext cx="784912" cy="1179343"/>
          </a:xfrm>
          <a:prstGeom prst="rect">
            <a:avLst/>
          </a:prstGeom>
          <a:noFill/>
          <a:ln>
            <a:noFill/>
          </a:ln>
          <a:effectLst>
            <a:glow rad="266700">
              <a:schemeClr val="bg1">
                <a:lumMod val="50000"/>
                <a:alpha val="46000"/>
              </a:schemeClr>
            </a:glow>
            <a:outerShdw blurRad="225425" dist="190500" dir="5220000" algn="ctr">
              <a:schemeClr val="bg1">
                <a:alpha val="61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kstvak 31"/>
          <p:cNvSpPr txBox="1"/>
          <p:nvPr/>
        </p:nvSpPr>
        <p:spPr>
          <a:xfrm>
            <a:off x="4565998" y="5958697"/>
            <a:ext cx="300114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Comic Sans MS" pitchFamily="66" charset="0"/>
              </a:rPr>
              <a:t>INHOUDSOPGAAF</a:t>
            </a:r>
            <a:endParaRPr lang="nl-NL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0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265</Words>
  <Application>Microsoft Office PowerPoint</Application>
  <PresentationFormat>Diavoorstelling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75</cp:revision>
  <dcterms:created xsi:type="dcterms:W3CDTF">2013-09-24T06:37:52Z</dcterms:created>
  <dcterms:modified xsi:type="dcterms:W3CDTF">2013-09-27T14:26:50Z</dcterms:modified>
</cp:coreProperties>
</file>