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1" r:id="rId2"/>
    <p:sldId id="324" r:id="rId3"/>
    <p:sldId id="304" r:id="rId4"/>
    <p:sldId id="305" r:id="rId5"/>
    <p:sldId id="306" r:id="rId6"/>
    <p:sldId id="307" r:id="rId7"/>
    <p:sldId id="308" r:id="rId8"/>
    <p:sldId id="313" r:id="rId9"/>
    <p:sldId id="309" r:id="rId10"/>
    <p:sldId id="310" r:id="rId11"/>
    <p:sldId id="312" r:id="rId12"/>
    <p:sldId id="314" r:id="rId13"/>
    <p:sldId id="315" r:id="rId14"/>
    <p:sldId id="316" r:id="rId15"/>
    <p:sldId id="317" r:id="rId16"/>
    <p:sldId id="318" r:id="rId17"/>
    <p:sldId id="319" r:id="rId18"/>
    <p:sldId id="320" r:id="rId19"/>
    <p:sldId id="321" r:id="rId20"/>
    <p:sldId id="325" r:id="rId21"/>
    <p:sldId id="326" r:id="rId22"/>
    <p:sldId id="329" r:id="rId23"/>
    <p:sldId id="330" r:id="rId24"/>
    <p:sldId id="327" r:id="rId25"/>
    <p:sldId id="331" r:id="rId26"/>
    <p:sldId id="332" r:id="rId27"/>
    <p:sldId id="333" r:id="rId28"/>
    <p:sldId id="334" r:id="rId29"/>
    <p:sldId id="299" r:id="rId30"/>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7F7F7F"/>
    <a:srgbClr val="FFE4AF"/>
    <a:srgbClr val="8E0047"/>
    <a:srgbClr val="A6A6A6"/>
    <a:srgbClr val="000000"/>
    <a:srgbClr val="5F9127"/>
    <a:srgbClr val="78B832"/>
    <a:srgbClr val="FCE7AA"/>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81" autoAdjust="0"/>
    <p:restoredTop sz="94660"/>
  </p:normalViewPr>
  <p:slideViewPr>
    <p:cSldViewPr>
      <p:cViewPr>
        <p:scale>
          <a:sx n="60" d="100"/>
          <a:sy n="60" d="100"/>
        </p:scale>
        <p:origin x="-894" y="-29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FDB59944-7037-40F4-8A64-F29B419E1B82}" type="datetimeFigureOut">
              <a:rPr lang="nl-NL" smtClean="0"/>
              <a:t>30-9-2013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2B3DFD8-09DF-46EB-81F4-CE76FD866DD5}" type="slidenum">
              <a:rPr lang="nl-NL" smtClean="0"/>
              <a:t>‹nr.›</a:t>
            </a:fld>
            <a:endParaRPr lang="nl-NL"/>
          </a:p>
        </p:txBody>
      </p:sp>
    </p:spTree>
    <p:extLst>
      <p:ext uri="{BB962C8B-B14F-4D97-AF65-F5344CB8AC3E}">
        <p14:creationId xmlns:p14="http://schemas.microsoft.com/office/powerpoint/2010/main" val="2397694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FDB59944-7037-40F4-8A64-F29B419E1B82}" type="datetimeFigureOut">
              <a:rPr lang="nl-NL" smtClean="0"/>
              <a:t>30-9-2013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2B3DFD8-09DF-46EB-81F4-CE76FD866DD5}" type="slidenum">
              <a:rPr lang="nl-NL" smtClean="0"/>
              <a:t>‹nr.›</a:t>
            </a:fld>
            <a:endParaRPr lang="nl-NL"/>
          </a:p>
        </p:txBody>
      </p:sp>
    </p:spTree>
    <p:extLst>
      <p:ext uri="{BB962C8B-B14F-4D97-AF65-F5344CB8AC3E}">
        <p14:creationId xmlns:p14="http://schemas.microsoft.com/office/powerpoint/2010/main" val="3794150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FDB59944-7037-40F4-8A64-F29B419E1B82}" type="datetimeFigureOut">
              <a:rPr lang="nl-NL" smtClean="0"/>
              <a:t>30-9-2013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2B3DFD8-09DF-46EB-81F4-CE76FD866DD5}" type="slidenum">
              <a:rPr lang="nl-NL" smtClean="0"/>
              <a:t>‹nr.›</a:t>
            </a:fld>
            <a:endParaRPr lang="nl-NL"/>
          </a:p>
        </p:txBody>
      </p:sp>
    </p:spTree>
    <p:extLst>
      <p:ext uri="{BB962C8B-B14F-4D97-AF65-F5344CB8AC3E}">
        <p14:creationId xmlns:p14="http://schemas.microsoft.com/office/powerpoint/2010/main" val="2822123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FDB59944-7037-40F4-8A64-F29B419E1B82}" type="datetimeFigureOut">
              <a:rPr lang="nl-NL" smtClean="0"/>
              <a:t>30-9-2013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2B3DFD8-09DF-46EB-81F4-CE76FD866DD5}" type="slidenum">
              <a:rPr lang="nl-NL" smtClean="0"/>
              <a:t>‹nr.›</a:t>
            </a:fld>
            <a:endParaRPr lang="nl-NL"/>
          </a:p>
        </p:txBody>
      </p:sp>
    </p:spTree>
    <p:extLst>
      <p:ext uri="{BB962C8B-B14F-4D97-AF65-F5344CB8AC3E}">
        <p14:creationId xmlns:p14="http://schemas.microsoft.com/office/powerpoint/2010/main" val="4044139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FDB59944-7037-40F4-8A64-F29B419E1B82}" type="datetimeFigureOut">
              <a:rPr lang="nl-NL" smtClean="0"/>
              <a:t>30-9-2013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2B3DFD8-09DF-46EB-81F4-CE76FD866DD5}" type="slidenum">
              <a:rPr lang="nl-NL" smtClean="0"/>
              <a:t>‹nr.›</a:t>
            </a:fld>
            <a:endParaRPr lang="nl-NL"/>
          </a:p>
        </p:txBody>
      </p:sp>
    </p:spTree>
    <p:extLst>
      <p:ext uri="{BB962C8B-B14F-4D97-AF65-F5344CB8AC3E}">
        <p14:creationId xmlns:p14="http://schemas.microsoft.com/office/powerpoint/2010/main" val="2254933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FDB59944-7037-40F4-8A64-F29B419E1B82}" type="datetimeFigureOut">
              <a:rPr lang="nl-NL" smtClean="0"/>
              <a:t>30-9-2013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2B3DFD8-09DF-46EB-81F4-CE76FD866DD5}" type="slidenum">
              <a:rPr lang="nl-NL" smtClean="0"/>
              <a:t>‹nr.›</a:t>
            </a:fld>
            <a:endParaRPr lang="nl-NL"/>
          </a:p>
        </p:txBody>
      </p:sp>
    </p:spTree>
    <p:extLst>
      <p:ext uri="{BB962C8B-B14F-4D97-AF65-F5344CB8AC3E}">
        <p14:creationId xmlns:p14="http://schemas.microsoft.com/office/powerpoint/2010/main" val="2064311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FDB59944-7037-40F4-8A64-F29B419E1B82}" type="datetimeFigureOut">
              <a:rPr lang="nl-NL" smtClean="0"/>
              <a:t>30-9-2013</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12B3DFD8-09DF-46EB-81F4-CE76FD866DD5}" type="slidenum">
              <a:rPr lang="nl-NL" smtClean="0"/>
              <a:t>‹nr.›</a:t>
            </a:fld>
            <a:endParaRPr lang="nl-NL"/>
          </a:p>
        </p:txBody>
      </p:sp>
    </p:spTree>
    <p:extLst>
      <p:ext uri="{BB962C8B-B14F-4D97-AF65-F5344CB8AC3E}">
        <p14:creationId xmlns:p14="http://schemas.microsoft.com/office/powerpoint/2010/main" val="3178362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FDB59944-7037-40F4-8A64-F29B419E1B82}" type="datetimeFigureOut">
              <a:rPr lang="nl-NL" smtClean="0"/>
              <a:t>30-9-2013</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12B3DFD8-09DF-46EB-81F4-CE76FD866DD5}" type="slidenum">
              <a:rPr lang="nl-NL" smtClean="0"/>
              <a:t>‹nr.›</a:t>
            </a:fld>
            <a:endParaRPr lang="nl-NL"/>
          </a:p>
        </p:txBody>
      </p:sp>
    </p:spTree>
    <p:extLst>
      <p:ext uri="{BB962C8B-B14F-4D97-AF65-F5344CB8AC3E}">
        <p14:creationId xmlns:p14="http://schemas.microsoft.com/office/powerpoint/2010/main" val="3654975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DB59944-7037-40F4-8A64-F29B419E1B82}" type="datetimeFigureOut">
              <a:rPr lang="nl-NL" smtClean="0"/>
              <a:t>30-9-2013</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12B3DFD8-09DF-46EB-81F4-CE76FD866DD5}" type="slidenum">
              <a:rPr lang="nl-NL" smtClean="0"/>
              <a:t>‹nr.›</a:t>
            </a:fld>
            <a:endParaRPr lang="nl-NL"/>
          </a:p>
        </p:txBody>
      </p:sp>
    </p:spTree>
    <p:extLst>
      <p:ext uri="{BB962C8B-B14F-4D97-AF65-F5344CB8AC3E}">
        <p14:creationId xmlns:p14="http://schemas.microsoft.com/office/powerpoint/2010/main" val="3354301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FDB59944-7037-40F4-8A64-F29B419E1B82}" type="datetimeFigureOut">
              <a:rPr lang="nl-NL" smtClean="0"/>
              <a:t>30-9-2013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2B3DFD8-09DF-46EB-81F4-CE76FD866DD5}" type="slidenum">
              <a:rPr lang="nl-NL" smtClean="0"/>
              <a:t>‹nr.›</a:t>
            </a:fld>
            <a:endParaRPr lang="nl-NL"/>
          </a:p>
        </p:txBody>
      </p:sp>
    </p:spTree>
    <p:extLst>
      <p:ext uri="{BB962C8B-B14F-4D97-AF65-F5344CB8AC3E}">
        <p14:creationId xmlns:p14="http://schemas.microsoft.com/office/powerpoint/2010/main" val="510085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FDB59944-7037-40F4-8A64-F29B419E1B82}" type="datetimeFigureOut">
              <a:rPr lang="nl-NL" smtClean="0"/>
              <a:t>30-9-2013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2B3DFD8-09DF-46EB-81F4-CE76FD866DD5}" type="slidenum">
              <a:rPr lang="nl-NL" smtClean="0"/>
              <a:t>‹nr.›</a:t>
            </a:fld>
            <a:endParaRPr lang="nl-NL"/>
          </a:p>
        </p:txBody>
      </p:sp>
    </p:spTree>
    <p:extLst>
      <p:ext uri="{BB962C8B-B14F-4D97-AF65-F5344CB8AC3E}">
        <p14:creationId xmlns:p14="http://schemas.microsoft.com/office/powerpoint/2010/main" val="2013569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B59944-7037-40F4-8A64-F29B419E1B82}" type="datetimeFigureOut">
              <a:rPr lang="nl-NL" smtClean="0"/>
              <a:t>30-9-2013</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3DFD8-09DF-46EB-81F4-CE76FD866DD5}" type="slidenum">
              <a:rPr lang="nl-NL" smtClean="0"/>
              <a:t>‹nr.›</a:t>
            </a:fld>
            <a:endParaRPr lang="nl-NL"/>
          </a:p>
        </p:txBody>
      </p:sp>
    </p:spTree>
    <p:extLst>
      <p:ext uri="{BB962C8B-B14F-4D97-AF65-F5344CB8AC3E}">
        <p14:creationId xmlns:p14="http://schemas.microsoft.com/office/powerpoint/2010/main" val="1492405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6.png"/><Relationship Id="rId5" Type="http://schemas.openxmlformats.org/officeDocument/2006/relationships/image" Target="../media/image8.png"/><Relationship Id="rId10" Type="http://schemas.openxmlformats.org/officeDocument/2006/relationships/image" Target="../media/image5.png"/><Relationship Id="rId4" Type="http://schemas.microsoft.com/office/2007/relationships/hdphoto" Target="../media/hdphoto4.wdp"/><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9.png"/><Relationship Id="rId7" Type="http://schemas.openxmlformats.org/officeDocument/2006/relationships/image" Target="../media/image13.png"/><Relationship Id="rId12"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5.png"/><Relationship Id="rId5" Type="http://schemas.openxmlformats.org/officeDocument/2006/relationships/image" Target="../media/image14.png"/><Relationship Id="rId10" Type="http://schemas.openxmlformats.org/officeDocument/2006/relationships/image" Target="../media/image4.png"/><Relationship Id="rId4" Type="http://schemas.microsoft.com/office/2007/relationships/hdphoto" Target="../media/hdphoto9.wdp"/><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png"/><Relationship Id="rId7" Type="http://schemas.microsoft.com/office/2007/relationships/hdphoto" Target="../media/hdphoto10.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6.png"/><Relationship Id="rId5" Type="http://schemas.openxmlformats.org/officeDocument/2006/relationships/image" Target="../media/image13.png"/><Relationship Id="rId10" Type="http://schemas.openxmlformats.org/officeDocument/2006/relationships/image" Target="../media/image5.png"/><Relationship Id="rId4" Type="http://schemas.microsoft.com/office/2007/relationships/hdphoto" Target="../media/hdphoto4.wdp"/><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4.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3.png"/><Relationship Id="rId10" Type="http://schemas.openxmlformats.org/officeDocument/2006/relationships/image" Target="../media/image6.png"/><Relationship Id="rId4" Type="http://schemas.microsoft.com/office/2007/relationships/hdphoto" Target="../media/hdphoto4.wdp"/><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23.png"/><Relationship Id="rId5" Type="http://schemas.openxmlformats.org/officeDocument/2006/relationships/image" Target="../media/image8.png"/><Relationship Id="rId10" Type="http://schemas.openxmlformats.org/officeDocument/2006/relationships/image" Target="../media/image13.png"/><Relationship Id="rId4" Type="http://schemas.microsoft.com/office/2007/relationships/hdphoto" Target="../media/hdphoto4.wdp"/><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6.png"/><Relationship Id="rId3" Type="http://schemas.openxmlformats.org/officeDocument/2006/relationships/image" Target="../media/image13.png"/><Relationship Id="rId7" Type="http://schemas.microsoft.com/office/2007/relationships/hdphoto" Target="../media/hdphoto11.wdp"/><Relationship Id="rId12"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4.png"/><Relationship Id="rId5" Type="http://schemas.microsoft.com/office/2007/relationships/hdphoto" Target="../media/hdphoto4.wdp"/><Relationship Id="rId10" Type="http://schemas.openxmlformats.org/officeDocument/2006/relationships/image" Target="../media/image8.png"/><Relationship Id="rId4" Type="http://schemas.openxmlformats.org/officeDocument/2006/relationships/image" Target="../media/image14.png"/><Relationship Id="rId9" Type="http://schemas.openxmlformats.org/officeDocument/2006/relationships/image" Target="../media/image26.png"/><Relationship Id="rId1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7.png"/><Relationship Id="rId5" Type="http://schemas.openxmlformats.org/officeDocument/2006/relationships/image" Target="../media/image8.png"/><Relationship Id="rId10" Type="http://schemas.openxmlformats.org/officeDocument/2006/relationships/image" Target="../media/image28.png"/><Relationship Id="rId4" Type="http://schemas.microsoft.com/office/2007/relationships/hdphoto" Target="../media/hdphoto4.wdp"/><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13.png"/><Relationship Id="rId10" Type="http://schemas.openxmlformats.org/officeDocument/2006/relationships/image" Target="../media/image5.png"/><Relationship Id="rId4" Type="http://schemas.microsoft.com/office/2007/relationships/hdphoto" Target="../media/hdphoto4.wdp"/><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3.png"/><Relationship Id="rId7" Type="http://schemas.microsoft.com/office/2007/relationships/hdphoto" Target="../media/hdphoto4.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6.png"/><Relationship Id="rId5" Type="http://schemas.microsoft.com/office/2007/relationships/hdphoto" Target="../media/hdphoto2.wdp"/><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9.png"/><Relationship Id="rId5" Type="http://schemas.microsoft.com/office/2007/relationships/hdphoto" Target="../media/hdphoto2.wdp"/><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30.png"/><Relationship Id="rId5" Type="http://schemas.microsoft.com/office/2007/relationships/hdphoto" Target="../media/hdphoto2.wdp"/><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1.png"/><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30.png"/><Relationship Id="rId5" Type="http://schemas.openxmlformats.org/officeDocument/2006/relationships/image" Target="../media/image4.png"/><Relationship Id="rId10" Type="http://schemas.openxmlformats.org/officeDocument/2006/relationships/image" Target="../media/image33.png"/><Relationship Id="rId4" Type="http://schemas.microsoft.com/office/2007/relationships/hdphoto" Target="../media/hdphoto12.wdp"/><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38.png"/><Relationship Id="rId18" Type="http://schemas.microsoft.com/office/2007/relationships/hdphoto" Target="../media/hdphoto17.wdp"/><Relationship Id="rId3" Type="http://schemas.openxmlformats.org/officeDocument/2006/relationships/image" Target="../media/image4.png"/><Relationship Id="rId21" Type="http://schemas.openxmlformats.org/officeDocument/2006/relationships/image" Target="../media/image44.png"/><Relationship Id="rId7" Type="http://schemas.openxmlformats.org/officeDocument/2006/relationships/image" Target="../media/image35.png"/><Relationship Id="rId12" Type="http://schemas.microsoft.com/office/2007/relationships/hdphoto" Target="../media/hdphoto15.wdp"/><Relationship Id="rId17" Type="http://schemas.openxmlformats.org/officeDocument/2006/relationships/image" Target="../media/image41.png"/><Relationship Id="rId2" Type="http://schemas.openxmlformats.org/officeDocument/2006/relationships/image" Target="../media/image1.jpeg"/><Relationship Id="rId16" Type="http://schemas.openxmlformats.org/officeDocument/2006/relationships/image" Target="../media/image40.png"/><Relationship Id="rId20"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37.png"/><Relationship Id="rId5" Type="http://schemas.openxmlformats.org/officeDocument/2006/relationships/image" Target="../media/image5.png"/><Relationship Id="rId15" Type="http://schemas.microsoft.com/office/2007/relationships/hdphoto" Target="../media/hdphoto16.wdp"/><Relationship Id="rId10" Type="http://schemas.microsoft.com/office/2007/relationships/hdphoto" Target="../media/hdphoto14.wdp"/><Relationship Id="rId19" Type="http://schemas.openxmlformats.org/officeDocument/2006/relationships/image" Target="../media/image42.png"/><Relationship Id="rId4" Type="http://schemas.openxmlformats.org/officeDocument/2006/relationships/image" Target="../media/image8.png"/><Relationship Id="rId9" Type="http://schemas.openxmlformats.org/officeDocument/2006/relationships/image" Target="../media/image36.png"/><Relationship Id="rId1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png"/><Relationship Id="rId7"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 Id="rId9" Type="http://schemas.microsoft.com/office/2007/relationships/hdphoto" Target="../media/hdphoto18.wdp"/></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microsoft.com/office/2007/relationships/hdphoto" Target="../media/hdphoto18.wdp"/></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 Id="rId9" Type="http://schemas.microsoft.com/office/2007/relationships/hdphoto" Target="../media/hdphoto18.wdp"/></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microsoft.com/office/2007/relationships/hdphoto" Target="../media/hdphoto18.wdp"/></Relationships>
</file>

<file path=ppt/slides/_rels/slide27.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4.png"/><Relationship Id="rId7"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6.png"/><Relationship Id="rId10" Type="http://schemas.microsoft.com/office/2007/relationships/hdphoto" Target="../media/hdphoto12.wdp"/><Relationship Id="rId4" Type="http://schemas.openxmlformats.org/officeDocument/2006/relationships/image" Target="../media/image5.png"/><Relationship Id="rId9" Type="http://schemas.openxmlformats.org/officeDocument/2006/relationships/image" Target="../media/image31.pn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png"/><Relationship Id="rId7"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49.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0.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8.png"/><Relationship Id="rId4" Type="http://schemas.microsoft.com/office/2007/relationships/hdphoto" Target="../media/hdphoto3.wdp"/><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2.png"/><Relationship Id="rId4" Type="http://schemas.microsoft.com/office/2007/relationships/hdphoto" Target="../media/hdphoto3.wdp"/><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png"/><Relationship Id="rId7" Type="http://schemas.microsoft.com/office/2007/relationships/hdphoto" Target="../media/hdphoto4.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11" Type="http://schemas.microsoft.com/office/2007/relationships/hdphoto" Target="../media/hdphoto5.wdp"/><Relationship Id="rId5" Type="http://schemas.openxmlformats.org/officeDocument/2006/relationships/image" Target="../media/image8.png"/><Relationship Id="rId10" Type="http://schemas.openxmlformats.org/officeDocument/2006/relationships/image" Target="../media/image15.png"/><Relationship Id="rId4" Type="http://schemas.microsoft.com/office/2007/relationships/hdphoto" Target="../media/hdphoto4.wdp"/><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6.png"/><Relationship Id="rId5" Type="http://schemas.openxmlformats.org/officeDocument/2006/relationships/image" Target="../media/image8.png"/><Relationship Id="rId10" Type="http://schemas.openxmlformats.org/officeDocument/2006/relationships/image" Target="../media/image5.png"/><Relationship Id="rId4" Type="http://schemas.microsoft.com/office/2007/relationships/hdphoto" Target="../media/hdphoto4.wdp"/><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png"/><Relationship Id="rId7" Type="http://schemas.microsoft.com/office/2007/relationships/hdphoto" Target="../media/hdphoto7.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6.png"/><Relationship Id="rId5" Type="http://schemas.openxmlformats.org/officeDocument/2006/relationships/image" Target="../media/image13.png"/><Relationship Id="rId10" Type="http://schemas.openxmlformats.org/officeDocument/2006/relationships/image" Target="../media/image5.png"/><Relationship Id="rId4" Type="http://schemas.microsoft.com/office/2007/relationships/hdphoto" Target="../media/hdphoto4.wdp"/><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Rechthoek 7"/>
          <p:cNvSpPr/>
          <p:nvPr/>
        </p:nvSpPr>
        <p:spPr>
          <a:xfrm>
            <a:off x="196652" y="127617"/>
            <a:ext cx="2073007" cy="6565971"/>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53" name="Picture 5"/>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030396" y="621159"/>
            <a:ext cx="3024336" cy="225428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4157146" y="2132854"/>
            <a:ext cx="4770835" cy="3922077"/>
          </a:xfrm>
          <a:prstGeom prst="rect">
            <a:avLst/>
          </a:prstGeom>
          <a:noFill/>
          <a:ln>
            <a:noFill/>
          </a:ln>
          <a:effectLst>
            <a:glow rad="38100">
              <a:srgbClr val="8E0047">
                <a:alpha val="40000"/>
              </a:srgbClr>
            </a:glow>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280424">
            <a:off x="191897" y="2705827"/>
            <a:ext cx="1605280" cy="259026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ep 8"/>
          <p:cNvGrpSpPr/>
          <p:nvPr/>
        </p:nvGrpSpPr>
        <p:grpSpPr>
          <a:xfrm>
            <a:off x="196652" y="5033211"/>
            <a:ext cx="8784976" cy="1675767"/>
            <a:chOff x="196652" y="5033211"/>
            <a:chExt cx="8784976" cy="1675767"/>
          </a:xfrm>
        </p:grpSpPr>
        <p:sp>
          <p:nvSpPr>
            <p:cNvPr id="19" name="Rechthoek 18"/>
            <p:cNvSpPr/>
            <p:nvPr/>
          </p:nvSpPr>
          <p:spPr>
            <a:xfrm>
              <a:off x="196652" y="6324257"/>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grpSp>
          <p:nvGrpSpPr>
            <p:cNvPr id="20" name="Groep 19"/>
            <p:cNvGrpSpPr/>
            <p:nvPr/>
          </p:nvGrpSpPr>
          <p:grpSpPr>
            <a:xfrm>
              <a:off x="346412" y="5033211"/>
              <a:ext cx="1923247" cy="1555042"/>
              <a:chOff x="6865984" y="116048"/>
              <a:chExt cx="2083743" cy="1670195"/>
            </a:xfrm>
          </p:grpSpPr>
          <p:pic>
            <p:nvPicPr>
              <p:cNvPr id="21"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34701" y="116048"/>
                <a:ext cx="1215026" cy="167019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65984" y="1028329"/>
                <a:ext cx="1476230" cy="64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Tekstvak 3"/>
            <p:cNvSpPr txBox="1"/>
            <p:nvPr/>
          </p:nvSpPr>
          <p:spPr>
            <a:xfrm>
              <a:off x="2528954" y="6324257"/>
              <a:ext cx="2130070" cy="369332"/>
            </a:xfrm>
            <a:prstGeom prst="rect">
              <a:avLst/>
            </a:prstGeom>
            <a:noFill/>
            <a:effectLst>
              <a:outerShdw blurRad="25400" dist="25400" dir="5400000" algn="ctr" rotWithShape="0">
                <a:schemeClr val="tx1"/>
              </a:outerShdw>
            </a:effectLst>
          </p:spPr>
          <p:txBody>
            <a:bodyPr wrap="none" rtlCol="0">
              <a:spAutoFit/>
            </a:bodyPr>
            <a:lstStyle/>
            <a:p>
              <a:r>
                <a:rPr lang="nl-NL" b="1" dirty="0" smtClean="0">
                  <a:solidFill>
                    <a:schemeClr val="bg1"/>
                  </a:solidFill>
                </a:rPr>
                <a:t>De Tabernakeldienst</a:t>
              </a:r>
              <a:endParaRPr lang="nl-NL" b="1" dirty="0">
                <a:solidFill>
                  <a:schemeClr val="bg1"/>
                </a:solidFill>
              </a:endParaRPr>
            </a:p>
          </p:txBody>
        </p:sp>
        <p:sp>
          <p:nvSpPr>
            <p:cNvPr id="5" name="Tekstvak 4"/>
            <p:cNvSpPr txBox="1"/>
            <p:nvPr/>
          </p:nvSpPr>
          <p:spPr>
            <a:xfrm>
              <a:off x="7236296" y="6308868"/>
              <a:ext cx="1619354" cy="400110"/>
            </a:xfrm>
            <a:prstGeom prst="rect">
              <a:avLst/>
            </a:prstGeom>
            <a:noFill/>
          </p:spPr>
          <p:txBody>
            <a:bodyPr wrap="none" rtlCol="0">
              <a:spAutoFit/>
            </a:bodyPr>
            <a:lstStyle/>
            <a:p>
              <a:r>
                <a:rPr lang="nl-NL" sz="1000" b="1" dirty="0" smtClean="0">
                  <a:solidFill>
                    <a:schemeClr val="bg1"/>
                  </a:solidFill>
                </a:rPr>
                <a:t>© AGO 2013</a:t>
              </a:r>
            </a:p>
            <a:p>
              <a:r>
                <a:rPr lang="nl-NL" sz="1000" b="1" dirty="0" smtClean="0">
                  <a:solidFill>
                    <a:schemeClr val="bg1"/>
                  </a:solidFill>
                </a:rPr>
                <a:t>sdapioneers@hotmail.com</a:t>
              </a:r>
              <a:endParaRPr lang="nl-NL" sz="1000" b="1" dirty="0">
                <a:solidFill>
                  <a:schemeClr val="bg1"/>
                </a:solidFill>
              </a:endParaRPr>
            </a:p>
          </p:txBody>
        </p:sp>
      </p:grpSp>
      <p:pic>
        <p:nvPicPr>
          <p:cNvPr id="7"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48251" y="2049286"/>
            <a:ext cx="3091475" cy="2620963"/>
          </a:xfrm>
          <a:prstGeom prst="rect">
            <a:avLst/>
          </a:prstGeom>
          <a:noFill/>
          <a:ln>
            <a:noFill/>
          </a:ln>
          <a:effectLst>
            <a:glow rad="76200">
              <a:srgbClr val="8E0047">
                <a:alpha val="65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ep 9"/>
          <p:cNvGrpSpPr/>
          <p:nvPr/>
        </p:nvGrpSpPr>
        <p:grpSpPr>
          <a:xfrm>
            <a:off x="196653" y="118251"/>
            <a:ext cx="8784976" cy="2145920"/>
            <a:chOff x="196653" y="118251"/>
            <a:chExt cx="8784976" cy="2145920"/>
          </a:xfrm>
        </p:grpSpPr>
        <p:sp>
          <p:nvSpPr>
            <p:cNvPr id="27" name="Rechthoek 26"/>
            <p:cNvSpPr/>
            <p:nvPr/>
          </p:nvSpPr>
          <p:spPr>
            <a:xfrm>
              <a:off x="196653" y="118251"/>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pic>
          <p:nvPicPr>
            <p:cNvPr id="1027" name="Picture 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11675" b="8542"/>
            <a:stretch/>
          </p:blipFill>
          <p:spPr bwMode="auto">
            <a:xfrm>
              <a:off x="472603" y="127618"/>
              <a:ext cx="1575648" cy="213655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kstvak 27"/>
            <p:cNvSpPr txBox="1"/>
            <p:nvPr/>
          </p:nvSpPr>
          <p:spPr>
            <a:xfrm>
              <a:off x="2063059" y="156743"/>
              <a:ext cx="2274790" cy="276999"/>
            </a:xfrm>
            <a:prstGeom prst="rect">
              <a:avLst/>
            </a:prstGeom>
            <a:noFill/>
            <a:effectLst>
              <a:outerShdw blurRad="25400" dist="25400" dir="5400000" algn="ctr" rotWithShape="0">
                <a:schemeClr val="tx1"/>
              </a:outerShdw>
            </a:effectLst>
          </p:spPr>
          <p:txBody>
            <a:bodyPr wrap="none" rtlCol="0">
              <a:spAutoFit/>
            </a:bodyPr>
            <a:lstStyle/>
            <a:p>
              <a:r>
                <a:rPr lang="nl-NL" sz="1200" b="1" dirty="0" smtClean="0">
                  <a:solidFill>
                    <a:schemeClr val="bg1"/>
                  </a:solidFill>
                </a:rPr>
                <a:t>Studiemateriaal : Heiligdomsleer</a:t>
              </a:r>
              <a:endParaRPr lang="nl-NL" sz="1200" b="1" dirty="0">
                <a:solidFill>
                  <a:schemeClr val="bg1"/>
                </a:solidFill>
              </a:endParaRPr>
            </a:p>
          </p:txBody>
        </p:sp>
      </p:grpSp>
    </p:spTree>
    <p:extLst>
      <p:ext uri="{BB962C8B-B14F-4D97-AF65-F5344CB8AC3E}">
        <p14:creationId xmlns:p14="http://schemas.microsoft.com/office/powerpoint/2010/main" val="404123751"/>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500"/>
                                  </p:stCondLst>
                                  <p:childTnLst>
                                    <p:set>
                                      <p:cBhvr>
                                        <p:cTn id="6" dur="1" fill="hold">
                                          <p:stCondLst>
                                            <p:cond delay="0"/>
                                          </p:stCondLst>
                                        </p:cTn>
                                        <p:tgtEl>
                                          <p:spTgt spid="2053"/>
                                        </p:tgtEl>
                                        <p:attrNameLst>
                                          <p:attrName>style.visibility</p:attrName>
                                        </p:attrNameLst>
                                      </p:cBhvr>
                                      <p:to>
                                        <p:strVal val="visible"/>
                                      </p:to>
                                    </p:set>
                                    <p:animEffect transition="in" filter="circle(out)">
                                      <p:cBhvr>
                                        <p:cTn id="7" dur="2000"/>
                                        <p:tgtEl>
                                          <p:spTgt spid="2053"/>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500" fill="hold"/>
                                        <p:tgtEl>
                                          <p:spTgt spid="7"/>
                                        </p:tgtEl>
                                        <p:attrNameLst>
                                          <p:attrName>ppt_w</p:attrName>
                                        </p:attrNameLst>
                                      </p:cBhvr>
                                      <p:tavLst>
                                        <p:tav tm="0">
                                          <p:val>
                                            <p:fltVal val="0"/>
                                          </p:val>
                                        </p:tav>
                                        <p:tav tm="100000">
                                          <p:val>
                                            <p:strVal val="#ppt_w"/>
                                          </p:val>
                                        </p:tav>
                                      </p:tavLst>
                                    </p:anim>
                                    <p:anim calcmode="lin" valueType="num">
                                      <p:cBhvr>
                                        <p:cTn id="11" dur="1500" fill="hold"/>
                                        <p:tgtEl>
                                          <p:spTgt spid="7"/>
                                        </p:tgtEl>
                                        <p:attrNameLst>
                                          <p:attrName>ppt_h</p:attrName>
                                        </p:attrNameLst>
                                      </p:cBhvr>
                                      <p:tavLst>
                                        <p:tav tm="0">
                                          <p:val>
                                            <p:fltVal val="0"/>
                                          </p:val>
                                        </p:tav>
                                        <p:tav tm="100000">
                                          <p:val>
                                            <p:strVal val="#ppt_h"/>
                                          </p:val>
                                        </p:tav>
                                      </p:tavLst>
                                    </p:anim>
                                    <p:animEffect transition="in" filter="fade">
                                      <p:cBhvr>
                                        <p:cTn id="1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5" name="Picture 5"/>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r="18358" b="55331"/>
          <a:stretch/>
        </p:blipFill>
        <p:spPr bwMode="auto">
          <a:xfrm>
            <a:off x="5518982" y="5346631"/>
            <a:ext cx="986723" cy="76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hoek 1"/>
          <p:cNvSpPr/>
          <p:nvPr/>
        </p:nvSpPr>
        <p:spPr>
          <a:xfrm>
            <a:off x="5981010" y="4902422"/>
            <a:ext cx="2987824" cy="892552"/>
          </a:xfrm>
          <a:prstGeom prst="rect">
            <a:avLst/>
          </a:prstGeom>
        </p:spPr>
        <p:txBody>
          <a:bodyPr wrap="square">
            <a:spAutoFit/>
          </a:bodyPr>
          <a:lstStyle/>
          <a:p>
            <a:pPr algn="ctr"/>
            <a:r>
              <a:rPr lang="nl-NL" sz="2000" b="1" dirty="0"/>
              <a:t>De </a:t>
            </a:r>
            <a:r>
              <a:rPr lang="nl-NL" sz="2000" b="1" dirty="0" smtClean="0"/>
              <a:t>GOUDEN KANDELAAR </a:t>
            </a:r>
          </a:p>
          <a:p>
            <a:pPr algn="ctr"/>
            <a:r>
              <a:rPr lang="nl-NL" sz="1600" b="1" dirty="0" smtClean="0"/>
              <a:t>Exodus 25-30 </a:t>
            </a:r>
            <a:r>
              <a:rPr lang="nl-NL" sz="2000" b="1" dirty="0" smtClean="0"/>
              <a:t>                                                                                                                 </a:t>
            </a:r>
            <a:r>
              <a:rPr lang="nl-NL" sz="1200" b="1" dirty="0" smtClean="0"/>
              <a:t>De </a:t>
            </a:r>
            <a:r>
              <a:rPr lang="nl-NL" sz="1200" b="1" dirty="0"/>
              <a:t>Nieuwe </a:t>
            </a:r>
            <a:r>
              <a:rPr lang="nl-NL" sz="1200" b="1" dirty="0" smtClean="0"/>
              <a:t>Bijbelvertaling</a:t>
            </a:r>
            <a:endParaRPr lang="nl-NL" sz="1200" b="1" dirty="0"/>
          </a:p>
        </p:txBody>
      </p:sp>
      <p:sp>
        <p:nvSpPr>
          <p:cNvPr id="12" name="Rechthoek 11"/>
          <p:cNvSpPr/>
          <p:nvPr/>
        </p:nvSpPr>
        <p:spPr>
          <a:xfrm>
            <a:off x="196652" y="127617"/>
            <a:ext cx="2073007" cy="6565971"/>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4" name="Groep 13"/>
          <p:cNvGrpSpPr/>
          <p:nvPr/>
        </p:nvGrpSpPr>
        <p:grpSpPr>
          <a:xfrm>
            <a:off x="196653" y="52050"/>
            <a:ext cx="8784976" cy="2212121"/>
            <a:chOff x="196653" y="52050"/>
            <a:chExt cx="8784976" cy="2212121"/>
          </a:xfrm>
        </p:grpSpPr>
        <p:grpSp>
          <p:nvGrpSpPr>
            <p:cNvPr id="15" name="Groep 14"/>
            <p:cNvGrpSpPr/>
            <p:nvPr/>
          </p:nvGrpSpPr>
          <p:grpSpPr>
            <a:xfrm>
              <a:off x="196653" y="118251"/>
              <a:ext cx="8784976" cy="2145920"/>
              <a:chOff x="196653" y="118251"/>
              <a:chExt cx="8784976" cy="2145920"/>
            </a:xfrm>
          </p:grpSpPr>
          <p:sp>
            <p:nvSpPr>
              <p:cNvPr id="17" name="Rechthoek 16"/>
              <p:cNvSpPr/>
              <p:nvPr/>
            </p:nvSpPr>
            <p:spPr>
              <a:xfrm>
                <a:off x="196653" y="118251"/>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pic>
            <p:nvPicPr>
              <p:cNvPr id="18"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1675" b="8542"/>
              <a:stretch/>
            </p:blipFill>
            <p:spPr bwMode="auto">
              <a:xfrm>
                <a:off x="472603" y="127618"/>
                <a:ext cx="1575648" cy="213655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kstvak 18"/>
              <p:cNvSpPr txBox="1"/>
              <p:nvPr/>
            </p:nvSpPr>
            <p:spPr>
              <a:xfrm>
                <a:off x="2063059" y="156743"/>
                <a:ext cx="2274790" cy="276999"/>
              </a:xfrm>
              <a:prstGeom prst="rect">
                <a:avLst/>
              </a:prstGeom>
              <a:noFill/>
              <a:effectLst>
                <a:outerShdw blurRad="25400" dist="25400" dir="5400000" algn="ctr" rotWithShape="0">
                  <a:schemeClr val="tx1"/>
                </a:outerShdw>
              </a:effectLst>
            </p:spPr>
            <p:txBody>
              <a:bodyPr wrap="none" rtlCol="0">
                <a:spAutoFit/>
              </a:bodyPr>
              <a:lstStyle/>
              <a:p>
                <a:r>
                  <a:rPr lang="nl-NL" sz="1200" b="1" dirty="0" smtClean="0">
                    <a:solidFill>
                      <a:schemeClr val="bg1"/>
                    </a:solidFill>
                  </a:rPr>
                  <a:t>Studiemateriaal : Heiligdomsleer</a:t>
                </a:r>
                <a:endParaRPr lang="nl-NL" sz="1200" b="1" dirty="0">
                  <a:solidFill>
                    <a:schemeClr val="bg1"/>
                  </a:solidFill>
                </a:endParaRPr>
              </a:p>
            </p:txBody>
          </p:sp>
        </p:grpSp>
        <p:sp>
          <p:nvSpPr>
            <p:cNvPr id="16" name="Tekstvak 15"/>
            <p:cNvSpPr txBox="1"/>
            <p:nvPr/>
          </p:nvSpPr>
          <p:spPr>
            <a:xfrm>
              <a:off x="5428895" y="52050"/>
              <a:ext cx="3552733" cy="461665"/>
            </a:xfrm>
            <a:prstGeom prst="rect">
              <a:avLst/>
            </a:prstGeom>
            <a:noFill/>
            <a:effectLst>
              <a:outerShdw blurRad="50800" dist="50800" dir="5400000" algn="ctr" rotWithShape="0">
                <a:schemeClr val="tx1"/>
              </a:outerShdw>
            </a:effectLst>
          </p:spPr>
          <p:txBody>
            <a:bodyPr wrap="square" rtlCol="0">
              <a:spAutoFit/>
            </a:bodyPr>
            <a:lstStyle/>
            <a:p>
              <a:pPr algn="ctr"/>
              <a:r>
                <a:rPr lang="nl-NL" sz="2400" b="1" dirty="0" smtClean="0">
                  <a:solidFill>
                    <a:srgbClr val="FCE7AA"/>
                  </a:solidFill>
                  <a:latin typeface="Batang" pitchFamily="18" charset="-127"/>
                  <a:ea typeface="Batang" pitchFamily="18" charset="-127"/>
                  <a:cs typeface="Times New Roman" pitchFamily="18" charset="0"/>
                </a:rPr>
                <a:t>Het Heiligdom</a:t>
              </a:r>
              <a:endParaRPr lang="nl-NL" sz="2400" b="1" dirty="0">
                <a:solidFill>
                  <a:srgbClr val="FCE7AA"/>
                </a:solidFill>
                <a:latin typeface="Batang" pitchFamily="18" charset="-127"/>
                <a:ea typeface="Batang" pitchFamily="18" charset="-127"/>
                <a:cs typeface="Times New Roman" pitchFamily="18" charset="0"/>
              </a:endParaRPr>
            </a:p>
          </p:txBody>
        </p:sp>
      </p:grpSp>
      <p:pic>
        <p:nvPicPr>
          <p:cNvPr id="2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4610" y="989439"/>
            <a:ext cx="3666018" cy="1471377"/>
          </a:xfrm>
          <a:prstGeom prst="rect">
            <a:avLst/>
          </a:prstGeom>
          <a:noFill/>
          <a:ln>
            <a:noFill/>
          </a:ln>
          <a:effectLst>
            <a:glow rad="546100">
              <a:srgbClr val="8E0047">
                <a:alpha val="55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7">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165528" y="2290679"/>
            <a:ext cx="3273425" cy="2603500"/>
          </a:xfrm>
          <a:prstGeom prst="rect">
            <a:avLst/>
          </a:prstGeom>
          <a:noFill/>
          <a:ln>
            <a:noFill/>
          </a:ln>
          <a:effectLst>
            <a:glow rad="215900">
              <a:srgbClr val="FFC000">
                <a:alpha val="33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280424">
            <a:off x="191897" y="2705827"/>
            <a:ext cx="1605280" cy="259026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4" name="Groep 23"/>
          <p:cNvGrpSpPr/>
          <p:nvPr/>
        </p:nvGrpSpPr>
        <p:grpSpPr>
          <a:xfrm>
            <a:off x="196652" y="5033211"/>
            <a:ext cx="8784976" cy="1675767"/>
            <a:chOff x="196652" y="5033211"/>
            <a:chExt cx="8784976" cy="1675767"/>
          </a:xfrm>
        </p:grpSpPr>
        <p:sp>
          <p:nvSpPr>
            <p:cNvPr id="27" name="Rechthoek 26"/>
            <p:cNvSpPr/>
            <p:nvPr/>
          </p:nvSpPr>
          <p:spPr>
            <a:xfrm>
              <a:off x="196652" y="6324257"/>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grpSp>
          <p:nvGrpSpPr>
            <p:cNvPr id="28" name="Groep 27"/>
            <p:cNvGrpSpPr/>
            <p:nvPr/>
          </p:nvGrpSpPr>
          <p:grpSpPr>
            <a:xfrm>
              <a:off x="346412" y="5033211"/>
              <a:ext cx="1923247" cy="1555042"/>
              <a:chOff x="6865984" y="116048"/>
              <a:chExt cx="2083743" cy="1670195"/>
            </a:xfrm>
          </p:grpSpPr>
          <p:pic>
            <p:nvPicPr>
              <p:cNvPr id="31"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34701" y="116048"/>
                <a:ext cx="1215026" cy="167019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65984" y="1028329"/>
                <a:ext cx="1476230" cy="64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9" name="Tekstvak 28"/>
            <p:cNvSpPr txBox="1"/>
            <p:nvPr/>
          </p:nvSpPr>
          <p:spPr>
            <a:xfrm>
              <a:off x="2528954" y="6324257"/>
              <a:ext cx="2130070" cy="369332"/>
            </a:xfrm>
            <a:prstGeom prst="rect">
              <a:avLst/>
            </a:prstGeom>
            <a:noFill/>
            <a:effectLst>
              <a:outerShdw blurRad="25400" dist="25400" dir="5400000" algn="ctr" rotWithShape="0">
                <a:schemeClr val="tx1"/>
              </a:outerShdw>
            </a:effectLst>
          </p:spPr>
          <p:txBody>
            <a:bodyPr wrap="none" rtlCol="0">
              <a:spAutoFit/>
            </a:bodyPr>
            <a:lstStyle/>
            <a:p>
              <a:r>
                <a:rPr lang="nl-NL" b="1" dirty="0" smtClean="0">
                  <a:solidFill>
                    <a:schemeClr val="bg1"/>
                  </a:solidFill>
                </a:rPr>
                <a:t>De Tabernakeldienst</a:t>
              </a:r>
              <a:endParaRPr lang="nl-NL" b="1" dirty="0">
                <a:solidFill>
                  <a:schemeClr val="bg1"/>
                </a:solidFill>
              </a:endParaRPr>
            </a:p>
          </p:txBody>
        </p:sp>
        <p:sp>
          <p:nvSpPr>
            <p:cNvPr id="30" name="Tekstvak 29"/>
            <p:cNvSpPr txBox="1"/>
            <p:nvPr/>
          </p:nvSpPr>
          <p:spPr>
            <a:xfrm>
              <a:off x="7236296" y="6308868"/>
              <a:ext cx="1619354" cy="400110"/>
            </a:xfrm>
            <a:prstGeom prst="rect">
              <a:avLst/>
            </a:prstGeom>
            <a:noFill/>
          </p:spPr>
          <p:txBody>
            <a:bodyPr wrap="none" rtlCol="0">
              <a:spAutoFit/>
            </a:bodyPr>
            <a:lstStyle/>
            <a:p>
              <a:r>
                <a:rPr lang="nl-NL" sz="1000" b="1" dirty="0" smtClean="0">
                  <a:solidFill>
                    <a:schemeClr val="bg1"/>
                  </a:solidFill>
                </a:rPr>
                <a:t>© AGO 2013</a:t>
              </a:r>
            </a:p>
            <a:p>
              <a:r>
                <a:rPr lang="nl-NL" sz="1000" b="1" dirty="0" smtClean="0">
                  <a:solidFill>
                    <a:schemeClr val="bg1"/>
                  </a:solidFill>
                </a:rPr>
                <a:t>sdapioneers@hotmail.com</a:t>
              </a:r>
              <a:endParaRPr lang="nl-NL" sz="1000" b="1" dirty="0">
                <a:solidFill>
                  <a:schemeClr val="bg1"/>
                </a:solidFill>
              </a:endParaRPr>
            </a:p>
          </p:txBody>
        </p:sp>
      </p:grpSp>
    </p:spTree>
    <p:extLst>
      <p:ext uri="{BB962C8B-B14F-4D97-AF65-F5344CB8AC3E}">
        <p14:creationId xmlns:p14="http://schemas.microsoft.com/office/powerpoint/2010/main" val="384919012"/>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6" name="Rechthoek 15"/>
          <p:cNvSpPr/>
          <p:nvPr/>
        </p:nvSpPr>
        <p:spPr>
          <a:xfrm>
            <a:off x="196652" y="127617"/>
            <a:ext cx="2073007" cy="6565971"/>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Picture 4" descr="sanct1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5000" l="3375" r="82125"/>
                    </a14:imgEffect>
                  </a14:imgLayer>
                </a14:imgProps>
              </a:ext>
              <a:ext uri="{28A0092B-C50C-407E-A947-70E740481C1C}">
                <a14:useLocalDpi xmlns:a14="http://schemas.microsoft.com/office/drawing/2010/main" val="0"/>
              </a:ext>
            </a:extLst>
          </a:blip>
          <a:srcRect/>
          <a:stretch>
            <a:fillRect/>
          </a:stretch>
        </p:blipFill>
        <p:spPr>
          <a:xfrm>
            <a:off x="1769289" y="635857"/>
            <a:ext cx="7051183" cy="5159117"/>
          </a:xfrm>
          <a:prstGeom prst="rect">
            <a:avLst/>
          </a:prstGeom>
          <a:noFill/>
        </p:spPr>
      </p:pic>
      <p:pic>
        <p:nvPicPr>
          <p:cNvPr id="25" name="Picture 5"/>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r="18358" b="55331"/>
          <a:stretch/>
        </p:blipFill>
        <p:spPr bwMode="auto">
          <a:xfrm>
            <a:off x="5518982" y="5346631"/>
            <a:ext cx="986723" cy="76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hoek 1"/>
          <p:cNvSpPr/>
          <p:nvPr/>
        </p:nvSpPr>
        <p:spPr>
          <a:xfrm>
            <a:off x="5981010" y="4902422"/>
            <a:ext cx="2987824" cy="892552"/>
          </a:xfrm>
          <a:prstGeom prst="rect">
            <a:avLst/>
          </a:prstGeom>
        </p:spPr>
        <p:txBody>
          <a:bodyPr wrap="square">
            <a:spAutoFit/>
          </a:bodyPr>
          <a:lstStyle/>
          <a:p>
            <a:pPr algn="ctr"/>
            <a:r>
              <a:rPr lang="nl-NL" sz="2000" b="1" dirty="0"/>
              <a:t>De </a:t>
            </a:r>
            <a:r>
              <a:rPr lang="nl-NL" sz="2000" b="1" dirty="0" smtClean="0"/>
              <a:t>TABERNAKEL </a:t>
            </a:r>
          </a:p>
          <a:p>
            <a:pPr algn="ctr"/>
            <a:r>
              <a:rPr lang="nl-NL" sz="1600" b="1" dirty="0" smtClean="0"/>
              <a:t>Exodus 25-30 </a:t>
            </a:r>
            <a:r>
              <a:rPr lang="nl-NL" sz="2000" b="1" dirty="0" smtClean="0"/>
              <a:t>                                                                                                                 </a:t>
            </a:r>
            <a:r>
              <a:rPr lang="nl-NL" sz="1200" b="1" dirty="0" smtClean="0"/>
              <a:t>De </a:t>
            </a:r>
            <a:r>
              <a:rPr lang="nl-NL" sz="1200" b="1" dirty="0"/>
              <a:t>Nieuwe </a:t>
            </a:r>
            <a:r>
              <a:rPr lang="nl-NL" sz="1200" b="1" dirty="0" smtClean="0"/>
              <a:t>Bijbelvertaling</a:t>
            </a:r>
            <a:endParaRPr lang="nl-NL" sz="1200" b="1" dirty="0"/>
          </a:p>
        </p:txBody>
      </p:sp>
      <p:pic>
        <p:nvPicPr>
          <p:cNvPr id="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4610" y="989439"/>
            <a:ext cx="3666018" cy="1471377"/>
          </a:xfrm>
          <a:prstGeom prst="rect">
            <a:avLst/>
          </a:prstGeom>
          <a:noFill/>
          <a:ln>
            <a:noFill/>
          </a:ln>
          <a:effectLst>
            <a:glow rad="546100">
              <a:srgbClr val="8E0047">
                <a:alpha val="55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14467" t="22328" r="8368" b="5635"/>
          <a:stretch/>
        </p:blipFill>
        <p:spPr bwMode="auto">
          <a:xfrm>
            <a:off x="2762133" y="1728799"/>
            <a:ext cx="5513697" cy="394420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ep 16"/>
          <p:cNvGrpSpPr/>
          <p:nvPr/>
        </p:nvGrpSpPr>
        <p:grpSpPr>
          <a:xfrm>
            <a:off x="196653" y="52050"/>
            <a:ext cx="8784976" cy="2212121"/>
            <a:chOff x="196653" y="52050"/>
            <a:chExt cx="8784976" cy="2212121"/>
          </a:xfrm>
        </p:grpSpPr>
        <p:grpSp>
          <p:nvGrpSpPr>
            <p:cNvPr id="18" name="Groep 17"/>
            <p:cNvGrpSpPr/>
            <p:nvPr/>
          </p:nvGrpSpPr>
          <p:grpSpPr>
            <a:xfrm>
              <a:off x="196653" y="118251"/>
              <a:ext cx="8784976" cy="2145920"/>
              <a:chOff x="196653" y="118251"/>
              <a:chExt cx="8784976" cy="2145920"/>
            </a:xfrm>
          </p:grpSpPr>
          <p:sp>
            <p:nvSpPr>
              <p:cNvPr id="20" name="Rechthoek 19"/>
              <p:cNvSpPr/>
              <p:nvPr/>
            </p:nvSpPr>
            <p:spPr>
              <a:xfrm>
                <a:off x="196653" y="118251"/>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pic>
            <p:nvPicPr>
              <p:cNvPr id="22"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11675" b="8542"/>
              <a:stretch/>
            </p:blipFill>
            <p:spPr bwMode="auto">
              <a:xfrm>
                <a:off x="472603" y="127618"/>
                <a:ext cx="1575648" cy="213655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kstvak 23"/>
              <p:cNvSpPr txBox="1"/>
              <p:nvPr/>
            </p:nvSpPr>
            <p:spPr>
              <a:xfrm>
                <a:off x="2063059" y="156743"/>
                <a:ext cx="2274790" cy="276999"/>
              </a:xfrm>
              <a:prstGeom prst="rect">
                <a:avLst/>
              </a:prstGeom>
              <a:noFill/>
              <a:effectLst>
                <a:outerShdw blurRad="25400" dist="25400" dir="5400000" algn="ctr" rotWithShape="0">
                  <a:schemeClr val="tx1"/>
                </a:outerShdw>
              </a:effectLst>
            </p:spPr>
            <p:txBody>
              <a:bodyPr wrap="none" rtlCol="0">
                <a:spAutoFit/>
              </a:bodyPr>
              <a:lstStyle/>
              <a:p>
                <a:r>
                  <a:rPr lang="nl-NL" sz="1200" b="1" dirty="0" smtClean="0">
                    <a:solidFill>
                      <a:schemeClr val="bg1"/>
                    </a:solidFill>
                  </a:rPr>
                  <a:t>Studiemateriaal : Heiligdomsleer</a:t>
                </a:r>
                <a:endParaRPr lang="nl-NL" sz="1200" b="1" dirty="0">
                  <a:solidFill>
                    <a:schemeClr val="bg1"/>
                  </a:solidFill>
                </a:endParaRPr>
              </a:p>
            </p:txBody>
          </p:sp>
        </p:grpSp>
        <p:sp>
          <p:nvSpPr>
            <p:cNvPr id="19" name="Tekstvak 18"/>
            <p:cNvSpPr txBox="1"/>
            <p:nvPr/>
          </p:nvSpPr>
          <p:spPr>
            <a:xfrm>
              <a:off x="5428895" y="52050"/>
              <a:ext cx="3552733" cy="461665"/>
            </a:xfrm>
            <a:prstGeom prst="rect">
              <a:avLst/>
            </a:prstGeom>
            <a:noFill/>
            <a:effectLst>
              <a:outerShdw blurRad="50800" dist="50800" dir="5400000" algn="ctr" rotWithShape="0">
                <a:schemeClr val="tx1"/>
              </a:outerShdw>
            </a:effectLst>
          </p:spPr>
          <p:txBody>
            <a:bodyPr wrap="square" rtlCol="0">
              <a:spAutoFit/>
            </a:bodyPr>
            <a:lstStyle/>
            <a:p>
              <a:pPr algn="ctr"/>
              <a:r>
                <a:rPr lang="nl-NL" sz="2400" b="1" dirty="0" smtClean="0">
                  <a:solidFill>
                    <a:srgbClr val="FCE7AA"/>
                  </a:solidFill>
                  <a:latin typeface="Batang" pitchFamily="18" charset="-127"/>
                  <a:ea typeface="Batang" pitchFamily="18" charset="-127"/>
                  <a:cs typeface="Times New Roman" pitchFamily="18" charset="0"/>
                </a:rPr>
                <a:t>Het Heiligdom</a:t>
              </a:r>
              <a:endParaRPr lang="nl-NL" sz="2400" b="1" dirty="0">
                <a:solidFill>
                  <a:srgbClr val="FCE7AA"/>
                </a:solidFill>
                <a:latin typeface="Batang" pitchFamily="18" charset="-127"/>
                <a:ea typeface="Batang" pitchFamily="18" charset="-127"/>
                <a:cs typeface="Times New Roman" pitchFamily="18" charset="0"/>
              </a:endParaRPr>
            </a:p>
          </p:txBody>
        </p:sp>
      </p:grpSp>
      <p:pic>
        <p:nvPicPr>
          <p:cNvPr id="2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1280424">
            <a:off x="191897" y="2705827"/>
            <a:ext cx="1605280" cy="259026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8" name="Groep 27"/>
          <p:cNvGrpSpPr/>
          <p:nvPr/>
        </p:nvGrpSpPr>
        <p:grpSpPr>
          <a:xfrm>
            <a:off x="196652" y="5033211"/>
            <a:ext cx="8784976" cy="1675767"/>
            <a:chOff x="196652" y="5033211"/>
            <a:chExt cx="8784976" cy="1675767"/>
          </a:xfrm>
        </p:grpSpPr>
        <p:sp>
          <p:nvSpPr>
            <p:cNvPr id="29" name="Rechthoek 28"/>
            <p:cNvSpPr/>
            <p:nvPr/>
          </p:nvSpPr>
          <p:spPr>
            <a:xfrm>
              <a:off x="196652" y="6324257"/>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grpSp>
          <p:nvGrpSpPr>
            <p:cNvPr id="30" name="Groep 29"/>
            <p:cNvGrpSpPr/>
            <p:nvPr/>
          </p:nvGrpSpPr>
          <p:grpSpPr>
            <a:xfrm>
              <a:off x="346412" y="5033211"/>
              <a:ext cx="1923247" cy="1555042"/>
              <a:chOff x="6865984" y="116048"/>
              <a:chExt cx="2083743" cy="1670195"/>
            </a:xfrm>
          </p:grpSpPr>
          <p:pic>
            <p:nvPicPr>
              <p:cNvPr id="33"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34701" y="116048"/>
                <a:ext cx="1215026" cy="167019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65984" y="1028329"/>
                <a:ext cx="1476230" cy="64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1" name="Tekstvak 30"/>
            <p:cNvSpPr txBox="1"/>
            <p:nvPr/>
          </p:nvSpPr>
          <p:spPr>
            <a:xfrm>
              <a:off x="2528954" y="6324257"/>
              <a:ext cx="2130070" cy="369332"/>
            </a:xfrm>
            <a:prstGeom prst="rect">
              <a:avLst/>
            </a:prstGeom>
            <a:noFill/>
            <a:effectLst>
              <a:outerShdw blurRad="25400" dist="25400" dir="5400000" algn="ctr" rotWithShape="0">
                <a:schemeClr val="tx1"/>
              </a:outerShdw>
            </a:effectLst>
          </p:spPr>
          <p:txBody>
            <a:bodyPr wrap="none" rtlCol="0">
              <a:spAutoFit/>
            </a:bodyPr>
            <a:lstStyle/>
            <a:p>
              <a:r>
                <a:rPr lang="nl-NL" b="1" dirty="0" smtClean="0">
                  <a:solidFill>
                    <a:schemeClr val="bg1"/>
                  </a:solidFill>
                </a:rPr>
                <a:t>De Tabernakeldienst</a:t>
              </a:r>
              <a:endParaRPr lang="nl-NL" b="1" dirty="0">
                <a:solidFill>
                  <a:schemeClr val="bg1"/>
                </a:solidFill>
              </a:endParaRPr>
            </a:p>
          </p:txBody>
        </p:sp>
        <p:sp>
          <p:nvSpPr>
            <p:cNvPr id="32" name="Tekstvak 31"/>
            <p:cNvSpPr txBox="1"/>
            <p:nvPr/>
          </p:nvSpPr>
          <p:spPr>
            <a:xfrm>
              <a:off x="7236296" y="6308868"/>
              <a:ext cx="1619354" cy="400110"/>
            </a:xfrm>
            <a:prstGeom prst="rect">
              <a:avLst/>
            </a:prstGeom>
            <a:noFill/>
          </p:spPr>
          <p:txBody>
            <a:bodyPr wrap="none" rtlCol="0">
              <a:spAutoFit/>
            </a:bodyPr>
            <a:lstStyle/>
            <a:p>
              <a:r>
                <a:rPr lang="nl-NL" sz="1000" b="1" dirty="0" smtClean="0">
                  <a:solidFill>
                    <a:schemeClr val="bg1"/>
                  </a:solidFill>
                </a:rPr>
                <a:t>© AGO 2013</a:t>
              </a:r>
            </a:p>
            <a:p>
              <a:r>
                <a:rPr lang="nl-NL" sz="1000" b="1" dirty="0" smtClean="0">
                  <a:solidFill>
                    <a:schemeClr val="bg1"/>
                  </a:solidFill>
                </a:rPr>
                <a:t>sdapioneers@hotmail.com</a:t>
              </a:r>
              <a:endParaRPr lang="nl-NL" sz="1000" b="1" dirty="0">
                <a:solidFill>
                  <a:schemeClr val="bg1"/>
                </a:solidFill>
              </a:endParaRPr>
            </a:p>
          </p:txBody>
        </p:sp>
      </p:grpSp>
    </p:spTree>
    <p:extLst>
      <p:ext uri="{BB962C8B-B14F-4D97-AF65-F5344CB8AC3E}">
        <p14:creationId xmlns:p14="http://schemas.microsoft.com/office/powerpoint/2010/main" val="1708614978"/>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wheel(3)">
                                      <p:cBhvr>
                                        <p:cTn id="7" dur="2000"/>
                                        <p:tgtEl>
                                          <p:spTgt spid="9219"/>
                                        </p:tgtEl>
                                      </p:cBhvr>
                                    </p:animEffect>
                                  </p:childTnLst>
                                </p:cTn>
                              </p:par>
                            </p:childTnLst>
                          </p:cTn>
                        </p:par>
                        <p:par>
                          <p:cTn id="8" fill="hold">
                            <p:stCondLst>
                              <p:cond delay="2000"/>
                            </p:stCondLst>
                            <p:childTnLst>
                              <p:par>
                                <p:cTn id="9" presetID="16" presetClass="entr" presetSubtype="21" fill="hold" nodeType="afterEffect">
                                  <p:stCondLst>
                                    <p:cond delay="25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5" name="Picture 5"/>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r="18358" b="55331"/>
          <a:stretch/>
        </p:blipFill>
        <p:spPr bwMode="auto">
          <a:xfrm>
            <a:off x="5518982" y="5346631"/>
            <a:ext cx="986723" cy="76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hoek 1"/>
          <p:cNvSpPr/>
          <p:nvPr/>
        </p:nvSpPr>
        <p:spPr>
          <a:xfrm>
            <a:off x="5981010" y="4902422"/>
            <a:ext cx="2987824" cy="892552"/>
          </a:xfrm>
          <a:prstGeom prst="rect">
            <a:avLst/>
          </a:prstGeom>
        </p:spPr>
        <p:txBody>
          <a:bodyPr wrap="square">
            <a:spAutoFit/>
          </a:bodyPr>
          <a:lstStyle/>
          <a:p>
            <a:pPr algn="ctr"/>
            <a:r>
              <a:rPr lang="nl-NL" sz="2000" b="1" dirty="0"/>
              <a:t>De </a:t>
            </a:r>
            <a:r>
              <a:rPr lang="nl-NL" sz="2000" b="1" dirty="0" smtClean="0"/>
              <a:t>BRANDOFFER ALTAAR </a:t>
            </a:r>
          </a:p>
          <a:p>
            <a:pPr algn="ctr"/>
            <a:r>
              <a:rPr lang="nl-NL" sz="1600" b="1" dirty="0" smtClean="0"/>
              <a:t>Exodus 25-30 </a:t>
            </a:r>
            <a:r>
              <a:rPr lang="nl-NL" sz="2000" b="1" dirty="0" smtClean="0"/>
              <a:t>                                                                                                                 </a:t>
            </a:r>
            <a:r>
              <a:rPr lang="nl-NL" sz="1200" b="1" dirty="0" smtClean="0"/>
              <a:t>De </a:t>
            </a:r>
            <a:r>
              <a:rPr lang="nl-NL" sz="1200" b="1" dirty="0"/>
              <a:t>Nieuwe </a:t>
            </a:r>
            <a:r>
              <a:rPr lang="nl-NL" sz="1200" b="1" dirty="0" smtClean="0"/>
              <a:t>Bijbelvertaling</a:t>
            </a:r>
            <a:endParaRPr lang="nl-NL" sz="1200" b="1" dirty="0"/>
          </a:p>
        </p:txBody>
      </p:sp>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4610" y="989439"/>
            <a:ext cx="3666018" cy="1471377"/>
          </a:xfrm>
          <a:prstGeom prst="rect">
            <a:avLst/>
          </a:prstGeom>
          <a:noFill/>
          <a:ln>
            <a:noFill/>
          </a:ln>
          <a:effectLst>
            <a:glow rad="546100">
              <a:srgbClr val="8E0047">
                <a:alpha val="55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699791" y="1877153"/>
            <a:ext cx="5976139" cy="3753882"/>
          </a:xfrm>
          <a:prstGeom prst="rect">
            <a:avLst/>
          </a:prstGeom>
          <a:noFill/>
          <a:ln>
            <a:noFill/>
          </a:ln>
          <a:effectLst>
            <a:glow rad="215900">
              <a:srgbClr val="FFC000">
                <a:alpha val="33000"/>
              </a:srgbClr>
            </a:glow>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hthoek 13"/>
          <p:cNvSpPr/>
          <p:nvPr/>
        </p:nvSpPr>
        <p:spPr>
          <a:xfrm>
            <a:off x="196652" y="127617"/>
            <a:ext cx="2073007" cy="6565971"/>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5" name="Groep 14"/>
          <p:cNvGrpSpPr/>
          <p:nvPr/>
        </p:nvGrpSpPr>
        <p:grpSpPr>
          <a:xfrm>
            <a:off x="196653" y="52050"/>
            <a:ext cx="8784976" cy="2212121"/>
            <a:chOff x="196653" y="52050"/>
            <a:chExt cx="8784976" cy="2212121"/>
          </a:xfrm>
        </p:grpSpPr>
        <p:grpSp>
          <p:nvGrpSpPr>
            <p:cNvPr id="16" name="Groep 15"/>
            <p:cNvGrpSpPr/>
            <p:nvPr/>
          </p:nvGrpSpPr>
          <p:grpSpPr>
            <a:xfrm>
              <a:off x="196653" y="118251"/>
              <a:ext cx="8784976" cy="2145920"/>
              <a:chOff x="196653" y="118251"/>
              <a:chExt cx="8784976" cy="2145920"/>
            </a:xfrm>
          </p:grpSpPr>
          <p:sp>
            <p:nvSpPr>
              <p:cNvPr id="18" name="Rechthoek 17"/>
              <p:cNvSpPr/>
              <p:nvPr/>
            </p:nvSpPr>
            <p:spPr>
              <a:xfrm>
                <a:off x="196653" y="118251"/>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pic>
            <p:nvPicPr>
              <p:cNvPr id="19"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1675" b="8542"/>
              <a:stretch/>
            </p:blipFill>
            <p:spPr bwMode="auto">
              <a:xfrm>
                <a:off x="472603" y="127618"/>
                <a:ext cx="1575648" cy="213655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kstvak 19"/>
              <p:cNvSpPr txBox="1"/>
              <p:nvPr/>
            </p:nvSpPr>
            <p:spPr>
              <a:xfrm>
                <a:off x="2063059" y="156743"/>
                <a:ext cx="2274790" cy="276999"/>
              </a:xfrm>
              <a:prstGeom prst="rect">
                <a:avLst/>
              </a:prstGeom>
              <a:noFill/>
              <a:effectLst>
                <a:outerShdw blurRad="25400" dist="25400" dir="5400000" algn="ctr" rotWithShape="0">
                  <a:schemeClr val="tx1"/>
                </a:outerShdw>
              </a:effectLst>
            </p:spPr>
            <p:txBody>
              <a:bodyPr wrap="none" rtlCol="0">
                <a:spAutoFit/>
              </a:bodyPr>
              <a:lstStyle/>
              <a:p>
                <a:r>
                  <a:rPr lang="nl-NL" sz="1200" b="1" dirty="0" smtClean="0">
                    <a:solidFill>
                      <a:schemeClr val="bg1"/>
                    </a:solidFill>
                  </a:rPr>
                  <a:t>Studiemateriaal : Heiligdomsleer</a:t>
                </a:r>
                <a:endParaRPr lang="nl-NL" sz="1200" b="1" dirty="0">
                  <a:solidFill>
                    <a:schemeClr val="bg1"/>
                  </a:solidFill>
                </a:endParaRPr>
              </a:p>
            </p:txBody>
          </p:sp>
        </p:grpSp>
        <p:sp>
          <p:nvSpPr>
            <p:cNvPr id="17" name="Tekstvak 16"/>
            <p:cNvSpPr txBox="1"/>
            <p:nvPr/>
          </p:nvSpPr>
          <p:spPr>
            <a:xfrm>
              <a:off x="5428895" y="52050"/>
              <a:ext cx="3552733" cy="461665"/>
            </a:xfrm>
            <a:prstGeom prst="rect">
              <a:avLst/>
            </a:prstGeom>
            <a:noFill/>
            <a:effectLst>
              <a:outerShdw blurRad="50800" dist="50800" dir="5400000" algn="ctr" rotWithShape="0">
                <a:schemeClr val="tx1"/>
              </a:outerShdw>
            </a:effectLst>
          </p:spPr>
          <p:txBody>
            <a:bodyPr wrap="square" rtlCol="0">
              <a:spAutoFit/>
            </a:bodyPr>
            <a:lstStyle/>
            <a:p>
              <a:pPr algn="ctr"/>
              <a:r>
                <a:rPr lang="nl-NL" sz="2400" b="1" dirty="0" smtClean="0">
                  <a:solidFill>
                    <a:srgbClr val="FCE7AA"/>
                  </a:solidFill>
                  <a:latin typeface="Batang" pitchFamily="18" charset="-127"/>
                  <a:ea typeface="Batang" pitchFamily="18" charset="-127"/>
                  <a:cs typeface="Times New Roman" pitchFamily="18" charset="0"/>
                </a:rPr>
                <a:t>Het Heiligdom</a:t>
              </a:r>
              <a:endParaRPr lang="nl-NL" sz="2400" b="1" dirty="0">
                <a:solidFill>
                  <a:srgbClr val="FCE7AA"/>
                </a:solidFill>
                <a:latin typeface="Batang" pitchFamily="18" charset="-127"/>
                <a:ea typeface="Batang" pitchFamily="18" charset="-127"/>
                <a:cs typeface="Times New Roman" pitchFamily="18" charset="0"/>
              </a:endParaRPr>
            </a:p>
          </p:txBody>
        </p:sp>
      </p:grpSp>
      <p:pic>
        <p:nvPicPr>
          <p:cNvPr id="22"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280424">
            <a:off x="191897" y="2705827"/>
            <a:ext cx="1605280" cy="259026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4" name="Groep 23"/>
          <p:cNvGrpSpPr/>
          <p:nvPr/>
        </p:nvGrpSpPr>
        <p:grpSpPr>
          <a:xfrm>
            <a:off x="196652" y="5033211"/>
            <a:ext cx="8784976" cy="1675767"/>
            <a:chOff x="196652" y="5033211"/>
            <a:chExt cx="8784976" cy="1675767"/>
          </a:xfrm>
        </p:grpSpPr>
        <p:sp>
          <p:nvSpPr>
            <p:cNvPr id="27" name="Rechthoek 26"/>
            <p:cNvSpPr/>
            <p:nvPr/>
          </p:nvSpPr>
          <p:spPr>
            <a:xfrm>
              <a:off x="196652" y="6324257"/>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grpSp>
          <p:nvGrpSpPr>
            <p:cNvPr id="28" name="Groep 27"/>
            <p:cNvGrpSpPr/>
            <p:nvPr/>
          </p:nvGrpSpPr>
          <p:grpSpPr>
            <a:xfrm>
              <a:off x="346412" y="5033211"/>
              <a:ext cx="1923247" cy="1555042"/>
              <a:chOff x="6865984" y="116048"/>
              <a:chExt cx="2083743" cy="1670195"/>
            </a:xfrm>
          </p:grpSpPr>
          <p:pic>
            <p:nvPicPr>
              <p:cNvPr id="31"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34701" y="116048"/>
                <a:ext cx="1215026" cy="167019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65984" y="1028329"/>
                <a:ext cx="1476230" cy="64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9" name="Tekstvak 28"/>
            <p:cNvSpPr txBox="1"/>
            <p:nvPr/>
          </p:nvSpPr>
          <p:spPr>
            <a:xfrm>
              <a:off x="2528954" y="6324257"/>
              <a:ext cx="2130070" cy="369332"/>
            </a:xfrm>
            <a:prstGeom prst="rect">
              <a:avLst/>
            </a:prstGeom>
            <a:noFill/>
            <a:effectLst>
              <a:outerShdw blurRad="25400" dist="25400" dir="5400000" algn="ctr" rotWithShape="0">
                <a:schemeClr val="tx1"/>
              </a:outerShdw>
            </a:effectLst>
          </p:spPr>
          <p:txBody>
            <a:bodyPr wrap="none" rtlCol="0">
              <a:spAutoFit/>
            </a:bodyPr>
            <a:lstStyle/>
            <a:p>
              <a:r>
                <a:rPr lang="nl-NL" b="1" dirty="0" smtClean="0">
                  <a:solidFill>
                    <a:schemeClr val="bg1"/>
                  </a:solidFill>
                </a:rPr>
                <a:t>De Tabernakeldienst</a:t>
              </a:r>
              <a:endParaRPr lang="nl-NL" b="1" dirty="0">
                <a:solidFill>
                  <a:schemeClr val="bg1"/>
                </a:solidFill>
              </a:endParaRPr>
            </a:p>
          </p:txBody>
        </p:sp>
        <p:sp>
          <p:nvSpPr>
            <p:cNvPr id="30" name="Tekstvak 29"/>
            <p:cNvSpPr txBox="1"/>
            <p:nvPr/>
          </p:nvSpPr>
          <p:spPr>
            <a:xfrm>
              <a:off x="7236296" y="6308868"/>
              <a:ext cx="1619354" cy="400110"/>
            </a:xfrm>
            <a:prstGeom prst="rect">
              <a:avLst/>
            </a:prstGeom>
            <a:noFill/>
          </p:spPr>
          <p:txBody>
            <a:bodyPr wrap="none" rtlCol="0">
              <a:spAutoFit/>
            </a:bodyPr>
            <a:lstStyle/>
            <a:p>
              <a:r>
                <a:rPr lang="nl-NL" sz="1000" b="1" dirty="0" smtClean="0">
                  <a:solidFill>
                    <a:schemeClr val="bg1"/>
                  </a:solidFill>
                </a:rPr>
                <a:t>© AGO 2013</a:t>
              </a:r>
            </a:p>
            <a:p>
              <a:r>
                <a:rPr lang="nl-NL" sz="1000" b="1" dirty="0" smtClean="0">
                  <a:solidFill>
                    <a:schemeClr val="bg1"/>
                  </a:solidFill>
                </a:rPr>
                <a:t>sdapioneers@hotmail.com</a:t>
              </a:r>
              <a:endParaRPr lang="nl-NL" sz="1000" b="1" dirty="0">
                <a:solidFill>
                  <a:schemeClr val="bg1"/>
                </a:solidFill>
              </a:endParaRPr>
            </a:p>
          </p:txBody>
        </p:sp>
      </p:grpSp>
    </p:spTree>
    <p:extLst>
      <p:ext uri="{BB962C8B-B14F-4D97-AF65-F5344CB8AC3E}">
        <p14:creationId xmlns:p14="http://schemas.microsoft.com/office/powerpoint/2010/main" val="2685763948"/>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5" name="Picture 5"/>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r="18358" b="55331"/>
          <a:stretch/>
        </p:blipFill>
        <p:spPr bwMode="auto">
          <a:xfrm>
            <a:off x="5518982" y="5346631"/>
            <a:ext cx="986723" cy="76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hoek 1"/>
          <p:cNvSpPr/>
          <p:nvPr/>
        </p:nvSpPr>
        <p:spPr>
          <a:xfrm>
            <a:off x="5981010" y="4902422"/>
            <a:ext cx="2987824" cy="892552"/>
          </a:xfrm>
          <a:prstGeom prst="rect">
            <a:avLst/>
          </a:prstGeom>
        </p:spPr>
        <p:txBody>
          <a:bodyPr wrap="square">
            <a:spAutoFit/>
          </a:bodyPr>
          <a:lstStyle/>
          <a:p>
            <a:pPr algn="ctr"/>
            <a:r>
              <a:rPr lang="nl-NL" sz="2000" b="1" dirty="0" smtClean="0"/>
              <a:t>Het KOPEREN WASVAT </a:t>
            </a:r>
          </a:p>
          <a:p>
            <a:pPr algn="ctr"/>
            <a:r>
              <a:rPr lang="nl-NL" sz="1600" b="1" dirty="0" smtClean="0"/>
              <a:t>Exodus 25-30 </a:t>
            </a:r>
            <a:r>
              <a:rPr lang="nl-NL" sz="2000" b="1" dirty="0" smtClean="0"/>
              <a:t>                                                                                                                 </a:t>
            </a:r>
            <a:r>
              <a:rPr lang="nl-NL" sz="1200" b="1" dirty="0" smtClean="0"/>
              <a:t>De </a:t>
            </a:r>
            <a:r>
              <a:rPr lang="nl-NL" sz="1200" b="1" dirty="0"/>
              <a:t>Nieuwe </a:t>
            </a:r>
            <a:r>
              <a:rPr lang="nl-NL" sz="1200" b="1" dirty="0" smtClean="0"/>
              <a:t>Bijbelvertaling</a:t>
            </a:r>
            <a:endParaRPr lang="nl-NL" sz="1200" b="1" dirty="0"/>
          </a:p>
        </p:txBody>
      </p:sp>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4610" y="989439"/>
            <a:ext cx="3666018" cy="1471377"/>
          </a:xfrm>
          <a:prstGeom prst="rect">
            <a:avLst/>
          </a:prstGeom>
          <a:noFill/>
          <a:ln>
            <a:noFill/>
          </a:ln>
          <a:effectLst>
            <a:glow rad="546100">
              <a:srgbClr val="8E0047">
                <a:alpha val="55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1520" y="2352615"/>
            <a:ext cx="3412086" cy="2433565"/>
          </a:xfrm>
          <a:prstGeom prst="rect">
            <a:avLst/>
          </a:prstGeom>
          <a:noFill/>
          <a:ln>
            <a:noFill/>
          </a:ln>
          <a:effectLst>
            <a:glow rad="215900">
              <a:srgbClr val="FFC000">
                <a:alpha val="33000"/>
              </a:srgbClr>
            </a:glow>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hthoek 14"/>
          <p:cNvSpPr/>
          <p:nvPr/>
        </p:nvSpPr>
        <p:spPr>
          <a:xfrm>
            <a:off x="196652" y="127617"/>
            <a:ext cx="2073007" cy="6565971"/>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6" name="Groep 15"/>
          <p:cNvGrpSpPr/>
          <p:nvPr/>
        </p:nvGrpSpPr>
        <p:grpSpPr>
          <a:xfrm>
            <a:off x="196653" y="52050"/>
            <a:ext cx="8784976" cy="2212121"/>
            <a:chOff x="196653" y="52050"/>
            <a:chExt cx="8784976" cy="2212121"/>
          </a:xfrm>
        </p:grpSpPr>
        <p:grpSp>
          <p:nvGrpSpPr>
            <p:cNvPr id="17" name="Groep 16"/>
            <p:cNvGrpSpPr/>
            <p:nvPr/>
          </p:nvGrpSpPr>
          <p:grpSpPr>
            <a:xfrm>
              <a:off x="196653" y="118251"/>
              <a:ext cx="8784976" cy="2145920"/>
              <a:chOff x="196653" y="118251"/>
              <a:chExt cx="8784976" cy="2145920"/>
            </a:xfrm>
          </p:grpSpPr>
          <p:sp>
            <p:nvSpPr>
              <p:cNvPr id="19" name="Rechthoek 18"/>
              <p:cNvSpPr/>
              <p:nvPr/>
            </p:nvSpPr>
            <p:spPr>
              <a:xfrm>
                <a:off x="196653" y="118251"/>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pic>
            <p:nvPicPr>
              <p:cNvPr id="20"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1675" b="8542"/>
              <a:stretch/>
            </p:blipFill>
            <p:spPr bwMode="auto">
              <a:xfrm>
                <a:off x="472603" y="127618"/>
                <a:ext cx="1575648" cy="213655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kstvak 21"/>
              <p:cNvSpPr txBox="1"/>
              <p:nvPr/>
            </p:nvSpPr>
            <p:spPr>
              <a:xfrm>
                <a:off x="2063059" y="156743"/>
                <a:ext cx="2274790" cy="276999"/>
              </a:xfrm>
              <a:prstGeom prst="rect">
                <a:avLst/>
              </a:prstGeom>
              <a:noFill/>
              <a:effectLst>
                <a:outerShdw blurRad="25400" dist="25400" dir="5400000" algn="ctr" rotWithShape="0">
                  <a:schemeClr val="tx1"/>
                </a:outerShdw>
              </a:effectLst>
            </p:spPr>
            <p:txBody>
              <a:bodyPr wrap="none" rtlCol="0">
                <a:spAutoFit/>
              </a:bodyPr>
              <a:lstStyle/>
              <a:p>
                <a:r>
                  <a:rPr lang="nl-NL" sz="1200" b="1" dirty="0" smtClean="0">
                    <a:solidFill>
                      <a:schemeClr val="bg1"/>
                    </a:solidFill>
                  </a:rPr>
                  <a:t>Studiemateriaal : Heiligdomsleer</a:t>
                </a:r>
                <a:endParaRPr lang="nl-NL" sz="1200" b="1" dirty="0">
                  <a:solidFill>
                    <a:schemeClr val="bg1"/>
                  </a:solidFill>
                </a:endParaRPr>
              </a:p>
            </p:txBody>
          </p:sp>
        </p:grpSp>
        <p:sp>
          <p:nvSpPr>
            <p:cNvPr id="18" name="Tekstvak 17"/>
            <p:cNvSpPr txBox="1"/>
            <p:nvPr/>
          </p:nvSpPr>
          <p:spPr>
            <a:xfrm>
              <a:off x="5428895" y="52050"/>
              <a:ext cx="3552733" cy="461665"/>
            </a:xfrm>
            <a:prstGeom prst="rect">
              <a:avLst/>
            </a:prstGeom>
            <a:noFill/>
            <a:effectLst>
              <a:outerShdw blurRad="50800" dist="50800" dir="5400000" algn="ctr" rotWithShape="0">
                <a:schemeClr val="tx1"/>
              </a:outerShdw>
            </a:effectLst>
          </p:spPr>
          <p:txBody>
            <a:bodyPr wrap="square" rtlCol="0">
              <a:spAutoFit/>
            </a:bodyPr>
            <a:lstStyle/>
            <a:p>
              <a:pPr algn="ctr"/>
              <a:r>
                <a:rPr lang="nl-NL" sz="2400" b="1" dirty="0" smtClean="0">
                  <a:solidFill>
                    <a:srgbClr val="FCE7AA"/>
                  </a:solidFill>
                  <a:latin typeface="Batang" pitchFamily="18" charset="-127"/>
                  <a:ea typeface="Batang" pitchFamily="18" charset="-127"/>
                  <a:cs typeface="Times New Roman" pitchFamily="18" charset="0"/>
                </a:rPr>
                <a:t>Het Heiligdom</a:t>
              </a:r>
              <a:endParaRPr lang="nl-NL" sz="2400" b="1" dirty="0">
                <a:solidFill>
                  <a:srgbClr val="FCE7AA"/>
                </a:solidFill>
                <a:latin typeface="Batang" pitchFamily="18" charset="-127"/>
                <a:ea typeface="Batang" pitchFamily="18" charset="-127"/>
                <a:cs typeface="Times New Roman" pitchFamily="18" charset="0"/>
              </a:endParaRPr>
            </a:p>
          </p:txBody>
        </p:sp>
      </p:grpSp>
      <p:pic>
        <p:nvPicPr>
          <p:cNvPr id="24"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280424">
            <a:off x="191897" y="2705827"/>
            <a:ext cx="1605280" cy="259026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Groep 26"/>
          <p:cNvGrpSpPr/>
          <p:nvPr/>
        </p:nvGrpSpPr>
        <p:grpSpPr>
          <a:xfrm>
            <a:off x="196652" y="5033211"/>
            <a:ext cx="8784976" cy="1675767"/>
            <a:chOff x="196652" y="5033211"/>
            <a:chExt cx="8784976" cy="1675767"/>
          </a:xfrm>
        </p:grpSpPr>
        <p:sp>
          <p:nvSpPr>
            <p:cNvPr id="28" name="Rechthoek 27"/>
            <p:cNvSpPr/>
            <p:nvPr/>
          </p:nvSpPr>
          <p:spPr>
            <a:xfrm>
              <a:off x="196652" y="6324257"/>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grpSp>
          <p:nvGrpSpPr>
            <p:cNvPr id="29" name="Groep 28"/>
            <p:cNvGrpSpPr/>
            <p:nvPr/>
          </p:nvGrpSpPr>
          <p:grpSpPr>
            <a:xfrm>
              <a:off x="346412" y="5033211"/>
              <a:ext cx="1923247" cy="1555042"/>
              <a:chOff x="6865984" y="116048"/>
              <a:chExt cx="2083743" cy="1670195"/>
            </a:xfrm>
          </p:grpSpPr>
          <p:pic>
            <p:nvPicPr>
              <p:cNvPr id="32"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34701" y="116048"/>
                <a:ext cx="1215026" cy="167019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65984" y="1028329"/>
                <a:ext cx="1476230" cy="64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0" name="Tekstvak 29"/>
            <p:cNvSpPr txBox="1"/>
            <p:nvPr/>
          </p:nvSpPr>
          <p:spPr>
            <a:xfrm>
              <a:off x="2528954" y="6324257"/>
              <a:ext cx="2130070" cy="369332"/>
            </a:xfrm>
            <a:prstGeom prst="rect">
              <a:avLst/>
            </a:prstGeom>
            <a:noFill/>
            <a:effectLst>
              <a:outerShdw blurRad="25400" dist="25400" dir="5400000" algn="ctr" rotWithShape="0">
                <a:schemeClr val="tx1"/>
              </a:outerShdw>
            </a:effectLst>
          </p:spPr>
          <p:txBody>
            <a:bodyPr wrap="none" rtlCol="0">
              <a:spAutoFit/>
            </a:bodyPr>
            <a:lstStyle/>
            <a:p>
              <a:r>
                <a:rPr lang="nl-NL" b="1" dirty="0" smtClean="0">
                  <a:solidFill>
                    <a:schemeClr val="bg1"/>
                  </a:solidFill>
                </a:rPr>
                <a:t>De Tabernakeldienst</a:t>
              </a:r>
              <a:endParaRPr lang="nl-NL" b="1" dirty="0">
                <a:solidFill>
                  <a:schemeClr val="bg1"/>
                </a:solidFill>
              </a:endParaRPr>
            </a:p>
          </p:txBody>
        </p:sp>
        <p:sp>
          <p:nvSpPr>
            <p:cNvPr id="31" name="Tekstvak 30"/>
            <p:cNvSpPr txBox="1"/>
            <p:nvPr/>
          </p:nvSpPr>
          <p:spPr>
            <a:xfrm>
              <a:off x="7236296" y="6308868"/>
              <a:ext cx="1619354" cy="400110"/>
            </a:xfrm>
            <a:prstGeom prst="rect">
              <a:avLst/>
            </a:prstGeom>
            <a:noFill/>
          </p:spPr>
          <p:txBody>
            <a:bodyPr wrap="none" rtlCol="0">
              <a:spAutoFit/>
            </a:bodyPr>
            <a:lstStyle/>
            <a:p>
              <a:r>
                <a:rPr lang="nl-NL" sz="1000" b="1" dirty="0" smtClean="0">
                  <a:solidFill>
                    <a:schemeClr val="bg1"/>
                  </a:solidFill>
                </a:rPr>
                <a:t>© AGO 2013</a:t>
              </a:r>
            </a:p>
            <a:p>
              <a:r>
                <a:rPr lang="nl-NL" sz="1000" b="1" dirty="0" smtClean="0">
                  <a:solidFill>
                    <a:schemeClr val="bg1"/>
                  </a:solidFill>
                </a:rPr>
                <a:t>sdapioneers@hotmail.com</a:t>
              </a:r>
              <a:endParaRPr lang="nl-NL" sz="1000" b="1" dirty="0">
                <a:solidFill>
                  <a:schemeClr val="bg1"/>
                </a:solidFill>
              </a:endParaRPr>
            </a:p>
          </p:txBody>
        </p:sp>
      </p:grpSp>
    </p:spTree>
    <p:extLst>
      <p:ext uri="{BB962C8B-B14F-4D97-AF65-F5344CB8AC3E}">
        <p14:creationId xmlns:p14="http://schemas.microsoft.com/office/powerpoint/2010/main" val="88238781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0" name="Rechthoek 29"/>
          <p:cNvSpPr/>
          <p:nvPr/>
        </p:nvSpPr>
        <p:spPr>
          <a:xfrm>
            <a:off x="196652" y="127617"/>
            <a:ext cx="2073007" cy="6565971"/>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5" name="Picture 5"/>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r="18358" b="55331"/>
          <a:stretch/>
        </p:blipFill>
        <p:spPr bwMode="auto">
          <a:xfrm>
            <a:off x="5518982" y="5346631"/>
            <a:ext cx="986723" cy="76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hoek 1"/>
          <p:cNvSpPr/>
          <p:nvPr/>
        </p:nvSpPr>
        <p:spPr>
          <a:xfrm>
            <a:off x="5981010" y="4902422"/>
            <a:ext cx="2987824" cy="892552"/>
          </a:xfrm>
          <a:prstGeom prst="rect">
            <a:avLst/>
          </a:prstGeom>
        </p:spPr>
        <p:txBody>
          <a:bodyPr wrap="square">
            <a:spAutoFit/>
          </a:bodyPr>
          <a:lstStyle/>
          <a:p>
            <a:pPr algn="ctr"/>
            <a:r>
              <a:rPr lang="nl-NL" sz="2000" b="1" dirty="0" smtClean="0"/>
              <a:t>De PRIESTERKLEDING </a:t>
            </a:r>
          </a:p>
          <a:p>
            <a:pPr algn="ctr"/>
            <a:r>
              <a:rPr lang="nl-NL" sz="1600" b="1" dirty="0" smtClean="0"/>
              <a:t>Exodus 25-30 </a:t>
            </a:r>
            <a:r>
              <a:rPr lang="nl-NL" sz="2000" b="1" dirty="0" smtClean="0"/>
              <a:t>                                                                                                                 </a:t>
            </a:r>
            <a:r>
              <a:rPr lang="nl-NL" sz="1200" b="1" dirty="0" smtClean="0"/>
              <a:t>De </a:t>
            </a:r>
            <a:r>
              <a:rPr lang="nl-NL" sz="1200" b="1" dirty="0"/>
              <a:t>Nieuwe </a:t>
            </a:r>
            <a:r>
              <a:rPr lang="nl-NL" sz="1200" b="1" dirty="0" smtClean="0"/>
              <a:t>Bijbelvertaling</a:t>
            </a:r>
            <a:endParaRPr lang="nl-NL" sz="1200" b="1" dirty="0"/>
          </a:p>
        </p:txBody>
      </p:sp>
      <p:grpSp>
        <p:nvGrpSpPr>
          <p:cNvPr id="20" name="Groep 19"/>
          <p:cNvGrpSpPr/>
          <p:nvPr/>
        </p:nvGrpSpPr>
        <p:grpSpPr>
          <a:xfrm>
            <a:off x="196653" y="52050"/>
            <a:ext cx="8784976" cy="2212121"/>
            <a:chOff x="196653" y="52050"/>
            <a:chExt cx="8784976" cy="2212121"/>
          </a:xfrm>
        </p:grpSpPr>
        <p:grpSp>
          <p:nvGrpSpPr>
            <p:cNvPr id="22" name="Groep 21"/>
            <p:cNvGrpSpPr/>
            <p:nvPr/>
          </p:nvGrpSpPr>
          <p:grpSpPr>
            <a:xfrm>
              <a:off x="196653" y="118251"/>
              <a:ext cx="8784976" cy="2145920"/>
              <a:chOff x="196653" y="118251"/>
              <a:chExt cx="8784976" cy="2145920"/>
            </a:xfrm>
          </p:grpSpPr>
          <p:sp>
            <p:nvSpPr>
              <p:cNvPr id="27" name="Rechthoek 26"/>
              <p:cNvSpPr/>
              <p:nvPr/>
            </p:nvSpPr>
            <p:spPr>
              <a:xfrm>
                <a:off x="196653" y="118251"/>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pic>
            <p:nvPicPr>
              <p:cNvPr id="28"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1675" b="8542"/>
              <a:stretch/>
            </p:blipFill>
            <p:spPr bwMode="auto">
              <a:xfrm>
                <a:off x="472603" y="127618"/>
                <a:ext cx="1575648" cy="213655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kstvak 28"/>
              <p:cNvSpPr txBox="1"/>
              <p:nvPr/>
            </p:nvSpPr>
            <p:spPr>
              <a:xfrm>
                <a:off x="2063059" y="156743"/>
                <a:ext cx="2274790" cy="276999"/>
              </a:xfrm>
              <a:prstGeom prst="rect">
                <a:avLst/>
              </a:prstGeom>
              <a:noFill/>
              <a:effectLst>
                <a:outerShdw blurRad="25400" dist="25400" dir="5400000" algn="ctr" rotWithShape="0">
                  <a:schemeClr val="tx1"/>
                </a:outerShdw>
              </a:effectLst>
            </p:spPr>
            <p:txBody>
              <a:bodyPr wrap="none" rtlCol="0">
                <a:spAutoFit/>
              </a:bodyPr>
              <a:lstStyle/>
              <a:p>
                <a:r>
                  <a:rPr lang="nl-NL" sz="1200" b="1" dirty="0" smtClean="0">
                    <a:solidFill>
                      <a:schemeClr val="bg1"/>
                    </a:solidFill>
                  </a:rPr>
                  <a:t>Studiemateriaal : Heiligdomsleer</a:t>
                </a:r>
                <a:endParaRPr lang="nl-NL" sz="1200" b="1" dirty="0">
                  <a:solidFill>
                    <a:schemeClr val="bg1"/>
                  </a:solidFill>
                </a:endParaRPr>
              </a:p>
            </p:txBody>
          </p:sp>
        </p:grpSp>
        <p:sp>
          <p:nvSpPr>
            <p:cNvPr id="24" name="Tekstvak 23"/>
            <p:cNvSpPr txBox="1"/>
            <p:nvPr/>
          </p:nvSpPr>
          <p:spPr>
            <a:xfrm>
              <a:off x="5428895" y="52050"/>
              <a:ext cx="3552733" cy="461665"/>
            </a:xfrm>
            <a:prstGeom prst="rect">
              <a:avLst/>
            </a:prstGeom>
            <a:noFill/>
            <a:effectLst>
              <a:outerShdw blurRad="50800" dist="50800" dir="5400000" algn="ctr" rotWithShape="0">
                <a:schemeClr val="tx1"/>
              </a:outerShdw>
            </a:effectLst>
          </p:spPr>
          <p:txBody>
            <a:bodyPr wrap="square" rtlCol="0">
              <a:spAutoFit/>
            </a:bodyPr>
            <a:lstStyle/>
            <a:p>
              <a:pPr algn="ctr"/>
              <a:r>
                <a:rPr lang="nl-NL" sz="2400" b="1" dirty="0" smtClean="0">
                  <a:solidFill>
                    <a:srgbClr val="FCE7AA"/>
                  </a:solidFill>
                  <a:latin typeface="Batang" pitchFamily="18" charset="-127"/>
                  <a:ea typeface="Batang" pitchFamily="18" charset="-127"/>
                  <a:cs typeface="Times New Roman" pitchFamily="18" charset="0"/>
                </a:rPr>
                <a:t>Het Heiligdom</a:t>
              </a:r>
              <a:endParaRPr lang="nl-NL" sz="2400" b="1" dirty="0">
                <a:solidFill>
                  <a:srgbClr val="FCE7AA"/>
                </a:solidFill>
                <a:latin typeface="Batang" pitchFamily="18" charset="-127"/>
                <a:ea typeface="Batang" pitchFamily="18" charset="-127"/>
                <a:cs typeface="Times New Roman" pitchFamily="18" charset="0"/>
              </a:endParaRPr>
            </a:p>
          </p:txBody>
        </p:sp>
      </p:grpSp>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123866" y="426758"/>
            <a:ext cx="2702112" cy="2782467"/>
          </a:xfrm>
          <a:prstGeom prst="rect">
            <a:avLst/>
          </a:prstGeom>
          <a:noFill/>
          <a:ln>
            <a:noFill/>
          </a:ln>
          <a:effectLst>
            <a:glow rad="228600">
              <a:srgbClr val="8E0047">
                <a:alpha val="40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280424">
            <a:off x="191897" y="2705827"/>
            <a:ext cx="1605280" cy="259026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2" name="Groep 31"/>
          <p:cNvGrpSpPr/>
          <p:nvPr/>
        </p:nvGrpSpPr>
        <p:grpSpPr>
          <a:xfrm>
            <a:off x="196652" y="5033211"/>
            <a:ext cx="8784976" cy="1675767"/>
            <a:chOff x="196652" y="5033211"/>
            <a:chExt cx="8784976" cy="1675767"/>
          </a:xfrm>
        </p:grpSpPr>
        <p:sp>
          <p:nvSpPr>
            <p:cNvPr id="33" name="Rechthoek 32"/>
            <p:cNvSpPr/>
            <p:nvPr/>
          </p:nvSpPr>
          <p:spPr>
            <a:xfrm>
              <a:off x="196652" y="6324257"/>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grpSp>
          <p:nvGrpSpPr>
            <p:cNvPr id="34" name="Groep 33"/>
            <p:cNvGrpSpPr/>
            <p:nvPr/>
          </p:nvGrpSpPr>
          <p:grpSpPr>
            <a:xfrm>
              <a:off x="346412" y="5033211"/>
              <a:ext cx="1923247" cy="1555042"/>
              <a:chOff x="6865984" y="116048"/>
              <a:chExt cx="2083743" cy="1670195"/>
            </a:xfrm>
          </p:grpSpPr>
          <p:pic>
            <p:nvPicPr>
              <p:cNvPr id="37"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34701" y="116048"/>
                <a:ext cx="1215026" cy="167019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65984" y="1028329"/>
                <a:ext cx="1476230" cy="64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5" name="Tekstvak 34"/>
            <p:cNvSpPr txBox="1"/>
            <p:nvPr/>
          </p:nvSpPr>
          <p:spPr>
            <a:xfrm>
              <a:off x="2528954" y="6324257"/>
              <a:ext cx="2130070" cy="369332"/>
            </a:xfrm>
            <a:prstGeom prst="rect">
              <a:avLst/>
            </a:prstGeom>
            <a:noFill/>
            <a:effectLst>
              <a:outerShdw blurRad="25400" dist="25400" dir="5400000" algn="ctr" rotWithShape="0">
                <a:schemeClr val="tx1"/>
              </a:outerShdw>
            </a:effectLst>
          </p:spPr>
          <p:txBody>
            <a:bodyPr wrap="none" rtlCol="0">
              <a:spAutoFit/>
            </a:bodyPr>
            <a:lstStyle/>
            <a:p>
              <a:r>
                <a:rPr lang="nl-NL" b="1" dirty="0" smtClean="0">
                  <a:solidFill>
                    <a:schemeClr val="bg1"/>
                  </a:solidFill>
                </a:rPr>
                <a:t>De Tabernakeldienst</a:t>
              </a:r>
              <a:endParaRPr lang="nl-NL" b="1" dirty="0">
                <a:solidFill>
                  <a:schemeClr val="bg1"/>
                </a:solidFill>
              </a:endParaRPr>
            </a:p>
          </p:txBody>
        </p:sp>
        <p:sp>
          <p:nvSpPr>
            <p:cNvPr id="36" name="Tekstvak 35"/>
            <p:cNvSpPr txBox="1"/>
            <p:nvPr/>
          </p:nvSpPr>
          <p:spPr>
            <a:xfrm>
              <a:off x="7236296" y="6308868"/>
              <a:ext cx="1619354" cy="400110"/>
            </a:xfrm>
            <a:prstGeom prst="rect">
              <a:avLst/>
            </a:prstGeom>
            <a:noFill/>
          </p:spPr>
          <p:txBody>
            <a:bodyPr wrap="none" rtlCol="0">
              <a:spAutoFit/>
            </a:bodyPr>
            <a:lstStyle/>
            <a:p>
              <a:r>
                <a:rPr lang="nl-NL" sz="1000" b="1" dirty="0" smtClean="0">
                  <a:solidFill>
                    <a:schemeClr val="bg1"/>
                  </a:solidFill>
                </a:rPr>
                <a:t>© AGO 2013</a:t>
              </a:r>
            </a:p>
            <a:p>
              <a:r>
                <a:rPr lang="nl-NL" sz="1000" b="1" dirty="0" smtClean="0">
                  <a:solidFill>
                    <a:schemeClr val="bg1"/>
                  </a:solidFill>
                </a:rPr>
                <a:t>sdapioneers@hotmail.com</a:t>
              </a:r>
              <a:endParaRPr lang="nl-NL" sz="1000" b="1" dirty="0">
                <a:solidFill>
                  <a:schemeClr val="bg1"/>
                </a:solidFill>
              </a:endParaRPr>
            </a:p>
          </p:txBody>
        </p:sp>
      </p:grpSp>
      <p:pic>
        <p:nvPicPr>
          <p:cNvPr id="3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54610" y="989439"/>
            <a:ext cx="3666018" cy="1471377"/>
          </a:xfrm>
          <a:prstGeom prst="rect">
            <a:avLst/>
          </a:prstGeom>
          <a:noFill/>
          <a:ln>
            <a:noFill/>
          </a:ln>
          <a:effectLst>
            <a:glow rad="546100">
              <a:srgbClr val="8E0047">
                <a:alpha val="55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96953" y="2420905"/>
            <a:ext cx="2445991" cy="3760911"/>
          </a:xfrm>
          <a:prstGeom prst="rect">
            <a:avLst/>
          </a:prstGeom>
          <a:noFill/>
          <a:ln>
            <a:noFill/>
          </a:ln>
          <a:effectLst>
            <a:glow rad="254000">
              <a:srgbClr val="8E0047">
                <a:alpha val="50000"/>
              </a:srgbClr>
            </a:glow>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6954428"/>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610" y="989439"/>
            <a:ext cx="3666018" cy="1471377"/>
          </a:xfrm>
          <a:prstGeom prst="rect">
            <a:avLst/>
          </a:prstGeom>
          <a:noFill/>
          <a:ln>
            <a:noFill/>
          </a:ln>
          <a:effectLst>
            <a:glow rad="546100">
              <a:srgbClr val="8E0047">
                <a:alpha val="55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hthoek 26"/>
          <p:cNvSpPr/>
          <p:nvPr/>
        </p:nvSpPr>
        <p:spPr>
          <a:xfrm>
            <a:off x="196652" y="127617"/>
            <a:ext cx="2073007" cy="6565971"/>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5" name="Picture 5"/>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r="18358" b="55331"/>
          <a:stretch/>
        </p:blipFill>
        <p:spPr bwMode="auto">
          <a:xfrm>
            <a:off x="5518982" y="5346631"/>
            <a:ext cx="986723" cy="76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hoek 1"/>
          <p:cNvSpPr/>
          <p:nvPr/>
        </p:nvSpPr>
        <p:spPr>
          <a:xfrm>
            <a:off x="5981010" y="4902422"/>
            <a:ext cx="2987824" cy="892552"/>
          </a:xfrm>
          <a:prstGeom prst="rect">
            <a:avLst/>
          </a:prstGeom>
        </p:spPr>
        <p:txBody>
          <a:bodyPr wrap="square">
            <a:spAutoFit/>
          </a:bodyPr>
          <a:lstStyle/>
          <a:p>
            <a:pPr algn="ctr"/>
            <a:r>
              <a:rPr lang="nl-NL" sz="2000" b="1" dirty="0" smtClean="0"/>
              <a:t>ADAM en EVA </a:t>
            </a:r>
          </a:p>
          <a:p>
            <a:pPr algn="ctr"/>
            <a:r>
              <a:rPr lang="nl-NL" sz="1600" b="1" dirty="0" smtClean="0"/>
              <a:t>GENESIS 1…</a:t>
            </a:r>
            <a:r>
              <a:rPr lang="nl-NL" sz="2000" b="1" dirty="0" smtClean="0"/>
              <a:t>                                                                                                                 </a:t>
            </a:r>
            <a:r>
              <a:rPr lang="nl-NL" sz="1200" b="1" dirty="0" smtClean="0"/>
              <a:t>De </a:t>
            </a:r>
            <a:r>
              <a:rPr lang="nl-NL" sz="1200" b="1" dirty="0"/>
              <a:t>Nieuwe </a:t>
            </a:r>
            <a:r>
              <a:rPr lang="nl-NL" sz="1200" b="1" dirty="0" smtClean="0"/>
              <a:t>Bijbelvertaling</a:t>
            </a:r>
            <a:endParaRPr lang="nl-NL" sz="1200" b="1" dirty="0"/>
          </a:p>
        </p:txBody>
      </p:sp>
      <p:pic>
        <p:nvPicPr>
          <p:cNvPr id="13314" name="Picture 2"/>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386576" y="2106632"/>
            <a:ext cx="3639632" cy="2536820"/>
          </a:xfrm>
          <a:prstGeom prst="rect">
            <a:avLst/>
          </a:prstGeom>
          <a:noFill/>
          <a:ln>
            <a:noFill/>
          </a:ln>
          <a:effectLst>
            <a:glow rad="228600">
              <a:srgbClr val="8E0047">
                <a:alpha val="40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2467" y="4129061"/>
            <a:ext cx="1847850" cy="1470025"/>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27784" y="3361162"/>
            <a:ext cx="1872605" cy="2303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ep 2"/>
          <p:cNvGrpSpPr/>
          <p:nvPr/>
        </p:nvGrpSpPr>
        <p:grpSpPr>
          <a:xfrm>
            <a:off x="196653" y="52050"/>
            <a:ext cx="8784976" cy="2212121"/>
            <a:chOff x="196653" y="52050"/>
            <a:chExt cx="8784976" cy="2212121"/>
          </a:xfrm>
        </p:grpSpPr>
        <p:grpSp>
          <p:nvGrpSpPr>
            <p:cNvPr id="18" name="Groep 17"/>
            <p:cNvGrpSpPr/>
            <p:nvPr/>
          </p:nvGrpSpPr>
          <p:grpSpPr>
            <a:xfrm>
              <a:off x="196653" y="118251"/>
              <a:ext cx="8784976" cy="2145920"/>
              <a:chOff x="196653" y="118251"/>
              <a:chExt cx="8784976" cy="2145920"/>
            </a:xfrm>
          </p:grpSpPr>
          <p:sp>
            <p:nvSpPr>
              <p:cNvPr id="20" name="Rechthoek 19"/>
              <p:cNvSpPr/>
              <p:nvPr/>
            </p:nvSpPr>
            <p:spPr>
              <a:xfrm>
                <a:off x="196653" y="118251"/>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pic>
            <p:nvPicPr>
              <p:cNvPr id="22"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11675" b="8542"/>
              <a:stretch/>
            </p:blipFill>
            <p:spPr bwMode="auto">
              <a:xfrm>
                <a:off x="472603" y="127618"/>
                <a:ext cx="1575648" cy="213655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kstvak 23"/>
              <p:cNvSpPr txBox="1"/>
              <p:nvPr/>
            </p:nvSpPr>
            <p:spPr>
              <a:xfrm>
                <a:off x="2063059" y="156743"/>
                <a:ext cx="2274790" cy="276999"/>
              </a:xfrm>
              <a:prstGeom prst="rect">
                <a:avLst/>
              </a:prstGeom>
              <a:noFill/>
              <a:effectLst>
                <a:outerShdw blurRad="25400" dist="25400" dir="5400000" algn="ctr" rotWithShape="0">
                  <a:schemeClr val="tx1"/>
                </a:outerShdw>
              </a:effectLst>
            </p:spPr>
            <p:txBody>
              <a:bodyPr wrap="none" rtlCol="0">
                <a:spAutoFit/>
              </a:bodyPr>
              <a:lstStyle/>
              <a:p>
                <a:r>
                  <a:rPr lang="nl-NL" sz="1200" b="1" dirty="0" smtClean="0">
                    <a:solidFill>
                      <a:schemeClr val="bg1"/>
                    </a:solidFill>
                  </a:rPr>
                  <a:t>Studiemateriaal : Heiligdomsleer</a:t>
                </a:r>
                <a:endParaRPr lang="nl-NL" sz="1200" b="1" dirty="0">
                  <a:solidFill>
                    <a:schemeClr val="bg1"/>
                  </a:solidFill>
                </a:endParaRPr>
              </a:p>
            </p:txBody>
          </p:sp>
        </p:grpSp>
        <p:sp>
          <p:nvSpPr>
            <p:cNvPr id="19" name="Tekstvak 18"/>
            <p:cNvSpPr txBox="1"/>
            <p:nvPr/>
          </p:nvSpPr>
          <p:spPr>
            <a:xfrm>
              <a:off x="5428895" y="52050"/>
              <a:ext cx="3552733" cy="461665"/>
            </a:xfrm>
            <a:prstGeom prst="rect">
              <a:avLst/>
            </a:prstGeom>
            <a:noFill/>
            <a:effectLst>
              <a:outerShdw blurRad="50800" dist="50800" dir="5400000" algn="ctr" rotWithShape="0">
                <a:schemeClr val="tx1"/>
              </a:outerShdw>
            </a:effectLst>
          </p:spPr>
          <p:txBody>
            <a:bodyPr wrap="square" rtlCol="0">
              <a:spAutoFit/>
            </a:bodyPr>
            <a:lstStyle/>
            <a:p>
              <a:pPr algn="ctr"/>
              <a:r>
                <a:rPr lang="nl-NL" sz="2400" b="1" dirty="0" smtClean="0">
                  <a:solidFill>
                    <a:srgbClr val="FCE7AA"/>
                  </a:solidFill>
                  <a:latin typeface="Batang" pitchFamily="18" charset="-127"/>
                  <a:ea typeface="Batang" pitchFamily="18" charset="-127"/>
                  <a:cs typeface="Times New Roman" pitchFamily="18" charset="0"/>
                </a:rPr>
                <a:t>Het </a:t>
              </a:r>
              <a:r>
                <a:rPr lang="nl-NL" sz="2400" b="1" dirty="0" smtClean="0">
                  <a:solidFill>
                    <a:srgbClr val="FCE7AA"/>
                  </a:solidFill>
                  <a:latin typeface="Batang" pitchFamily="18" charset="-127"/>
                  <a:ea typeface="Batang" pitchFamily="18" charset="-127"/>
                  <a:cs typeface="Times New Roman" pitchFamily="18" charset="0"/>
                </a:rPr>
                <a:t>Verlossingsplan</a:t>
              </a:r>
              <a:endParaRPr lang="nl-NL" sz="2400" b="1" dirty="0">
                <a:solidFill>
                  <a:srgbClr val="FCE7AA"/>
                </a:solidFill>
                <a:latin typeface="Batang" pitchFamily="18" charset="-127"/>
                <a:ea typeface="Batang" pitchFamily="18" charset="-127"/>
                <a:cs typeface="Times New Roman" pitchFamily="18" charset="0"/>
              </a:endParaRPr>
            </a:p>
          </p:txBody>
        </p:sp>
      </p:grpSp>
      <p:pic>
        <p:nvPicPr>
          <p:cNvPr id="28"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280424">
            <a:off x="191897" y="2705827"/>
            <a:ext cx="1605280" cy="259026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 name="Groep 28"/>
          <p:cNvGrpSpPr/>
          <p:nvPr/>
        </p:nvGrpSpPr>
        <p:grpSpPr>
          <a:xfrm>
            <a:off x="196652" y="5033211"/>
            <a:ext cx="8784976" cy="1675767"/>
            <a:chOff x="196652" y="5033211"/>
            <a:chExt cx="8784976" cy="1675767"/>
          </a:xfrm>
        </p:grpSpPr>
        <p:sp>
          <p:nvSpPr>
            <p:cNvPr id="30" name="Rechthoek 29"/>
            <p:cNvSpPr/>
            <p:nvPr/>
          </p:nvSpPr>
          <p:spPr>
            <a:xfrm>
              <a:off x="196652" y="6324257"/>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grpSp>
          <p:nvGrpSpPr>
            <p:cNvPr id="31" name="Groep 30"/>
            <p:cNvGrpSpPr/>
            <p:nvPr/>
          </p:nvGrpSpPr>
          <p:grpSpPr>
            <a:xfrm>
              <a:off x="346412" y="5033211"/>
              <a:ext cx="1923247" cy="1555042"/>
              <a:chOff x="6865984" y="116048"/>
              <a:chExt cx="2083743" cy="1670195"/>
            </a:xfrm>
          </p:grpSpPr>
          <p:pic>
            <p:nvPicPr>
              <p:cNvPr id="34" name="Picture 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34701" y="116048"/>
                <a:ext cx="1215026" cy="167019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65984" y="1028329"/>
                <a:ext cx="1476230" cy="64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2" name="Tekstvak 31"/>
            <p:cNvSpPr txBox="1"/>
            <p:nvPr/>
          </p:nvSpPr>
          <p:spPr>
            <a:xfrm>
              <a:off x="2528954" y="6324257"/>
              <a:ext cx="2130070" cy="369332"/>
            </a:xfrm>
            <a:prstGeom prst="rect">
              <a:avLst/>
            </a:prstGeom>
            <a:noFill/>
            <a:effectLst>
              <a:outerShdw blurRad="25400" dist="25400" dir="5400000" algn="ctr" rotWithShape="0">
                <a:schemeClr val="tx1"/>
              </a:outerShdw>
            </a:effectLst>
          </p:spPr>
          <p:txBody>
            <a:bodyPr wrap="none" rtlCol="0">
              <a:spAutoFit/>
            </a:bodyPr>
            <a:lstStyle/>
            <a:p>
              <a:r>
                <a:rPr lang="nl-NL" b="1" dirty="0" smtClean="0">
                  <a:solidFill>
                    <a:schemeClr val="bg1"/>
                  </a:solidFill>
                </a:rPr>
                <a:t>De Tabernakeldienst</a:t>
              </a:r>
              <a:endParaRPr lang="nl-NL" b="1" dirty="0">
                <a:solidFill>
                  <a:schemeClr val="bg1"/>
                </a:solidFill>
              </a:endParaRPr>
            </a:p>
          </p:txBody>
        </p:sp>
        <p:sp>
          <p:nvSpPr>
            <p:cNvPr id="33" name="Tekstvak 32"/>
            <p:cNvSpPr txBox="1"/>
            <p:nvPr/>
          </p:nvSpPr>
          <p:spPr>
            <a:xfrm>
              <a:off x="7236296" y="6308868"/>
              <a:ext cx="1619354" cy="400110"/>
            </a:xfrm>
            <a:prstGeom prst="rect">
              <a:avLst/>
            </a:prstGeom>
            <a:noFill/>
          </p:spPr>
          <p:txBody>
            <a:bodyPr wrap="none" rtlCol="0">
              <a:spAutoFit/>
            </a:bodyPr>
            <a:lstStyle/>
            <a:p>
              <a:r>
                <a:rPr lang="nl-NL" sz="1000" b="1" dirty="0" smtClean="0">
                  <a:solidFill>
                    <a:schemeClr val="bg1"/>
                  </a:solidFill>
                </a:rPr>
                <a:t>© AGO 2013</a:t>
              </a:r>
            </a:p>
            <a:p>
              <a:r>
                <a:rPr lang="nl-NL" sz="1000" b="1" dirty="0" smtClean="0">
                  <a:solidFill>
                    <a:schemeClr val="bg1"/>
                  </a:solidFill>
                </a:rPr>
                <a:t>sdapioneers@hotmail.com</a:t>
              </a:r>
              <a:endParaRPr lang="nl-NL" sz="1000" b="1" dirty="0">
                <a:solidFill>
                  <a:schemeClr val="bg1"/>
                </a:solidFill>
              </a:endParaRPr>
            </a:p>
          </p:txBody>
        </p:sp>
      </p:grpSp>
      <p:pic>
        <p:nvPicPr>
          <p:cNvPr id="37" name="Picture 14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72200" y="711620"/>
            <a:ext cx="2270425" cy="3313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4698242"/>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50"/>
                                  </p:stCondLst>
                                  <p:childTnLst>
                                    <p:set>
                                      <p:cBhvr>
                                        <p:cTn id="6" dur="1" fill="hold">
                                          <p:stCondLst>
                                            <p:cond delay="0"/>
                                          </p:stCondLst>
                                        </p:cTn>
                                        <p:tgtEl>
                                          <p:spTgt spid="13315"/>
                                        </p:tgtEl>
                                        <p:attrNameLst>
                                          <p:attrName>style.visibility</p:attrName>
                                        </p:attrNameLst>
                                      </p:cBhvr>
                                      <p:to>
                                        <p:strVal val="visible"/>
                                      </p:to>
                                    </p:set>
                                    <p:animEffect transition="in" filter="fade">
                                      <p:cBhvr>
                                        <p:cTn id="7" dur="1500"/>
                                        <p:tgtEl>
                                          <p:spTgt spid="13315"/>
                                        </p:tgtEl>
                                      </p:cBhvr>
                                    </p:animEffect>
                                    <p:anim calcmode="lin" valueType="num">
                                      <p:cBhvr>
                                        <p:cTn id="8" dur="1500" fill="hold"/>
                                        <p:tgtEl>
                                          <p:spTgt spid="13315"/>
                                        </p:tgtEl>
                                        <p:attrNameLst>
                                          <p:attrName>ppt_x</p:attrName>
                                        </p:attrNameLst>
                                      </p:cBhvr>
                                      <p:tavLst>
                                        <p:tav tm="0">
                                          <p:val>
                                            <p:strVal val="#ppt_x"/>
                                          </p:val>
                                        </p:tav>
                                        <p:tav tm="100000">
                                          <p:val>
                                            <p:strVal val="#ppt_x"/>
                                          </p:val>
                                        </p:tav>
                                      </p:tavLst>
                                    </p:anim>
                                    <p:anim calcmode="lin" valueType="num">
                                      <p:cBhvr>
                                        <p:cTn id="9" dur="1500" fill="hold"/>
                                        <p:tgtEl>
                                          <p:spTgt spid="1331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250"/>
                                  </p:stCondLst>
                                  <p:childTnLst>
                                    <p:set>
                                      <p:cBhvr>
                                        <p:cTn id="11" dur="1" fill="hold">
                                          <p:stCondLst>
                                            <p:cond delay="0"/>
                                          </p:stCondLst>
                                        </p:cTn>
                                        <p:tgtEl>
                                          <p:spTgt spid="13316"/>
                                        </p:tgtEl>
                                        <p:attrNameLst>
                                          <p:attrName>style.visibility</p:attrName>
                                        </p:attrNameLst>
                                      </p:cBhvr>
                                      <p:to>
                                        <p:strVal val="visible"/>
                                      </p:to>
                                    </p:set>
                                    <p:animEffect transition="in" filter="fade">
                                      <p:cBhvr>
                                        <p:cTn id="12" dur="1250"/>
                                        <p:tgtEl>
                                          <p:spTgt spid="13316"/>
                                        </p:tgtEl>
                                      </p:cBhvr>
                                    </p:animEffect>
                                  </p:childTnLst>
                                </p:cTn>
                              </p:par>
                            </p:childTnLst>
                          </p:cTn>
                        </p:par>
                        <p:par>
                          <p:cTn id="13" fill="hold">
                            <p:stCondLst>
                              <p:cond delay="1750"/>
                            </p:stCondLst>
                            <p:childTnLst>
                              <p:par>
                                <p:cTn id="14" presetID="10" presetClass="exit" presetSubtype="0" fill="hold" nodeType="afterEffect">
                                  <p:stCondLst>
                                    <p:cond delay="0"/>
                                  </p:stCondLst>
                                  <p:childTnLst>
                                    <p:animEffect transition="out" filter="fade">
                                      <p:cBhvr>
                                        <p:cTn id="15" dur="1500"/>
                                        <p:tgtEl>
                                          <p:spTgt spid="36"/>
                                        </p:tgtEl>
                                      </p:cBhvr>
                                    </p:animEffect>
                                    <p:set>
                                      <p:cBhvr>
                                        <p:cTn id="16" dur="1" fill="hold">
                                          <p:stCondLst>
                                            <p:cond delay="1499"/>
                                          </p:stCondLst>
                                        </p:cTn>
                                        <p:tgtEl>
                                          <p:spTgt spid="36"/>
                                        </p:tgtEl>
                                        <p:attrNameLst>
                                          <p:attrName>style.visibility</p:attrName>
                                        </p:attrNameLst>
                                      </p:cBhvr>
                                      <p:to>
                                        <p:strVal val="hidden"/>
                                      </p:to>
                                    </p:set>
                                  </p:childTnLst>
                                </p:cTn>
                              </p:par>
                              <p:par>
                                <p:cTn id="17" presetID="42"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500"/>
                                        <p:tgtEl>
                                          <p:spTgt spid="37"/>
                                        </p:tgtEl>
                                      </p:cBhvr>
                                    </p:animEffect>
                                    <p:anim calcmode="lin" valueType="num">
                                      <p:cBhvr>
                                        <p:cTn id="20" dur="1500" fill="hold"/>
                                        <p:tgtEl>
                                          <p:spTgt spid="37"/>
                                        </p:tgtEl>
                                        <p:attrNameLst>
                                          <p:attrName>ppt_x</p:attrName>
                                        </p:attrNameLst>
                                      </p:cBhvr>
                                      <p:tavLst>
                                        <p:tav tm="0">
                                          <p:val>
                                            <p:strVal val="#ppt_x"/>
                                          </p:val>
                                        </p:tav>
                                        <p:tav tm="100000">
                                          <p:val>
                                            <p:strVal val="#ppt_x"/>
                                          </p:val>
                                        </p:tav>
                                      </p:tavLst>
                                    </p:anim>
                                    <p:anim calcmode="lin" valueType="num">
                                      <p:cBhvr>
                                        <p:cTn id="21" dur="1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7" name="Rechthoek 26"/>
          <p:cNvSpPr/>
          <p:nvPr/>
        </p:nvSpPr>
        <p:spPr>
          <a:xfrm>
            <a:off x="196652" y="127617"/>
            <a:ext cx="2073007" cy="6565971"/>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p:cNvSpPr/>
          <p:nvPr/>
        </p:nvSpPr>
        <p:spPr>
          <a:xfrm>
            <a:off x="2112895" y="1228763"/>
            <a:ext cx="3868115" cy="4537914"/>
          </a:xfrm>
          <a:prstGeom prst="rect">
            <a:avLst/>
          </a:prstGeom>
          <a:solidFill>
            <a:srgbClr val="000000">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5" name="Picture 5"/>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r="18358" b="55331"/>
          <a:stretch/>
        </p:blipFill>
        <p:spPr bwMode="auto">
          <a:xfrm>
            <a:off x="5518982" y="5346631"/>
            <a:ext cx="986723" cy="76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hoek 1"/>
          <p:cNvSpPr/>
          <p:nvPr/>
        </p:nvSpPr>
        <p:spPr>
          <a:xfrm>
            <a:off x="5981010" y="4902422"/>
            <a:ext cx="2987824" cy="892552"/>
          </a:xfrm>
          <a:prstGeom prst="rect">
            <a:avLst/>
          </a:prstGeom>
        </p:spPr>
        <p:txBody>
          <a:bodyPr wrap="square">
            <a:spAutoFit/>
          </a:bodyPr>
          <a:lstStyle/>
          <a:p>
            <a:pPr algn="ctr"/>
            <a:r>
              <a:rPr lang="nl-NL" sz="2000" b="1" dirty="0" smtClean="0"/>
              <a:t>ABRAHAM en ISAAK </a:t>
            </a:r>
          </a:p>
          <a:p>
            <a:pPr algn="ctr"/>
            <a:r>
              <a:rPr lang="nl-NL" sz="1600" b="1" dirty="0" smtClean="0"/>
              <a:t>GENESIS 22</a:t>
            </a:r>
            <a:r>
              <a:rPr lang="nl-NL" sz="2000" b="1" dirty="0" smtClean="0"/>
              <a:t>                                                                                                                 </a:t>
            </a:r>
            <a:r>
              <a:rPr lang="nl-NL" sz="1200" b="1" dirty="0" smtClean="0"/>
              <a:t>De </a:t>
            </a:r>
            <a:r>
              <a:rPr lang="nl-NL" sz="1200" b="1" dirty="0"/>
              <a:t>Nieuwe </a:t>
            </a:r>
            <a:r>
              <a:rPr lang="nl-NL" sz="1200" b="1" dirty="0" smtClean="0"/>
              <a:t>Bijbelvertaling</a:t>
            </a:r>
            <a:endParaRPr lang="nl-NL" sz="1200" b="1" dirty="0"/>
          </a:p>
        </p:txBody>
      </p:sp>
      <p:sp>
        <p:nvSpPr>
          <p:cNvPr id="4" name="Rechthoek 3"/>
          <p:cNvSpPr/>
          <p:nvPr/>
        </p:nvSpPr>
        <p:spPr>
          <a:xfrm>
            <a:off x="2147343" y="4924635"/>
            <a:ext cx="3833667" cy="707886"/>
          </a:xfrm>
          <a:prstGeom prst="rect">
            <a:avLst/>
          </a:prstGeom>
          <a:effectLst>
            <a:outerShdw blurRad="50800" dist="50800" dir="5400000" algn="ctr" rotWithShape="0">
              <a:schemeClr val="tx1"/>
            </a:outerShdw>
          </a:effectLst>
        </p:spPr>
        <p:txBody>
          <a:bodyPr wrap="square">
            <a:spAutoFit/>
          </a:bodyPr>
          <a:lstStyle/>
          <a:p>
            <a:pPr algn="ctr"/>
            <a:r>
              <a:rPr lang="nl-NL" sz="2000" b="1" dirty="0">
                <a:solidFill>
                  <a:schemeClr val="bg1"/>
                </a:solidFill>
              </a:rPr>
              <a:t>Daar moet je hem offeren </a:t>
            </a:r>
            <a:endParaRPr lang="nl-NL" sz="2000" b="1" dirty="0" smtClean="0">
              <a:solidFill>
                <a:schemeClr val="bg1"/>
              </a:solidFill>
            </a:endParaRPr>
          </a:p>
          <a:p>
            <a:pPr algn="ctr"/>
            <a:r>
              <a:rPr lang="nl-NL" sz="2000" b="1" dirty="0" smtClean="0">
                <a:solidFill>
                  <a:schemeClr val="bg1"/>
                </a:solidFill>
              </a:rPr>
              <a:t>op </a:t>
            </a:r>
            <a:r>
              <a:rPr lang="nl-NL" sz="2000" b="1" dirty="0">
                <a:solidFill>
                  <a:schemeClr val="bg1"/>
                </a:solidFill>
              </a:rPr>
              <a:t>een berg die </a:t>
            </a:r>
            <a:r>
              <a:rPr lang="nl-NL" sz="2000" b="1" dirty="0" smtClean="0">
                <a:solidFill>
                  <a:schemeClr val="bg1"/>
                </a:solidFill>
              </a:rPr>
              <a:t>IK </a:t>
            </a:r>
            <a:r>
              <a:rPr lang="nl-NL" sz="2000" b="1" dirty="0">
                <a:solidFill>
                  <a:schemeClr val="bg1"/>
                </a:solidFill>
              </a:rPr>
              <a:t>je wijzen zal.</a:t>
            </a:r>
          </a:p>
        </p:txBody>
      </p:sp>
      <p:grpSp>
        <p:nvGrpSpPr>
          <p:cNvPr id="17" name="Groep 16"/>
          <p:cNvGrpSpPr/>
          <p:nvPr/>
        </p:nvGrpSpPr>
        <p:grpSpPr>
          <a:xfrm>
            <a:off x="196653" y="52050"/>
            <a:ext cx="8784976" cy="2212121"/>
            <a:chOff x="196653" y="52050"/>
            <a:chExt cx="8784976" cy="2212121"/>
          </a:xfrm>
        </p:grpSpPr>
        <p:grpSp>
          <p:nvGrpSpPr>
            <p:cNvPr id="18" name="Groep 17"/>
            <p:cNvGrpSpPr/>
            <p:nvPr/>
          </p:nvGrpSpPr>
          <p:grpSpPr>
            <a:xfrm>
              <a:off x="196653" y="118251"/>
              <a:ext cx="8784976" cy="2145920"/>
              <a:chOff x="196653" y="118251"/>
              <a:chExt cx="8784976" cy="2145920"/>
            </a:xfrm>
          </p:grpSpPr>
          <p:sp>
            <p:nvSpPr>
              <p:cNvPr id="20" name="Rechthoek 19"/>
              <p:cNvSpPr/>
              <p:nvPr/>
            </p:nvSpPr>
            <p:spPr>
              <a:xfrm>
                <a:off x="196653" y="118251"/>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pic>
            <p:nvPicPr>
              <p:cNvPr id="22"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1675" b="8542"/>
              <a:stretch/>
            </p:blipFill>
            <p:spPr bwMode="auto">
              <a:xfrm>
                <a:off x="472603" y="127618"/>
                <a:ext cx="1575648" cy="213655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kstvak 23"/>
              <p:cNvSpPr txBox="1"/>
              <p:nvPr/>
            </p:nvSpPr>
            <p:spPr>
              <a:xfrm>
                <a:off x="2063059" y="156743"/>
                <a:ext cx="2274790" cy="276999"/>
              </a:xfrm>
              <a:prstGeom prst="rect">
                <a:avLst/>
              </a:prstGeom>
              <a:noFill/>
              <a:effectLst>
                <a:outerShdw blurRad="25400" dist="25400" dir="5400000" algn="ctr" rotWithShape="0">
                  <a:schemeClr val="tx1"/>
                </a:outerShdw>
              </a:effectLst>
            </p:spPr>
            <p:txBody>
              <a:bodyPr wrap="none" rtlCol="0">
                <a:spAutoFit/>
              </a:bodyPr>
              <a:lstStyle/>
              <a:p>
                <a:r>
                  <a:rPr lang="nl-NL" sz="1200" b="1" dirty="0" smtClean="0">
                    <a:solidFill>
                      <a:schemeClr val="bg1"/>
                    </a:solidFill>
                  </a:rPr>
                  <a:t>Studiemateriaal : Heiligdomsleer</a:t>
                </a:r>
                <a:endParaRPr lang="nl-NL" sz="1200" b="1" dirty="0">
                  <a:solidFill>
                    <a:schemeClr val="bg1"/>
                  </a:solidFill>
                </a:endParaRPr>
              </a:p>
            </p:txBody>
          </p:sp>
        </p:grpSp>
        <p:sp>
          <p:nvSpPr>
            <p:cNvPr id="19" name="Tekstvak 18"/>
            <p:cNvSpPr txBox="1"/>
            <p:nvPr/>
          </p:nvSpPr>
          <p:spPr>
            <a:xfrm>
              <a:off x="5428895" y="52050"/>
              <a:ext cx="3552733" cy="461665"/>
            </a:xfrm>
            <a:prstGeom prst="rect">
              <a:avLst/>
            </a:prstGeom>
            <a:noFill/>
            <a:effectLst>
              <a:outerShdw blurRad="50800" dist="50800" dir="5400000" algn="ctr" rotWithShape="0">
                <a:schemeClr val="tx1"/>
              </a:outerShdw>
            </a:effectLst>
          </p:spPr>
          <p:txBody>
            <a:bodyPr wrap="square" rtlCol="0">
              <a:spAutoFit/>
            </a:bodyPr>
            <a:lstStyle/>
            <a:p>
              <a:pPr algn="ctr"/>
              <a:r>
                <a:rPr lang="nl-NL" sz="2400" b="1" dirty="0" smtClean="0">
                  <a:solidFill>
                    <a:srgbClr val="FCE7AA"/>
                  </a:solidFill>
                  <a:latin typeface="Batang" pitchFamily="18" charset="-127"/>
                  <a:ea typeface="Batang" pitchFamily="18" charset="-127"/>
                  <a:cs typeface="Times New Roman" pitchFamily="18" charset="0"/>
                </a:rPr>
                <a:t>Het </a:t>
              </a:r>
              <a:r>
                <a:rPr lang="nl-NL" sz="2400" b="1" dirty="0" smtClean="0">
                  <a:solidFill>
                    <a:srgbClr val="FCE7AA"/>
                  </a:solidFill>
                  <a:latin typeface="Batang" pitchFamily="18" charset="-127"/>
                  <a:ea typeface="Batang" pitchFamily="18" charset="-127"/>
                  <a:cs typeface="Times New Roman" pitchFamily="18" charset="0"/>
                </a:rPr>
                <a:t>Verlossingsplan</a:t>
              </a:r>
              <a:endParaRPr lang="nl-NL" sz="2400" b="1" dirty="0">
                <a:solidFill>
                  <a:srgbClr val="FCE7AA"/>
                </a:solidFill>
                <a:latin typeface="Batang" pitchFamily="18" charset="-127"/>
                <a:ea typeface="Batang" pitchFamily="18" charset="-127"/>
                <a:cs typeface="Times New Roman" pitchFamily="18" charset="0"/>
              </a:endParaRPr>
            </a:p>
          </p:txBody>
        </p:sp>
      </p:grpSp>
      <p:pic>
        <p:nvPicPr>
          <p:cNvPr id="2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80424">
            <a:off x="191897" y="2705827"/>
            <a:ext cx="1605280" cy="259026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 name="Groep 28"/>
          <p:cNvGrpSpPr/>
          <p:nvPr/>
        </p:nvGrpSpPr>
        <p:grpSpPr>
          <a:xfrm>
            <a:off x="196652" y="5033211"/>
            <a:ext cx="8784976" cy="1675767"/>
            <a:chOff x="196652" y="5033211"/>
            <a:chExt cx="8784976" cy="1675767"/>
          </a:xfrm>
        </p:grpSpPr>
        <p:sp>
          <p:nvSpPr>
            <p:cNvPr id="30" name="Rechthoek 29"/>
            <p:cNvSpPr/>
            <p:nvPr/>
          </p:nvSpPr>
          <p:spPr>
            <a:xfrm>
              <a:off x="196652" y="6324257"/>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grpSp>
          <p:nvGrpSpPr>
            <p:cNvPr id="31" name="Groep 30"/>
            <p:cNvGrpSpPr/>
            <p:nvPr/>
          </p:nvGrpSpPr>
          <p:grpSpPr>
            <a:xfrm>
              <a:off x="346412" y="5033211"/>
              <a:ext cx="1923247" cy="1555042"/>
              <a:chOff x="6865984" y="116048"/>
              <a:chExt cx="2083743" cy="1670195"/>
            </a:xfrm>
          </p:grpSpPr>
          <p:pic>
            <p:nvPicPr>
              <p:cNvPr id="3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34701" y="116048"/>
                <a:ext cx="1215026" cy="167019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65984" y="1028329"/>
                <a:ext cx="1476230" cy="64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2" name="Tekstvak 31"/>
            <p:cNvSpPr txBox="1"/>
            <p:nvPr/>
          </p:nvSpPr>
          <p:spPr>
            <a:xfrm>
              <a:off x="2528954" y="6324257"/>
              <a:ext cx="2130070" cy="369332"/>
            </a:xfrm>
            <a:prstGeom prst="rect">
              <a:avLst/>
            </a:prstGeom>
            <a:noFill/>
            <a:effectLst>
              <a:outerShdw blurRad="25400" dist="25400" dir="5400000" algn="ctr" rotWithShape="0">
                <a:schemeClr val="tx1"/>
              </a:outerShdw>
            </a:effectLst>
          </p:spPr>
          <p:txBody>
            <a:bodyPr wrap="none" rtlCol="0">
              <a:spAutoFit/>
            </a:bodyPr>
            <a:lstStyle/>
            <a:p>
              <a:r>
                <a:rPr lang="nl-NL" b="1" dirty="0" smtClean="0">
                  <a:solidFill>
                    <a:schemeClr val="bg1"/>
                  </a:solidFill>
                </a:rPr>
                <a:t>De Tabernakeldienst</a:t>
              </a:r>
              <a:endParaRPr lang="nl-NL" b="1" dirty="0">
                <a:solidFill>
                  <a:schemeClr val="bg1"/>
                </a:solidFill>
              </a:endParaRPr>
            </a:p>
          </p:txBody>
        </p:sp>
        <p:sp>
          <p:nvSpPr>
            <p:cNvPr id="33" name="Tekstvak 32"/>
            <p:cNvSpPr txBox="1"/>
            <p:nvPr/>
          </p:nvSpPr>
          <p:spPr>
            <a:xfrm>
              <a:off x="7236296" y="6308868"/>
              <a:ext cx="1619354" cy="400110"/>
            </a:xfrm>
            <a:prstGeom prst="rect">
              <a:avLst/>
            </a:prstGeom>
            <a:noFill/>
          </p:spPr>
          <p:txBody>
            <a:bodyPr wrap="none" rtlCol="0">
              <a:spAutoFit/>
            </a:bodyPr>
            <a:lstStyle/>
            <a:p>
              <a:r>
                <a:rPr lang="nl-NL" sz="1000" b="1" dirty="0" smtClean="0">
                  <a:solidFill>
                    <a:schemeClr val="bg1"/>
                  </a:solidFill>
                </a:rPr>
                <a:t>© AGO 2013</a:t>
              </a:r>
            </a:p>
            <a:p>
              <a:r>
                <a:rPr lang="nl-NL" sz="1000" b="1" dirty="0" smtClean="0">
                  <a:solidFill>
                    <a:schemeClr val="bg1"/>
                  </a:solidFill>
                </a:rPr>
                <a:t>sdapioneers@hotmail.com</a:t>
              </a:r>
              <a:endParaRPr lang="nl-NL" sz="1000" b="1" dirty="0">
                <a:solidFill>
                  <a:schemeClr val="bg1"/>
                </a:solidFill>
              </a:endParaRPr>
            </a:p>
          </p:txBody>
        </p:sp>
      </p:grpSp>
      <p:pic>
        <p:nvPicPr>
          <p:cNvPr id="36"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4610" y="989439"/>
            <a:ext cx="3666018" cy="1471377"/>
          </a:xfrm>
          <a:prstGeom prst="rect">
            <a:avLst/>
          </a:prstGeom>
          <a:noFill/>
          <a:ln>
            <a:noFill/>
          </a:ln>
          <a:effectLst>
            <a:glow rad="546100">
              <a:srgbClr val="8E0047">
                <a:alpha val="55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30118" y="1968710"/>
            <a:ext cx="3868115" cy="3022450"/>
          </a:xfrm>
          <a:prstGeom prst="rect">
            <a:avLst/>
          </a:prstGeom>
          <a:noFill/>
          <a:ln>
            <a:noFill/>
          </a:ln>
          <a:effectLst>
            <a:glow rad="25400">
              <a:srgbClr val="8E0047">
                <a:alpha val="40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14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72200" y="711620"/>
            <a:ext cx="2270425" cy="3313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9406925"/>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hthoek 1"/>
          <p:cNvSpPr/>
          <p:nvPr/>
        </p:nvSpPr>
        <p:spPr>
          <a:xfrm>
            <a:off x="5913604" y="1464830"/>
            <a:ext cx="2987824" cy="4585871"/>
          </a:xfrm>
          <a:prstGeom prst="rect">
            <a:avLst/>
          </a:prstGeom>
        </p:spPr>
        <p:txBody>
          <a:bodyPr wrap="square">
            <a:spAutoFit/>
          </a:bodyPr>
          <a:lstStyle/>
          <a:p>
            <a:pPr algn="ctr"/>
            <a:r>
              <a:rPr lang="nl-NL" sz="2000" b="1" dirty="0"/>
              <a:t>De Israëlieten moeten </a:t>
            </a:r>
            <a:endParaRPr lang="nl-NL" sz="2000" b="1" dirty="0" smtClean="0"/>
          </a:p>
          <a:p>
            <a:pPr algn="ctr"/>
            <a:r>
              <a:rPr lang="nl-NL" sz="2000" b="1" dirty="0" smtClean="0"/>
              <a:t>een </a:t>
            </a:r>
            <a:r>
              <a:rPr lang="nl-NL" sz="2000" b="1" dirty="0"/>
              <a:t>heiligdom voor mij </a:t>
            </a:r>
            <a:endParaRPr lang="nl-NL" sz="2000" b="1" dirty="0" smtClean="0"/>
          </a:p>
          <a:p>
            <a:pPr algn="ctr"/>
            <a:r>
              <a:rPr lang="nl-NL" sz="2000" b="1" dirty="0" smtClean="0"/>
              <a:t>maken</a:t>
            </a:r>
            <a:r>
              <a:rPr lang="nl-NL" sz="2000" b="1" dirty="0"/>
              <a:t>, zodat ik te </a:t>
            </a:r>
            <a:endParaRPr lang="nl-NL" sz="2000" b="1" dirty="0" smtClean="0"/>
          </a:p>
          <a:p>
            <a:pPr algn="ctr"/>
            <a:r>
              <a:rPr lang="nl-NL" sz="2000" b="1" dirty="0" smtClean="0"/>
              <a:t>midden </a:t>
            </a:r>
            <a:r>
              <a:rPr lang="nl-NL" sz="2000" b="1" dirty="0"/>
              <a:t>van hen </a:t>
            </a:r>
            <a:endParaRPr lang="nl-NL" sz="2000" b="1" dirty="0" smtClean="0"/>
          </a:p>
          <a:p>
            <a:pPr algn="ctr"/>
            <a:r>
              <a:rPr lang="nl-NL" sz="2000" b="1" dirty="0" smtClean="0"/>
              <a:t>kan </a:t>
            </a:r>
            <a:r>
              <a:rPr lang="nl-NL" sz="2000" b="1" dirty="0"/>
              <a:t>wonen. </a:t>
            </a:r>
          </a:p>
          <a:p>
            <a:pPr algn="ctr"/>
            <a:r>
              <a:rPr lang="nl-NL" sz="2000" b="1" dirty="0" smtClean="0"/>
              <a:t>Ik </a:t>
            </a:r>
            <a:r>
              <a:rPr lang="nl-NL" sz="2000" b="1" dirty="0"/>
              <a:t>zal je een ontwerp </a:t>
            </a:r>
            <a:endParaRPr lang="nl-NL" sz="2000" b="1" dirty="0" smtClean="0"/>
          </a:p>
          <a:p>
            <a:pPr algn="ctr"/>
            <a:r>
              <a:rPr lang="nl-NL" sz="2000" b="1" dirty="0" smtClean="0"/>
              <a:t>laten </a:t>
            </a:r>
            <a:r>
              <a:rPr lang="nl-NL" sz="2000" b="1" dirty="0"/>
              <a:t>zien van de </a:t>
            </a:r>
            <a:endParaRPr lang="nl-NL" sz="2000" b="1" dirty="0" smtClean="0"/>
          </a:p>
          <a:p>
            <a:pPr algn="ctr"/>
            <a:r>
              <a:rPr lang="nl-NL" sz="2000" b="1" dirty="0" smtClean="0"/>
              <a:t>tabernakel </a:t>
            </a:r>
            <a:r>
              <a:rPr lang="nl-NL" sz="2000" b="1" dirty="0"/>
              <a:t>en van </a:t>
            </a:r>
            <a:endParaRPr lang="nl-NL" sz="2000" b="1" dirty="0" smtClean="0"/>
          </a:p>
          <a:p>
            <a:pPr algn="ctr"/>
            <a:r>
              <a:rPr lang="nl-NL" sz="2000" b="1" dirty="0" smtClean="0"/>
              <a:t>alle </a:t>
            </a:r>
            <a:r>
              <a:rPr lang="nl-NL" sz="2000" b="1" dirty="0"/>
              <a:t>voorwerpen die </a:t>
            </a:r>
            <a:endParaRPr lang="nl-NL" sz="2000" b="1" dirty="0" smtClean="0"/>
          </a:p>
          <a:p>
            <a:pPr algn="ctr"/>
            <a:r>
              <a:rPr lang="nl-NL" sz="2000" b="1" dirty="0" smtClean="0"/>
              <a:t>bij </a:t>
            </a:r>
            <a:r>
              <a:rPr lang="nl-NL" sz="2000" b="1" dirty="0"/>
              <a:t>deze tent horen; </a:t>
            </a:r>
            <a:endParaRPr lang="nl-NL" sz="2000" b="1" dirty="0" smtClean="0"/>
          </a:p>
          <a:p>
            <a:pPr algn="ctr"/>
            <a:r>
              <a:rPr lang="nl-NL" sz="2000" b="1" dirty="0" smtClean="0"/>
              <a:t>houd </a:t>
            </a:r>
            <a:r>
              <a:rPr lang="nl-NL" sz="2000" b="1" dirty="0"/>
              <a:t>je daar </a:t>
            </a:r>
            <a:endParaRPr lang="nl-NL" sz="2000" b="1" dirty="0" smtClean="0"/>
          </a:p>
          <a:p>
            <a:pPr algn="ctr"/>
            <a:r>
              <a:rPr lang="nl-NL" sz="2000" b="1" dirty="0" smtClean="0"/>
              <a:t>nauwkeurig </a:t>
            </a:r>
            <a:r>
              <a:rPr lang="nl-NL" sz="2000" b="1" dirty="0"/>
              <a:t>aan</a:t>
            </a:r>
            <a:r>
              <a:rPr lang="nl-NL" sz="2000" b="1" dirty="0" smtClean="0"/>
              <a:t>.</a:t>
            </a:r>
          </a:p>
          <a:p>
            <a:pPr algn="ctr"/>
            <a:r>
              <a:rPr lang="nl-NL" sz="1600" b="1" dirty="0" smtClean="0"/>
              <a:t>Exodus 25 : 8,9 </a:t>
            </a:r>
            <a:r>
              <a:rPr lang="nl-NL" sz="2000" b="1" dirty="0" smtClean="0"/>
              <a:t>                                                                                                                 </a:t>
            </a:r>
            <a:r>
              <a:rPr lang="nl-NL" sz="1200" b="1" dirty="0" smtClean="0"/>
              <a:t>De </a:t>
            </a:r>
            <a:r>
              <a:rPr lang="nl-NL" sz="1200" b="1" dirty="0"/>
              <a:t>Nieuwe Bijbelvertaling</a:t>
            </a:r>
          </a:p>
          <a:p>
            <a:pPr algn="ctr"/>
            <a:endParaRPr lang="nl-NL" sz="2000" b="1" dirty="0"/>
          </a:p>
        </p:txBody>
      </p:sp>
      <p:pic>
        <p:nvPicPr>
          <p:cNvPr id="25" name="Picture 5"/>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r="18358" b="55331"/>
          <a:stretch/>
        </p:blipFill>
        <p:spPr bwMode="auto">
          <a:xfrm>
            <a:off x="5518982" y="5346631"/>
            <a:ext cx="986723" cy="76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4610" y="989439"/>
            <a:ext cx="3666018" cy="1471377"/>
          </a:xfrm>
          <a:prstGeom prst="rect">
            <a:avLst/>
          </a:prstGeom>
          <a:noFill/>
          <a:ln>
            <a:noFill/>
          </a:ln>
          <a:effectLst>
            <a:glow rad="546100">
              <a:srgbClr val="8E0047">
                <a:alpha val="55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6">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195736" y="2067539"/>
            <a:ext cx="3983767" cy="327503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hthoek 13"/>
          <p:cNvSpPr/>
          <p:nvPr/>
        </p:nvSpPr>
        <p:spPr>
          <a:xfrm>
            <a:off x="196652" y="127617"/>
            <a:ext cx="2073007" cy="6565971"/>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5" name="Groep 14"/>
          <p:cNvGrpSpPr/>
          <p:nvPr/>
        </p:nvGrpSpPr>
        <p:grpSpPr>
          <a:xfrm>
            <a:off x="196653" y="52050"/>
            <a:ext cx="8784976" cy="2212121"/>
            <a:chOff x="196653" y="52050"/>
            <a:chExt cx="8784976" cy="2212121"/>
          </a:xfrm>
        </p:grpSpPr>
        <p:grpSp>
          <p:nvGrpSpPr>
            <p:cNvPr id="16" name="Groep 15"/>
            <p:cNvGrpSpPr/>
            <p:nvPr/>
          </p:nvGrpSpPr>
          <p:grpSpPr>
            <a:xfrm>
              <a:off x="196653" y="118251"/>
              <a:ext cx="8784976" cy="2145920"/>
              <a:chOff x="196653" y="118251"/>
              <a:chExt cx="8784976" cy="2145920"/>
            </a:xfrm>
          </p:grpSpPr>
          <p:sp>
            <p:nvSpPr>
              <p:cNvPr id="18" name="Rechthoek 17"/>
              <p:cNvSpPr/>
              <p:nvPr/>
            </p:nvSpPr>
            <p:spPr>
              <a:xfrm>
                <a:off x="196653" y="118251"/>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pic>
            <p:nvPicPr>
              <p:cNvPr id="19"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1675" b="8542"/>
              <a:stretch/>
            </p:blipFill>
            <p:spPr bwMode="auto">
              <a:xfrm>
                <a:off x="472603" y="127618"/>
                <a:ext cx="1575648" cy="213655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kstvak 19"/>
              <p:cNvSpPr txBox="1"/>
              <p:nvPr/>
            </p:nvSpPr>
            <p:spPr>
              <a:xfrm>
                <a:off x="2063059" y="156743"/>
                <a:ext cx="2274790" cy="276999"/>
              </a:xfrm>
              <a:prstGeom prst="rect">
                <a:avLst/>
              </a:prstGeom>
              <a:noFill/>
              <a:effectLst>
                <a:outerShdw blurRad="25400" dist="25400" dir="5400000" algn="ctr" rotWithShape="0">
                  <a:schemeClr val="tx1"/>
                </a:outerShdw>
              </a:effectLst>
            </p:spPr>
            <p:txBody>
              <a:bodyPr wrap="none" rtlCol="0">
                <a:spAutoFit/>
              </a:bodyPr>
              <a:lstStyle/>
              <a:p>
                <a:r>
                  <a:rPr lang="nl-NL" sz="1200" b="1" dirty="0" smtClean="0">
                    <a:solidFill>
                      <a:schemeClr val="bg1"/>
                    </a:solidFill>
                  </a:rPr>
                  <a:t>Studiemateriaal : Heiligdomsleer</a:t>
                </a:r>
                <a:endParaRPr lang="nl-NL" sz="1200" b="1" dirty="0">
                  <a:solidFill>
                    <a:schemeClr val="bg1"/>
                  </a:solidFill>
                </a:endParaRPr>
              </a:p>
            </p:txBody>
          </p:sp>
        </p:grpSp>
        <p:sp>
          <p:nvSpPr>
            <p:cNvPr id="17" name="Tekstvak 16"/>
            <p:cNvSpPr txBox="1"/>
            <p:nvPr/>
          </p:nvSpPr>
          <p:spPr>
            <a:xfrm>
              <a:off x="5428895" y="52050"/>
              <a:ext cx="3552733" cy="461665"/>
            </a:xfrm>
            <a:prstGeom prst="rect">
              <a:avLst/>
            </a:prstGeom>
            <a:noFill/>
            <a:effectLst>
              <a:outerShdw blurRad="50800" dist="50800" dir="5400000" algn="ctr" rotWithShape="0">
                <a:schemeClr val="tx1"/>
              </a:outerShdw>
            </a:effectLst>
          </p:spPr>
          <p:txBody>
            <a:bodyPr wrap="square" rtlCol="0">
              <a:spAutoFit/>
            </a:bodyPr>
            <a:lstStyle/>
            <a:p>
              <a:pPr algn="ctr"/>
              <a:r>
                <a:rPr lang="nl-NL" sz="2400" b="1" dirty="0" smtClean="0">
                  <a:solidFill>
                    <a:srgbClr val="FCE7AA"/>
                  </a:solidFill>
                  <a:latin typeface="Batang" pitchFamily="18" charset="-127"/>
                  <a:ea typeface="Batang" pitchFamily="18" charset="-127"/>
                  <a:cs typeface="Times New Roman" pitchFamily="18" charset="0"/>
                </a:rPr>
                <a:t>Het </a:t>
              </a:r>
              <a:r>
                <a:rPr lang="nl-NL" sz="2400" b="1" dirty="0" smtClean="0">
                  <a:solidFill>
                    <a:srgbClr val="FCE7AA"/>
                  </a:solidFill>
                  <a:latin typeface="Batang" pitchFamily="18" charset="-127"/>
                  <a:ea typeface="Batang" pitchFamily="18" charset="-127"/>
                  <a:cs typeface="Times New Roman" pitchFamily="18" charset="0"/>
                </a:rPr>
                <a:t>Verlossingsplan</a:t>
              </a:r>
              <a:endParaRPr lang="nl-NL" sz="2400" b="1" dirty="0">
                <a:solidFill>
                  <a:srgbClr val="FCE7AA"/>
                </a:solidFill>
                <a:latin typeface="Batang" pitchFamily="18" charset="-127"/>
                <a:ea typeface="Batang" pitchFamily="18" charset="-127"/>
                <a:cs typeface="Times New Roman" pitchFamily="18" charset="0"/>
              </a:endParaRPr>
            </a:p>
          </p:txBody>
        </p:sp>
      </p:grpSp>
      <p:pic>
        <p:nvPicPr>
          <p:cNvPr id="22"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280424">
            <a:off x="191897" y="2705827"/>
            <a:ext cx="1605280" cy="259026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Groep 26"/>
          <p:cNvGrpSpPr/>
          <p:nvPr/>
        </p:nvGrpSpPr>
        <p:grpSpPr>
          <a:xfrm>
            <a:off x="196652" y="5033211"/>
            <a:ext cx="8784976" cy="1675767"/>
            <a:chOff x="196652" y="5033211"/>
            <a:chExt cx="8784976" cy="1675767"/>
          </a:xfrm>
        </p:grpSpPr>
        <p:sp>
          <p:nvSpPr>
            <p:cNvPr id="28" name="Rechthoek 27"/>
            <p:cNvSpPr/>
            <p:nvPr/>
          </p:nvSpPr>
          <p:spPr>
            <a:xfrm>
              <a:off x="196652" y="6324257"/>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grpSp>
          <p:nvGrpSpPr>
            <p:cNvPr id="29" name="Groep 28"/>
            <p:cNvGrpSpPr/>
            <p:nvPr/>
          </p:nvGrpSpPr>
          <p:grpSpPr>
            <a:xfrm>
              <a:off x="346412" y="5033211"/>
              <a:ext cx="1923247" cy="1555042"/>
              <a:chOff x="6865984" y="116048"/>
              <a:chExt cx="2083743" cy="1670195"/>
            </a:xfrm>
          </p:grpSpPr>
          <p:pic>
            <p:nvPicPr>
              <p:cNvPr id="32"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34701" y="116048"/>
                <a:ext cx="1215026" cy="167019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65984" y="1028329"/>
                <a:ext cx="1476230" cy="64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0" name="Tekstvak 29"/>
            <p:cNvSpPr txBox="1"/>
            <p:nvPr/>
          </p:nvSpPr>
          <p:spPr>
            <a:xfrm>
              <a:off x="2528954" y="6324257"/>
              <a:ext cx="2130070" cy="369332"/>
            </a:xfrm>
            <a:prstGeom prst="rect">
              <a:avLst/>
            </a:prstGeom>
            <a:noFill/>
            <a:effectLst>
              <a:outerShdw blurRad="25400" dist="25400" dir="5400000" algn="ctr" rotWithShape="0">
                <a:schemeClr val="tx1"/>
              </a:outerShdw>
            </a:effectLst>
          </p:spPr>
          <p:txBody>
            <a:bodyPr wrap="none" rtlCol="0">
              <a:spAutoFit/>
            </a:bodyPr>
            <a:lstStyle/>
            <a:p>
              <a:r>
                <a:rPr lang="nl-NL" b="1" dirty="0" smtClean="0">
                  <a:solidFill>
                    <a:schemeClr val="bg1"/>
                  </a:solidFill>
                </a:rPr>
                <a:t>De Tabernakeldienst</a:t>
              </a:r>
              <a:endParaRPr lang="nl-NL" b="1" dirty="0">
                <a:solidFill>
                  <a:schemeClr val="bg1"/>
                </a:solidFill>
              </a:endParaRPr>
            </a:p>
          </p:txBody>
        </p:sp>
        <p:sp>
          <p:nvSpPr>
            <p:cNvPr id="31" name="Tekstvak 30"/>
            <p:cNvSpPr txBox="1"/>
            <p:nvPr/>
          </p:nvSpPr>
          <p:spPr>
            <a:xfrm>
              <a:off x="7236296" y="6308868"/>
              <a:ext cx="1619354" cy="400110"/>
            </a:xfrm>
            <a:prstGeom prst="rect">
              <a:avLst/>
            </a:prstGeom>
            <a:noFill/>
          </p:spPr>
          <p:txBody>
            <a:bodyPr wrap="none" rtlCol="0">
              <a:spAutoFit/>
            </a:bodyPr>
            <a:lstStyle/>
            <a:p>
              <a:r>
                <a:rPr lang="nl-NL" sz="1000" b="1" dirty="0" smtClean="0">
                  <a:solidFill>
                    <a:schemeClr val="bg1"/>
                  </a:solidFill>
                </a:rPr>
                <a:t>© AGO 2013</a:t>
              </a:r>
            </a:p>
            <a:p>
              <a:r>
                <a:rPr lang="nl-NL" sz="1000" b="1" dirty="0" smtClean="0">
                  <a:solidFill>
                    <a:schemeClr val="bg1"/>
                  </a:solidFill>
                </a:rPr>
                <a:t>sdapioneers@hotmail.com</a:t>
              </a:r>
              <a:endParaRPr lang="nl-NL" sz="1000" b="1" dirty="0">
                <a:solidFill>
                  <a:schemeClr val="bg1"/>
                </a:solidFill>
              </a:endParaRPr>
            </a:p>
          </p:txBody>
        </p:sp>
      </p:grpSp>
    </p:spTree>
    <p:extLst>
      <p:ext uri="{BB962C8B-B14F-4D97-AF65-F5344CB8AC3E}">
        <p14:creationId xmlns:p14="http://schemas.microsoft.com/office/powerpoint/2010/main" val="174306714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610" y="989439"/>
            <a:ext cx="3666018" cy="1471377"/>
          </a:xfrm>
          <a:prstGeom prst="rect">
            <a:avLst/>
          </a:prstGeom>
          <a:noFill/>
          <a:ln>
            <a:noFill/>
          </a:ln>
          <a:effectLst>
            <a:glow rad="546100">
              <a:srgbClr val="8E0047">
                <a:alpha val="55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195736" y="2067539"/>
            <a:ext cx="3983767" cy="327503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hoek 1"/>
          <p:cNvSpPr/>
          <p:nvPr/>
        </p:nvSpPr>
        <p:spPr>
          <a:xfrm>
            <a:off x="5913604" y="1464830"/>
            <a:ext cx="2987824" cy="4585871"/>
          </a:xfrm>
          <a:prstGeom prst="rect">
            <a:avLst/>
          </a:prstGeom>
        </p:spPr>
        <p:txBody>
          <a:bodyPr wrap="square">
            <a:spAutoFit/>
          </a:bodyPr>
          <a:lstStyle/>
          <a:p>
            <a:pPr algn="ctr"/>
            <a:r>
              <a:rPr lang="nl-NL" sz="2000" b="1" dirty="0" smtClean="0"/>
              <a:t>Deze </a:t>
            </a:r>
            <a:r>
              <a:rPr lang="nl-NL" sz="2000" b="1" dirty="0"/>
              <a:t>priesters doen dienst in een afbeelding en schaduw van de hemelse dingen, overeenkomstig een aanwijzing van God die Mozes ontving  bij het voltooien van de tabernakel. Want zie erop toe, zegt Hij, dat u alles maakt overeenkomstig het voorbeeld dat u op de berg getoond is</a:t>
            </a:r>
            <a:r>
              <a:rPr lang="nl-NL" sz="2000" b="1" dirty="0" smtClean="0"/>
              <a:t>.</a:t>
            </a:r>
          </a:p>
          <a:p>
            <a:pPr algn="ctr"/>
            <a:r>
              <a:rPr lang="nl-NL" sz="1600" b="1" dirty="0" smtClean="0"/>
              <a:t>Hebreeën 8 : 5</a:t>
            </a:r>
            <a:r>
              <a:rPr lang="nl-NL" sz="2000" b="1" dirty="0" smtClean="0"/>
              <a:t>                                                                                                                 </a:t>
            </a:r>
            <a:r>
              <a:rPr lang="nl-NL" sz="1200" b="1" dirty="0" smtClean="0"/>
              <a:t>De </a:t>
            </a:r>
            <a:r>
              <a:rPr lang="nl-NL" sz="1200" b="1" dirty="0"/>
              <a:t>Nieuwe Bijbelvertaling</a:t>
            </a:r>
          </a:p>
          <a:p>
            <a:pPr algn="ctr"/>
            <a:endParaRPr lang="nl-NL" sz="2000" b="1" dirty="0"/>
          </a:p>
        </p:txBody>
      </p:sp>
      <p:pic>
        <p:nvPicPr>
          <p:cNvPr id="25" name="Picture 5"/>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r="18358" b="55331"/>
          <a:stretch/>
        </p:blipFill>
        <p:spPr bwMode="auto">
          <a:xfrm>
            <a:off x="5518982" y="5346631"/>
            <a:ext cx="986723" cy="76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hthoek 13"/>
          <p:cNvSpPr/>
          <p:nvPr/>
        </p:nvSpPr>
        <p:spPr>
          <a:xfrm>
            <a:off x="196652" y="127617"/>
            <a:ext cx="2073007" cy="6565971"/>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5" name="Groep 14"/>
          <p:cNvGrpSpPr/>
          <p:nvPr/>
        </p:nvGrpSpPr>
        <p:grpSpPr>
          <a:xfrm>
            <a:off x="196653" y="52050"/>
            <a:ext cx="8784976" cy="2212121"/>
            <a:chOff x="196653" y="52050"/>
            <a:chExt cx="8784976" cy="2212121"/>
          </a:xfrm>
        </p:grpSpPr>
        <p:grpSp>
          <p:nvGrpSpPr>
            <p:cNvPr id="16" name="Groep 15"/>
            <p:cNvGrpSpPr/>
            <p:nvPr/>
          </p:nvGrpSpPr>
          <p:grpSpPr>
            <a:xfrm>
              <a:off x="196653" y="118251"/>
              <a:ext cx="8784976" cy="2145920"/>
              <a:chOff x="196653" y="118251"/>
              <a:chExt cx="8784976" cy="2145920"/>
            </a:xfrm>
          </p:grpSpPr>
          <p:sp>
            <p:nvSpPr>
              <p:cNvPr id="18" name="Rechthoek 17"/>
              <p:cNvSpPr/>
              <p:nvPr/>
            </p:nvSpPr>
            <p:spPr>
              <a:xfrm>
                <a:off x="196653" y="118251"/>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pic>
            <p:nvPicPr>
              <p:cNvPr id="19"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1675" b="8542"/>
              <a:stretch/>
            </p:blipFill>
            <p:spPr bwMode="auto">
              <a:xfrm>
                <a:off x="472603" y="127618"/>
                <a:ext cx="1575648" cy="213655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kstvak 19"/>
              <p:cNvSpPr txBox="1"/>
              <p:nvPr/>
            </p:nvSpPr>
            <p:spPr>
              <a:xfrm>
                <a:off x="2063059" y="156743"/>
                <a:ext cx="2274790" cy="276999"/>
              </a:xfrm>
              <a:prstGeom prst="rect">
                <a:avLst/>
              </a:prstGeom>
              <a:noFill/>
              <a:effectLst>
                <a:outerShdw blurRad="25400" dist="25400" dir="5400000" algn="ctr" rotWithShape="0">
                  <a:schemeClr val="tx1"/>
                </a:outerShdw>
              </a:effectLst>
            </p:spPr>
            <p:txBody>
              <a:bodyPr wrap="none" rtlCol="0">
                <a:spAutoFit/>
              </a:bodyPr>
              <a:lstStyle/>
              <a:p>
                <a:r>
                  <a:rPr lang="nl-NL" sz="1200" b="1" dirty="0" smtClean="0">
                    <a:solidFill>
                      <a:schemeClr val="bg1"/>
                    </a:solidFill>
                  </a:rPr>
                  <a:t>Studiemateriaal : Heiligdomsleer</a:t>
                </a:r>
                <a:endParaRPr lang="nl-NL" sz="1200" b="1" dirty="0">
                  <a:solidFill>
                    <a:schemeClr val="bg1"/>
                  </a:solidFill>
                </a:endParaRPr>
              </a:p>
            </p:txBody>
          </p:sp>
        </p:grpSp>
        <p:sp>
          <p:nvSpPr>
            <p:cNvPr id="17" name="Tekstvak 16"/>
            <p:cNvSpPr txBox="1"/>
            <p:nvPr/>
          </p:nvSpPr>
          <p:spPr>
            <a:xfrm>
              <a:off x="5428895" y="52050"/>
              <a:ext cx="3552733" cy="461665"/>
            </a:xfrm>
            <a:prstGeom prst="rect">
              <a:avLst/>
            </a:prstGeom>
            <a:noFill/>
            <a:effectLst>
              <a:outerShdw blurRad="50800" dist="50800" dir="5400000" algn="ctr" rotWithShape="0">
                <a:schemeClr val="tx1"/>
              </a:outerShdw>
            </a:effectLst>
          </p:spPr>
          <p:txBody>
            <a:bodyPr wrap="square" rtlCol="0">
              <a:spAutoFit/>
            </a:bodyPr>
            <a:lstStyle/>
            <a:p>
              <a:pPr algn="ctr"/>
              <a:r>
                <a:rPr lang="nl-NL" sz="2400" b="1" dirty="0" smtClean="0">
                  <a:solidFill>
                    <a:srgbClr val="FCE7AA"/>
                  </a:solidFill>
                  <a:latin typeface="Batang" pitchFamily="18" charset="-127"/>
                  <a:ea typeface="Batang" pitchFamily="18" charset="-127"/>
                  <a:cs typeface="Times New Roman" pitchFamily="18" charset="0"/>
                </a:rPr>
                <a:t>Het </a:t>
              </a:r>
              <a:r>
                <a:rPr lang="nl-NL" sz="2400" b="1" dirty="0" smtClean="0">
                  <a:solidFill>
                    <a:srgbClr val="FCE7AA"/>
                  </a:solidFill>
                  <a:latin typeface="Batang" pitchFamily="18" charset="-127"/>
                  <a:ea typeface="Batang" pitchFamily="18" charset="-127"/>
                  <a:cs typeface="Times New Roman" pitchFamily="18" charset="0"/>
                </a:rPr>
                <a:t>Verlossingsplan</a:t>
              </a:r>
              <a:endParaRPr lang="nl-NL" sz="2400" b="1" dirty="0">
                <a:solidFill>
                  <a:srgbClr val="FCE7AA"/>
                </a:solidFill>
                <a:latin typeface="Batang" pitchFamily="18" charset="-127"/>
                <a:ea typeface="Batang" pitchFamily="18" charset="-127"/>
                <a:cs typeface="Times New Roman" pitchFamily="18" charset="0"/>
              </a:endParaRPr>
            </a:p>
          </p:txBody>
        </p:sp>
      </p:grpSp>
      <p:pic>
        <p:nvPicPr>
          <p:cNvPr id="22"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280424">
            <a:off x="191897" y="2705827"/>
            <a:ext cx="1605280" cy="259026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Groep 26"/>
          <p:cNvGrpSpPr/>
          <p:nvPr/>
        </p:nvGrpSpPr>
        <p:grpSpPr>
          <a:xfrm>
            <a:off x="196652" y="5033211"/>
            <a:ext cx="8784976" cy="1675767"/>
            <a:chOff x="196652" y="5033211"/>
            <a:chExt cx="8784976" cy="1675767"/>
          </a:xfrm>
        </p:grpSpPr>
        <p:sp>
          <p:nvSpPr>
            <p:cNvPr id="28" name="Rechthoek 27"/>
            <p:cNvSpPr/>
            <p:nvPr/>
          </p:nvSpPr>
          <p:spPr>
            <a:xfrm>
              <a:off x="196652" y="6324257"/>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grpSp>
          <p:nvGrpSpPr>
            <p:cNvPr id="29" name="Groep 28"/>
            <p:cNvGrpSpPr/>
            <p:nvPr/>
          </p:nvGrpSpPr>
          <p:grpSpPr>
            <a:xfrm>
              <a:off x="346412" y="5033211"/>
              <a:ext cx="1923247" cy="1555042"/>
              <a:chOff x="6865984" y="116048"/>
              <a:chExt cx="2083743" cy="1670195"/>
            </a:xfrm>
          </p:grpSpPr>
          <p:pic>
            <p:nvPicPr>
              <p:cNvPr id="32"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34701" y="116048"/>
                <a:ext cx="1215026" cy="167019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65984" y="1028329"/>
                <a:ext cx="1476230" cy="64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0" name="Tekstvak 29"/>
            <p:cNvSpPr txBox="1"/>
            <p:nvPr/>
          </p:nvSpPr>
          <p:spPr>
            <a:xfrm>
              <a:off x="2528954" y="6324257"/>
              <a:ext cx="2130070" cy="369332"/>
            </a:xfrm>
            <a:prstGeom prst="rect">
              <a:avLst/>
            </a:prstGeom>
            <a:noFill/>
            <a:effectLst>
              <a:outerShdw blurRad="25400" dist="25400" dir="5400000" algn="ctr" rotWithShape="0">
                <a:schemeClr val="tx1"/>
              </a:outerShdw>
            </a:effectLst>
          </p:spPr>
          <p:txBody>
            <a:bodyPr wrap="none" rtlCol="0">
              <a:spAutoFit/>
            </a:bodyPr>
            <a:lstStyle/>
            <a:p>
              <a:r>
                <a:rPr lang="nl-NL" b="1" dirty="0" smtClean="0">
                  <a:solidFill>
                    <a:schemeClr val="bg1"/>
                  </a:solidFill>
                </a:rPr>
                <a:t>De Tabernakeldienst</a:t>
              </a:r>
              <a:endParaRPr lang="nl-NL" b="1" dirty="0">
                <a:solidFill>
                  <a:schemeClr val="bg1"/>
                </a:solidFill>
              </a:endParaRPr>
            </a:p>
          </p:txBody>
        </p:sp>
        <p:sp>
          <p:nvSpPr>
            <p:cNvPr id="31" name="Tekstvak 30"/>
            <p:cNvSpPr txBox="1"/>
            <p:nvPr/>
          </p:nvSpPr>
          <p:spPr>
            <a:xfrm>
              <a:off x="7236296" y="6308868"/>
              <a:ext cx="1619354" cy="400110"/>
            </a:xfrm>
            <a:prstGeom prst="rect">
              <a:avLst/>
            </a:prstGeom>
            <a:noFill/>
          </p:spPr>
          <p:txBody>
            <a:bodyPr wrap="none" rtlCol="0">
              <a:spAutoFit/>
            </a:bodyPr>
            <a:lstStyle/>
            <a:p>
              <a:r>
                <a:rPr lang="nl-NL" sz="1000" b="1" dirty="0" smtClean="0">
                  <a:solidFill>
                    <a:schemeClr val="bg1"/>
                  </a:solidFill>
                </a:rPr>
                <a:t>© AGO 2013</a:t>
              </a:r>
            </a:p>
            <a:p>
              <a:r>
                <a:rPr lang="nl-NL" sz="1000" b="1" dirty="0" smtClean="0">
                  <a:solidFill>
                    <a:schemeClr val="bg1"/>
                  </a:solidFill>
                </a:rPr>
                <a:t>sdapioneers@hotmail.com</a:t>
              </a:r>
              <a:endParaRPr lang="nl-NL" sz="1000" b="1" dirty="0">
                <a:solidFill>
                  <a:schemeClr val="bg1"/>
                </a:solidFill>
              </a:endParaRPr>
            </a:p>
          </p:txBody>
        </p:sp>
      </p:grpSp>
    </p:spTree>
    <p:extLst>
      <p:ext uri="{BB962C8B-B14F-4D97-AF65-F5344CB8AC3E}">
        <p14:creationId xmlns:p14="http://schemas.microsoft.com/office/powerpoint/2010/main" val="17314546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610" y="989439"/>
            <a:ext cx="3666018" cy="1471377"/>
          </a:xfrm>
          <a:prstGeom prst="rect">
            <a:avLst/>
          </a:prstGeom>
          <a:noFill/>
          <a:ln>
            <a:noFill/>
          </a:ln>
          <a:effectLst>
            <a:glow rad="546100">
              <a:srgbClr val="8E0047">
                <a:alpha val="55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195736" y="2067539"/>
            <a:ext cx="3983767" cy="327503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hthoek 17"/>
          <p:cNvSpPr/>
          <p:nvPr/>
        </p:nvSpPr>
        <p:spPr>
          <a:xfrm>
            <a:off x="196652" y="127617"/>
            <a:ext cx="2073007" cy="6565971"/>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80424">
            <a:off x="191897" y="2705827"/>
            <a:ext cx="1605280" cy="259026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Groep 19"/>
          <p:cNvGrpSpPr/>
          <p:nvPr/>
        </p:nvGrpSpPr>
        <p:grpSpPr>
          <a:xfrm>
            <a:off x="196653" y="52050"/>
            <a:ext cx="8784976" cy="2212121"/>
            <a:chOff x="196653" y="52050"/>
            <a:chExt cx="8784976" cy="2212121"/>
          </a:xfrm>
        </p:grpSpPr>
        <p:grpSp>
          <p:nvGrpSpPr>
            <p:cNvPr id="22" name="Groep 21"/>
            <p:cNvGrpSpPr/>
            <p:nvPr/>
          </p:nvGrpSpPr>
          <p:grpSpPr>
            <a:xfrm>
              <a:off x="196653" y="118251"/>
              <a:ext cx="8784976" cy="2145920"/>
              <a:chOff x="196653" y="118251"/>
              <a:chExt cx="8784976" cy="2145920"/>
            </a:xfrm>
          </p:grpSpPr>
          <p:sp>
            <p:nvSpPr>
              <p:cNvPr id="27" name="Rechthoek 26"/>
              <p:cNvSpPr/>
              <p:nvPr/>
            </p:nvSpPr>
            <p:spPr>
              <a:xfrm>
                <a:off x="196653" y="118251"/>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pic>
            <p:nvPicPr>
              <p:cNvPr id="28"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1675" b="8542"/>
              <a:stretch/>
            </p:blipFill>
            <p:spPr bwMode="auto">
              <a:xfrm>
                <a:off x="472603" y="127618"/>
                <a:ext cx="1575648" cy="213655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kstvak 28"/>
              <p:cNvSpPr txBox="1"/>
              <p:nvPr/>
            </p:nvSpPr>
            <p:spPr>
              <a:xfrm>
                <a:off x="2063059" y="156743"/>
                <a:ext cx="2274790" cy="276999"/>
              </a:xfrm>
              <a:prstGeom prst="rect">
                <a:avLst/>
              </a:prstGeom>
              <a:noFill/>
              <a:effectLst>
                <a:outerShdw blurRad="25400" dist="25400" dir="5400000" algn="ctr" rotWithShape="0">
                  <a:schemeClr val="tx1"/>
                </a:outerShdw>
              </a:effectLst>
            </p:spPr>
            <p:txBody>
              <a:bodyPr wrap="none" rtlCol="0">
                <a:spAutoFit/>
              </a:bodyPr>
              <a:lstStyle/>
              <a:p>
                <a:r>
                  <a:rPr lang="nl-NL" sz="1200" b="1" dirty="0" smtClean="0">
                    <a:solidFill>
                      <a:schemeClr val="bg1"/>
                    </a:solidFill>
                  </a:rPr>
                  <a:t>Studiemateriaal : Heiligdomsleer</a:t>
                </a:r>
                <a:endParaRPr lang="nl-NL" sz="1200" b="1" dirty="0">
                  <a:solidFill>
                    <a:schemeClr val="bg1"/>
                  </a:solidFill>
                </a:endParaRPr>
              </a:p>
            </p:txBody>
          </p:sp>
        </p:grpSp>
        <p:sp>
          <p:nvSpPr>
            <p:cNvPr id="25" name="Tekstvak 24"/>
            <p:cNvSpPr txBox="1"/>
            <p:nvPr/>
          </p:nvSpPr>
          <p:spPr>
            <a:xfrm>
              <a:off x="5428895" y="52050"/>
              <a:ext cx="3552733" cy="461665"/>
            </a:xfrm>
            <a:prstGeom prst="rect">
              <a:avLst/>
            </a:prstGeom>
            <a:noFill/>
            <a:effectLst>
              <a:outerShdw blurRad="50800" dist="50800" dir="5400000" algn="ctr" rotWithShape="0">
                <a:schemeClr val="tx1"/>
              </a:outerShdw>
            </a:effectLst>
          </p:spPr>
          <p:txBody>
            <a:bodyPr wrap="square" rtlCol="0">
              <a:spAutoFit/>
            </a:bodyPr>
            <a:lstStyle/>
            <a:p>
              <a:pPr algn="ctr"/>
              <a:r>
                <a:rPr lang="nl-NL" sz="2400" b="1" dirty="0" smtClean="0">
                  <a:solidFill>
                    <a:srgbClr val="FCE7AA"/>
                  </a:solidFill>
                  <a:latin typeface="Batang" pitchFamily="18" charset="-127"/>
                  <a:ea typeface="Batang" pitchFamily="18" charset="-127"/>
                  <a:cs typeface="Times New Roman" pitchFamily="18" charset="0"/>
                </a:rPr>
                <a:t>Het </a:t>
              </a:r>
              <a:r>
                <a:rPr lang="nl-NL" sz="2400" b="1" dirty="0" smtClean="0">
                  <a:solidFill>
                    <a:srgbClr val="FCE7AA"/>
                  </a:solidFill>
                  <a:latin typeface="Batang" pitchFamily="18" charset="-127"/>
                  <a:ea typeface="Batang" pitchFamily="18" charset="-127"/>
                  <a:cs typeface="Times New Roman" pitchFamily="18" charset="0"/>
                </a:rPr>
                <a:t>Verlossingsplan</a:t>
              </a:r>
              <a:endParaRPr lang="nl-NL" sz="2400" b="1" dirty="0">
                <a:solidFill>
                  <a:srgbClr val="FCE7AA"/>
                </a:solidFill>
                <a:latin typeface="Batang" pitchFamily="18" charset="-127"/>
                <a:ea typeface="Batang" pitchFamily="18" charset="-127"/>
                <a:cs typeface="Times New Roman" pitchFamily="18" charset="0"/>
              </a:endParaRPr>
            </a:p>
          </p:txBody>
        </p:sp>
      </p:grpSp>
      <p:grpSp>
        <p:nvGrpSpPr>
          <p:cNvPr id="30" name="Groep 29"/>
          <p:cNvGrpSpPr/>
          <p:nvPr/>
        </p:nvGrpSpPr>
        <p:grpSpPr>
          <a:xfrm>
            <a:off x="196652" y="5033211"/>
            <a:ext cx="8784976" cy="1675767"/>
            <a:chOff x="196652" y="5033211"/>
            <a:chExt cx="8784976" cy="1675767"/>
          </a:xfrm>
        </p:grpSpPr>
        <p:sp>
          <p:nvSpPr>
            <p:cNvPr id="31" name="Rechthoek 30"/>
            <p:cNvSpPr/>
            <p:nvPr/>
          </p:nvSpPr>
          <p:spPr>
            <a:xfrm>
              <a:off x="196652" y="6324257"/>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grpSp>
          <p:nvGrpSpPr>
            <p:cNvPr id="32" name="Groep 31"/>
            <p:cNvGrpSpPr/>
            <p:nvPr/>
          </p:nvGrpSpPr>
          <p:grpSpPr>
            <a:xfrm>
              <a:off x="346412" y="5033211"/>
              <a:ext cx="1923247" cy="1555042"/>
              <a:chOff x="6865984" y="116048"/>
              <a:chExt cx="2083743" cy="1670195"/>
            </a:xfrm>
          </p:grpSpPr>
          <p:pic>
            <p:nvPicPr>
              <p:cNvPr id="35"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34701" y="116048"/>
                <a:ext cx="1215026" cy="167019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65984" y="1028329"/>
                <a:ext cx="1476230" cy="64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 name="Tekstvak 32"/>
            <p:cNvSpPr txBox="1"/>
            <p:nvPr/>
          </p:nvSpPr>
          <p:spPr>
            <a:xfrm>
              <a:off x="2528954" y="6324257"/>
              <a:ext cx="2130070" cy="369332"/>
            </a:xfrm>
            <a:prstGeom prst="rect">
              <a:avLst/>
            </a:prstGeom>
            <a:noFill/>
            <a:effectLst>
              <a:outerShdw blurRad="25400" dist="25400" dir="5400000" algn="ctr" rotWithShape="0">
                <a:schemeClr val="tx1"/>
              </a:outerShdw>
            </a:effectLst>
          </p:spPr>
          <p:txBody>
            <a:bodyPr wrap="none" rtlCol="0">
              <a:spAutoFit/>
            </a:bodyPr>
            <a:lstStyle/>
            <a:p>
              <a:r>
                <a:rPr lang="nl-NL" b="1" dirty="0" smtClean="0">
                  <a:solidFill>
                    <a:schemeClr val="bg1"/>
                  </a:solidFill>
                </a:rPr>
                <a:t>De Tabernakeldienst</a:t>
              </a:r>
              <a:endParaRPr lang="nl-NL" b="1" dirty="0">
                <a:solidFill>
                  <a:schemeClr val="bg1"/>
                </a:solidFill>
              </a:endParaRPr>
            </a:p>
          </p:txBody>
        </p:sp>
        <p:sp>
          <p:nvSpPr>
            <p:cNvPr id="34" name="Tekstvak 33"/>
            <p:cNvSpPr txBox="1"/>
            <p:nvPr/>
          </p:nvSpPr>
          <p:spPr>
            <a:xfrm>
              <a:off x="7236296" y="6308868"/>
              <a:ext cx="1619354" cy="400110"/>
            </a:xfrm>
            <a:prstGeom prst="rect">
              <a:avLst/>
            </a:prstGeom>
            <a:noFill/>
          </p:spPr>
          <p:txBody>
            <a:bodyPr wrap="none" rtlCol="0">
              <a:spAutoFit/>
            </a:bodyPr>
            <a:lstStyle/>
            <a:p>
              <a:r>
                <a:rPr lang="nl-NL" sz="1000" b="1" dirty="0" smtClean="0">
                  <a:solidFill>
                    <a:schemeClr val="bg1"/>
                  </a:solidFill>
                </a:rPr>
                <a:t>© AGO 2013</a:t>
              </a:r>
            </a:p>
            <a:p>
              <a:r>
                <a:rPr lang="nl-NL" sz="1000" b="1" dirty="0" smtClean="0">
                  <a:solidFill>
                    <a:schemeClr val="bg1"/>
                  </a:solidFill>
                </a:rPr>
                <a:t>sdapioneers@hotmail.com</a:t>
              </a:r>
              <a:endParaRPr lang="nl-NL" sz="1000" b="1" dirty="0">
                <a:solidFill>
                  <a:schemeClr val="bg1"/>
                </a:solidFill>
              </a:endParaRPr>
            </a:p>
          </p:txBody>
        </p:sp>
      </p:grpSp>
      <p:pic>
        <p:nvPicPr>
          <p:cNvPr id="6194" name="Picture 14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72200" y="711620"/>
            <a:ext cx="2270425" cy="3313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41823" y="2541612"/>
            <a:ext cx="2047424" cy="2966870"/>
          </a:xfrm>
          <a:prstGeom prst="rect">
            <a:avLst/>
          </a:prstGeom>
          <a:noFill/>
          <a:ln>
            <a:noFill/>
          </a:ln>
          <a:effectLst>
            <a:glow rad="228600">
              <a:schemeClr val="accent6">
                <a:satMod val="175000"/>
                <a:alpha val="40000"/>
              </a:schemeClr>
            </a:glow>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1" name="Rechthoek 180"/>
          <p:cNvSpPr/>
          <p:nvPr/>
        </p:nvSpPr>
        <p:spPr>
          <a:xfrm>
            <a:off x="6325977" y="4561898"/>
            <a:ext cx="2638030" cy="1508105"/>
          </a:xfrm>
          <a:prstGeom prst="rect">
            <a:avLst/>
          </a:prstGeom>
          <a:effectLst>
            <a:outerShdw blurRad="50800" dist="50800" dir="5400000" algn="ctr" rotWithShape="0">
              <a:schemeClr val="bg1"/>
            </a:outerShdw>
          </a:effectLst>
        </p:spPr>
        <p:txBody>
          <a:bodyPr wrap="none">
            <a:spAutoFit/>
          </a:bodyPr>
          <a:lstStyle/>
          <a:p>
            <a:pPr algn="ctr"/>
            <a:r>
              <a:rPr lang="nl-NL" sz="2800" b="1" dirty="0" smtClean="0">
                <a:solidFill>
                  <a:prstClr val="black"/>
                </a:solidFill>
              </a:rPr>
              <a:t>De</a:t>
            </a:r>
            <a:r>
              <a:rPr lang="nl-NL" sz="2000" b="1" dirty="0" smtClean="0">
                <a:solidFill>
                  <a:prstClr val="black"/>
                </a:solidFill>
              </a:rPr>
              <a:t> </a:t>
            </a:r>
          </a:p>
          <a:p>
            <a:pPr algn="ctr"/>
            <a:r>
              <a:rPr lang="nl-NL" sz="3200" b="1" dirty="0" smtClean="0">
                <a:solidFill>
                  <a:prstClr val="black"/>
                </a:solidFill>
              </a:rPr>
              <a:t>“</a:t>
            </a:r>
            <a:r>
              <a:rPr lang="nl-NL" sz="3200" b="1" dirty="0" smtClean="0">
                <a:solidFill>
                  <a:prstClr val="black"/>
                </a:solidFill>
              </a:rPr>
              <a:t>DAGELIJKSE”</a:t>
            </a:r>
            <a:endParaRPr lang="nl-NL" sz="3200" b="1" dirty="0" smtClean="0">
              <a:solidFill>
                <a:prstClr val="black"/>
              </a:solidFill>
            </a:endParaRPr>
          </a:p>
          <a:p>
            <a:pPr algn="ctr"/>
            <a:r>
              <a:rPr lang="nl-NL" sz="3200" b="1" dirty="0" smtClean="0">
                <a:solidFill>
                  <a:prstClr val="black"/>
                </a:solidFill>
              </a:rPr>
              <a:t>OFFERSCHULD</a:t>
            </a:r>
            <a:endParaRPr lang="nl-NL" sz="3200" dirty="0"/>
          </a:p>
        </p:txBody>
      </p:sp>
    </p:spTree>
    <p:extLst>
      <p:ext uri="{BB962C8B-B14F-4D97-AF65-F5344CB8AC3E}">
        <p14:creationId xmlns:p14="http://schemas.microsoft.com/office/powerpoint/2010/main" val="582802006"/>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0"/>
                                        </p:tgtEl>
                                        <p:attrNameLst>
                                          <p:attrName>style.visibility</p:attrName>
                                        </p:attrNameLst>
                                      </p:cBhvr>
                                      <p:to>
                                        <p:strVal val="visible"/>
                                      </p:to>
                                    </p:set>
                                    <p:anim calcmode="lin" valueType="num">
                                      <p:cBhvr>
                                        <p:cTn id="7" dur="2000" fill="hold"/>
                                        <p:tgtEl>
                                          <p:spTgt spid="180"/>
                                        </p:tgtEl>
                                        <p:attrNameLst>
                                          <p:attrName>ppt_w</p:attrName>
                                        </p:attrNameLst>
                                      </p:cBhvr>
                                      <p:tavLst>
                                        <p:tav tm="0">
                                          <p:val>
                                            <p:fltVal val="0"/>
                                          </p:val>
                                        </p:tav>
                                        <p:tav tm="100000">
                                          <p:val>
                                            <p:strVal val="#ppt_w"/>
                                          </p:val>
                                        </p:tav>
                                      </p:tavLst>
                                    </p:anim>
                                    <p:anim calcmode="lin" valueType="num">
                                      <p:cBhvr>
                                        <p:cTn id="8" dur="2000" fill="hold"/>
                                        <p:tgtEl>
                                          <p:spTgt spid="180"/>
                                        </p:tgtEl>
                                        <p:attrNameLst>
                                          <p:attrName>ppt_h</p:attrName>
                                        </p:attrNameLst>
                                      </p:cBhvr>
                                      <p:tavLst>
                                        <p:tav tm="0">
                                          <p:val>
                                            <p:fltVal val="0"/>
                                          </p:val>
                                        </p:tav>
                                        <p:tav tm="100000">
                                          <p:val>
                                            <p:strVal val="#ppt_h"/>
                                          </p:val>
                                        </p:tav>
                                      </p:tavLst>
                                    </p:anim>
                                    <p:animEffect transition="in" filter="fade">
                                      <p:cBhvr>
                                        <p:cTn id="9" dur="2000"/>
                                        <p:tgtEl>
                                          <p:spTgt spid="180"/>
                                        </p:tgtEl>
                                      </p:cBhvr>
                                    </p:animEffect>
                                  </p:childTnLst>
                                </p:cTn>
                              </p:par>
                            </p:childTnLst>
                          </p:cTn>
                        </p:par>
                        <p:par>
                          <p:cTn id="10" fill="hold">
                            <p:stCondLst>
                              <p:cond delay="2000"/>
                            </p:stCondLst>
                            <p:childTnLst>
                              <p:par>
                                <p:cTn id="11" presetID="10" presetClass="entr" presetSubtype="0" fill="hold" grpId="0" nodeType="afterEffect">
                                  <p:stCondLst>
                                    <p:cond delay="250"/>
                                  </p:stCondLst>
                                  <p:childTnLst>
                                    <p:set>
                                      <p:cBhvr>
                                        <p:cTn id="12" dur="1" fill="hold">
                                          <p:stCondLst>
                                            <p:cond delay="0"/>
                                          </p:stCondLst>
                                        </p:cTn>
                                        <p:tgtEl>
                                          <p:spTgt spid="181"/>
                                        </p:tgtEl>
                                        <p:attrNameLst>
                                          <p:attrName>style.visibility</p:attrName>
                                        </p:attrNameLst>
                                      </p:cBhvr>
                                      <p:to>
                                        <p:strVal val="visible"/>
                                      </p:to>
                                    </p:set>
                                    <p:animEffect transition="in" filter="fade">
                                      <p:cBhvr>
                                        <p:cTn id="13" dur="15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4" name="Rechthoek 23"/>
          <p:cNvSpPr/>
          <p:nvPr/>
        </p:nvSpPr>
        <p:spPr>
          <a:xfrm>
            <a:off x="196652" y="127617"/>
            <a:ext cx="2073007" cy="6565971"/>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p:cNvSpPr/>
          <p:nvPr/>
        </p:nvSpPr>
        <p:spPr>
          <a:xfrm>
            <a:off x="2287947" y="1776298"/>
            <a:ext cx="4572000" cy="3631763"/>
          </a:xfrm>
          <a:prstGeom prst="rect">
            <a:avLst/>
          </a:prstGeom>
          <a:effectLst>
            <a:outerShdw blurRad="50800" dist="50800" dir="5400000" algn="ctr" rotWithShape="0">
              <a:schemeClr val="bg1"/>
            </a:outerShdw>
          </a:effectLst>
        </p:spPr>
        <p:txBody>
          <a:bodyPr>
            <a:spAutoFit/>
          </a:bodyPr>
          <a:lstStyle/>
          <a:p>
            <a:r>
              <a:rPr lang="nl-NL" sz="2000" b="1" dirty="0"/>
              <a:t>Want God had de wereld zo lief </a:t>
            </a:r>
            <a:endParaRPr lang="nl-NL" sz="2000" b="1" dirty="0" smtClean="0"/>
          </a:p>
          <a:p>
            <a:r>
              <a:rPr lang="nl-NL" sz="2000" b="1" dirty="0" smtClean="0"/>
              <a:t>dat </a:t>
            </a:r>
            <a:r>
              <a:rPr lang="nl-NL" sz="2000" b="1" dirty="0"/>
              <a:t>hij zijn enige Zoon heeft gegeven, opdat iedereen die in hem gelooft niet verloren gaat, maar eeuwig leven heeft. </a:t>
            </a:r>
          </a:p>
          <a:p>
            <a:endParaRPr lang="nl-NL" sz="2000" b="1" dirty="0" smtClean="0"/>
          </a:p>
          <a:p>
            <a:r>
              <a:rPr lang="nl-NL" sz="2000" b="1" dirty="0" smtClean="0"/>
              <a:t>God </a:t>
            </a:r>
            <a:r>
              <a:rPr lang="nl-NL" sz="2000" b="1" dirty="0"/>
              <a:t>heeft zijn Zoon niet naar de wereld gestuurd om een oordeel over haar te vellen, maar om de wereld door hem te redden</a:t>
            </a:r>
            <a:r>
              <a:rPr lang="nl-NL" sz="2000" b="1" dirty="0" smtClean="0"/>
              <a:t>.</a:t>
            </a:r>
          </a:p>
          <a:p>
            <a:endParaRPr lang="nl-NL" dirty="0"/>
          </a:p>
          <a:p>
            <a:r>
              <a:rPr lang="nl-NL" sz="1600" b="1" dirty="0" smtClean="0"/>
              <a:t>                                                           Johannes 3 : 16,17 </a:t>
            </a:r>
          </a:p>
          <a:p>
            <a:r>
              <a:rPr lang="nl-NL" sz="1200" b="1" dirty="0" smtClean="0"/>
              <a:t>                                                                            De </a:t>
            </a:r>
            <a:r>
              <a:rPr lang="nl-NL" sz="1200" b="1" dirty="0"/>
              <a:t>Nieuwe </a:t>
            </a:r>
            <a:r>
              <a:rPr lang="nl-NL" sz="1200" b="1" dirty="0" smtClean="0"/>
              <a:t>Bijbelvertaling</a:t>
            </a:r>
            <a:endParaRPr lang="nl-NL" sz="1200" b="1" dirty="0"/>
          </a:p>
        </p:txBody>
      </p:sp>
      <p:grpSp>
        <p:nvGrpSpPr>
          <p:cNvPr id="9" name="Groep 8"/>
          <p:cNvGrpSpPr/>
          <p:nvPr/>
        </p:nvGrpSpPr>
        <p:grpSpPr>
          <a:xfrm>
            <a:off x="196653" y="118251"/>
            <a:ext cx="8784976" cy="2145920"/>
            <a:chOff x="196653" y="118251"/>
            <a:chExt cx="8784976" cy="2145920"/>
          </a:xfrm>
        </p:grpSpPr>
        <p:sp>
          <p:nvSpPr>
            <p:cNvPr id="10" name="Rechthoek 9"/>
            <p:cNvSpPr/>
            <p:nvPr/>
          </p:nvSpPr>
          <p:spPr>
            <a:xfrm>
              <a:off x="196653" y="118251"/>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pic>
          <p:nvPicPr>
            <p:cNvPr id="1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675" b="8542"/>
            <a:stretch/>
          </p:blipFill>
          <p:spPr bwMode="auto">
            <a:xfrm>
              <a:off x="472603" y="127618"/>
              <a:ext cx="1575648" cy="213655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kstvak 11"/>
            <p:cNvSpPr txBox="1"/>
            <p:nvPr/>
          </p:nvSpPr>
          <p:spPr>
            <a:xfrm>
              <a:off x="2063059" y="156743"/>
              <a:ext cx="2274790" cy="276999"/>
            </a:xfrm>
            <a:prstGeom prst="rect">
              <a:avLst/>
            </a:prstGeom>
            <a:noFill/>
            <a:effectLst>
              <a:outerShdw blurRad="25400" dist="25400" dir="5400000" algn="ctr" rotWithShape="0">
                <a:schemeClr val="tx1"/>
              </a:outerShdw>
            </a:effectLst>
          </p:spPr>
          <p:txBody>
            <a:bodyPr wrap="none" rtlCol="0">
              <a:spAutoFit/>
            </a:bodyPr>
            <a:lstStyle/>
            <a:p>
              <a:r>
                <a:rPr lang="nl-NL" sz="1200" b="1" dirty="0" smtClean="0">
                  <a:solidFill>
                    <a:schemeClr val="bg1"/>
                  </a:solidFill>
                </a:rPr>
                <a:t>Studiemateriaal : Heiligdomsleer</a:t>
              </a:r>
              <a:endParaRPr lang="nl-NL" sz="1200" b="1" dirty="0">
                <a:solidFill>
                  <a:schemeClr val="bg1"/>
                </a:solidFill>
              </a:endParaRPr>
            </a:p>
          </p:txBody>
        </p:sp>
      </p:gr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0271" y="309136"/>
            <a:ext cx="3001588" cy="2952329"/>
          </a:xfrm>
          <a:prstGeom prst="rect">
            <a:avLst/>
          </a:prstGeom>
          <a:noFill/>
          <a:ln>
            <a:noFill/>
          </a:ln>
          <a:effectLst>
            <a:glow rad="635000">
              <a:schemeClr val="tx1">
                <a:alpha val="40000"/>
              </a:schemeClr>
            </a:glow>
            <a:outerShdw dist="35921" dir="2700000" algn="ctr" rotWithShape="0">
              <a:schemeClr val="bg2"/>
            </a:outerShdw>
            <a:reflection blurRad="6350" stA="50000" endA="300" endPos="5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5"/>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r="18358" b="55331"/>
          <a:stretch/>
        </p:blipFill>
        <p:spPr bwMode="auto">
          <a:xfrm>
            <a:off x="6401644" y="3888705"/>
            <a:ext cx="2400540" cy="1871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280424">
            <a:off x="191897" y="2705827"/>
            <a:ext cx="1605280" cy="259026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oep 15"/>
          <p:cNvGrpSpPr/>
          <p:nvPr/>
        </p:nvGrpSpPr>
        <p:grpSpPr>
          <a:xfrm>
            <a:off x="196652" y="5033211"/>
            <a:ext cx="8784976" cy="1675767"/>
            <a:chOff x="196652" y="5033211"/>
            <a:chExt cx="8784976" cy="1675767"/>
          </a:xfrm>
        </p:grpSpPr>
        <p:sp>
          <p:nvSpPr>
            <p:cNvPr id="17" name="Rechthoek 16"/>
            <p:cNvSpPr/>
            <p:nvPr/>
          </p:nvSpPr>
          <p:spPr>
            <a:xfrm>
              <a:off x="196652" y="6324257"/>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grpSp>
          <p:nvGrpSpPr>
            <p:cNvPr id="19" name="Groep 18"/>
            <p:cNvGrpSpPr/>
            <p:nvPr/>
          </p:nvGrpSpPr>
          <p:grpSpPr>
            <a:xfrm>
              <a:off x="346412" y="5033211"/>
              <a:ext cx="1923247" cy="1555042"/>
              <a:chOff x="6865984" y="116048"/>
              <a:chExt cx="2083743" cy="1670195"/>
            </a:xfrm>
          </p:grpSpPr>
          <p:pic>
            <p:nvPicPr>
              <p:cNvPr id="22"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34701" y="116048"/>
                <a:ext cx="1215026" cy="167019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65984" y="1028329"/>
                <a:ext cx="1476230" cy="64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Tekstvak 19"/>
            <p:cNvSpPr txBox="1"/>
            <p:nvPr/>
          </p:nvSpPr>
          <p:spPr>
            <a:xfrm>
              <a:off x="2528954" y="6324257"/>
              <a:ext cx="2130070" cy="369332"/>
            </a:xfrm>
            <a:prstGeom prst="rect">
              <a:avLst/>
            </a:prstGeom>
            <a:noFill/>
            <a:effectLst>
              <a:outerShdw blurRad="25400" dist="25400" dir="5400000" algn="ctr" rotWithShape="0">
                <a:schemeClr val="tx1"/>
              </a:outerShdw>
            </a:effectLst>
          </p:spPr>
          <p:txBody>
            <a:bodyPr wrap="none" rtlCol="0">
              <a:spAutoFit/>
            </a:bodyPr>
            <a:lstStyle/>
            <a:p>
              <a:r>
                <a:rPr lang="nl-NL" b="1" dirty="0" smtClean="0">
                  <a:solidFill>
                    <a:schemeClr val="bg1"/>
                  </a:solidFill>
                </a:rPr>
                <a:t>De Tabernakeldienst</a:t>
              </a:r>
              <a:endParaRPr lang="nl-NL" b="1" dirty="0">
                <a:solidFill>
                  <a:schemeClr val="bg1"/>
                </a:solidFill>
              </a:endParaRPr>
            </a:p>
          </p:txBody>
        </p:sp>
        <p:sp>
          <p:nvSpPr>
            <p:cNvPr id="21" name="Tekstvak 20"/>
            <p:cNvSpPr txBox="1"/>
            <p:nvPr/>
          </p:nvSpPr>
          <p:spPr>
            <a:xfrm>
              <a:off x="7236296" y="6308868"/>
              <a:ext cx="1619354" cy="400110"/>
            </a:xfrm>
            <a:prstGeom prst="rect">
              <a:avLst/>
            </a:prstGeom>
            <a:noFill/>
          </p:spPr>
          <p:txBody>
            <a:bodyPr wrap="none" rtlCol="0">
              <a:spAutoFit/>
            </a:bodyPr>
            <a:lstStyle/>
            <a:p>
              <a:r>
                <a:rPr lang="nl-NL" sz="1000" b="1" dirty="0" smtClean="0">
                  <a:solidFill>
                    <a:schemeClr val="bg1"/>
                  </a:solidFill>
                </a:rPr>
                <a:t>© AGO 2013</a:t>
              </a:r>
            </a:p>
            <a:p>
              <a:r>
                <a:rPr lang="nl-NL" sz="1000" b="1" dirty="0" smtClean="0">
                  <a:solidFill>
                    <a:schemeClr val="bg1"/>
                  </a:solidFill>
                </a:rPr>
                <a:t>sdapioneers@hotmail.com</a:t>
              </a:r>
              <a:endParaRPr lang="nl-NL" sz="1000" b="1" dirty="0">
                <a:solidFill>
                  <a:schemeClr val="bg1"/>
                </a:solidFill>
              </a:endParaRPr>
            </a:p>
          </p:txBody>
        </p:sp>
      </p:grpSp>
    </p:spTree>
    <p:extLst>
      <p:ext uri="{BB962C8B-B14F-4D97-AF65-F5344CB8AC3E}">
        <p14:creationId xmlns:p14="http://schemas.microsoft.com/office/powerpoint/2010/main" val="3430525576"/>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610" y="989439"/>
            <a:ext cx="3666018" cy="1471377"/>
          </a:xfrm>
          <a:prstGeom prst="rect">
            <a:avLst/>
          </a:prstGeom>
          <a:noFill/>
          <a:ln>
            <a:noFill/>
          </a:ln>
          <a:effectLst>
            <a:glow rad="546100">
              <a:srgbClr val="8E0047">
                <a:alpha val="55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195736" y="2067539"/>
            <a:ext cx="3983767" cy="327503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hthoek 17"/>
          <p:cNvSpPr/>
          <p:nvPr/>
        </p:nvSpPr>
        <p:spPr>
          <a:xfrm>
            <a:off x="196652" y="127617"/>
            <a:ext cx="2073007" cy="6565971"/>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80424">
            <a:off x="191897" y="2705827"/>
            <a:ext cx="1605280" cy="259026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Groep 19"/>
          <p:cNvGrpSpPr/>
          <p:nvPr/>
        </p:nvGrpSpPr>
        <p:grpSpPr>
          <a:xfrm>
            <a:off x="196653" y="52050"/>
            <a:ext cx="8784976" cy="2212121"/>
            <a:chOff x="196653" y="52050"/>
            <a:chExt cx="8784976" cy="2212121"/>
          </a:xfrm>
        </p:grpSpPr>
        <p:grpSp>
          <p:nvGrpSpPr>
            <p:cNvPr id="22" name="Groep 21"/>
            <p:cNvGrpSpPr/>
            <p:nvPr/>
          </p:nvGrpSpPr>
          <p:grpSpPr>
            <a:xfrm>
              <a:off x="196653" y="118251"/>
              <a:ext cx="8784976" cy="2145920"/>
              <a:chOff x="196653" y="118251"/>
              <a:chExt cx="8784976" cy="2145920"/>
            </a:xfrm>
          </p:grpSpPr>
          <p:sp>
            <p:nvSpPr>
              <p:cNvPr id="27" name="Rechthoek 26"/>
              <p:cNvSpPr/>
              <p:nvPr/>
            </p:nvSpPr>
            <p:spPr>
              <a:xfrm>
                <a:off x="196653" y="118251"/>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pic>
            <p:nvPicPr>
              <p:cNvPr id="28"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1675" b="8542"/>
              <a:stretch/>
            </p:blipFill>
            <p:spPr bwMode="auto">
              <a:xfrm>
                <a:off x="472603" y="127618"/>
                <a:ext cx="1575648" cy="213655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kstvak 28"/>
              <p:cNvSpPr txBox="1"/>
              <p:nvPr/>
            </p:nvSpPr>
            <p:spPr>
              <a:xfrm>
                <a:off x="2063059" y="156743"/>
                <a:ext cx="2274790" cy="276999"/>
              </a:xfrm>
              <a:prstGeom prst="rect">
                <a:avLst/>
              </a:prstGeom>
              <a:noFill/>
              <a:effectLst>
                <a:outerShdw blurRad="25400" dist="25400" dir="5400000" algn="ctr" rotWithShape="0">
                  <a:schemeClr val="tx1"/>
                </a:outerShdw>
              </a:effectLst>
            </p:spPr>
            <p:txBody>
              <a:bodyPr wrap="none" rtlCol="0">
                <a:spAutoFit/>
              </a:bodyPr>
              <a:lstStyle/>
              <a:p>
                <a:r>
                  <a:rPr lang="nl-NL" sz="1200" b="1" dirty="0" smtClean="0">
                    <a:solidFill>
                      <a:schemeClr val="bg1"/>
                    </a:solidFill>
                  </a:rPr>
                  <a:t>Studiemateriaal : Heiligdomsleer</a:t>
                </a:r>
                <a:endParaRPr lang="nl-NL" sz="1200" b="1" dirty="0">
                  <a:solidFill>
                    <a:schemeClr val="bg1"/>
                  </a:solidFill>
                </a:endParaRPr>
              </a:p>
            </p:txBody>
          </p:sp>
        </p:grpSp>
        <p:sp>
          <p:nvSpPr>
            <p:cNvPr id="25" name="Tekstvak 24"/>
            <p:cNvSpPr txBox="1"/>
            <p:nvPr/>
          </p:nvSpPr>
          <p:spPr>
            <a:xfrm>
              <a:off x="5428895" y="52050"/>
              <a:ext cx="3552733" cy="461665"/>
            </a:xfrm>
            <a:prstGeom prst="rect">
              <a:avLst/>
            </a:prstGeom>
            <a:noFill/>
            <a:effectLst>
              <a:outerShdw blurRad="50800" dist="50800" dir="5400000" algn="ctr" rotWithShape="0">
                <a:schemeClr val="tx1"/>
              </a:outerShdw>
            </a:effectLst>
          </p:spPr>
          <p:txBody>
            <a:bodyPr wrap="square" rtlCol="0">
              <a:spAutoFit/>
            </a:bodyPr>
            <a:lstStyle/>
            <a:p>
              <a:pPr algn="ctr"/>
              <a:r>
                <a:rPr lang="nl-NL" sz="2400" b="1" dirty="0" smtClean="0">
                  <a:solidFill>
                    <a:srgbClr val="FCE7AA"/>
                  </a:solidFill>
                  <a:latin typeface="Batang" pitchFamily="18" charset="-127"/>
                  <a:ea typeface="Batang" pitchFamily="18" charset="-127"/>
                  <a:cs typeface="Times New Roman" pitchFamily="18" charset="0"/>
                </a:rPr>
                <a:t>Het </a:t>
              </a:r>
              <a:r>
                <a:rPr lang="nl-NL" sz="2400" b="1" dirty="0" smtClean="0">
                  <a:solidFill>
                    <a:srgbClr val="FCE7AA"/>
                  </a:solidFill>
                  <a:latin typeface="Batang" pitchFamily="18" charset="-127"/>
                  <a:ea typeface="Batang" pitchFamily="18" charset="-127"/>
                  <a:cs typeface="Times New Roman" pitchFamily="18" charset="0"/>
                </a:rPr>
                <a:t>Verlossingsplan</a:t>
              </a:r>
              <a:endParaRPr lang="nl-NL" sz="2400" b="1" dirty="0">
                <a:solidFill>
                  <a:srgbClr val="FCE7AA"/>
                </a:solidFill>
                <a:latin typeface="Batang" pitchFamily="18" charset="-127"/>
                <a:ea typeface="Batang" pitchFamily="18" charset="-127"/>
                <a:cs typeface="Times New Roman" pitchFamily="18" charset="0"/>
              </a:endParaRPr>
            </a:p>
          </p:txBody>
        </p:sp>
      </p:grpSp>
      <p:grpSp>
        <p:nvGrpSpPr>
          <p:cNvPr id="30" name="Groep 29"/>
          <p:cNvGrpSpPr/>
          <p:nvPr/>
        </p:nvGrpSpPr>
        <p:grpSpPr>
          <a:xfrm>
            <a:off x="196652" y="5033211"/>
            <a:ext cx="8784976" cy="1675767"/>
            <a:chOff x="196652" y="5033211"/>
            <a:chExt cx="8784976" cy="1675767"/>
          </a:xfrm>
        </p:grpSpPr>
        <p:sp>
          <p:nvSpPr>
            <p:cNvPr id="31" name="Rechthoek 30"/>
            <p:cNvSpPr/>
            <p:nvPr/>
          </p:nvSpPr>
          <p:spPr>
            <a:xfrm>
              <a:off x="196652" y="6324257"/>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grpSp>
          <p:nvGrpSpPr>
            <p:cNvPr id="32" name="Groep 31"/>
            <p:cNvGrpSpPr/>
            <p:nvPr/>
          </p:nvGrpSpPr>
          <p:grpSpPr>
            <a:xfrm>
              <a:off x="346412" y="5033211"/>
              <a:ext cx="1923247" cy="1555042"/>
              <a:chOff x="6865984" y="116048"/>
              <a:chExt cx="2083743" cy="1670195"/>
            </a:xfrm>
          </p:grpSpPr>
          <p:pic>
            <p:nvPicPr>
              <p:cNvPr id="35"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34701" y="116048"/>
                <a:ext cx="1215026" cy="167019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65984" y="1028329"/>
                <a:ext cx="1476230" cy="64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 name="Tekstvak 32"/>
            <p:cNvSpPr txBox="1"/>
            <p:nvPr/>
          </p:nvSpPr>
          <p:spPr>
            <a:xfrm>
              <a:off x="2528954" y="6324257"/>
              <a:ext cx="2130070" cy="369332"/>
            </a:xfrm>
            <a:prstGeom prst="rect">
              <a:avLst/>
            </a:prstGeom>
            <a:noFill/>
            <a:effectLst>
              <a:outerShdw blurRad="25400" dist="25400" dir="5400000" algn="ctr" rotWithShape="0">
                <a:schemeClr val="tx1"/>
              </a:outerShdw>
            </a:effectLst>
          </p:spPr>
          <p:txBody>
            <a:bodyPr wrap="none" rtlCol="0">
              <a:spAutoFit/>
            </a:bodyPr>
            <a:lstStyle/>
            <a:p>
              <a:r>
                <a:rPr lang="nl-NL" b="1" dirty="0" smtClean="0">
                  <a:solidFill>
                    <a:schemeClr val="bg1"/>
                  </a:solidFill>
                </a:rPr>
                <a:t>De Tabernakeldienst</a:t>
              </a:r>
              <a:endParaRPr lang="nl-NL" b="1" dirty="0">
                <a:solidFill>
                  <a:schemeClr val="bg1"/>
                </a:solidFill>
              </a:endParaRPr>
            </a:p>
          </p:txBody>
        </p:sp>
        <p:sp>
          <p:nvSpPr>
            <p:cNvPr id="34" name="Tekstvak 33"/>
            <p:cNvSpPr txBox="1"/>
            <p:nvPr/>
          </p:nvSpPr>
          <p:spPr>
            <a:xfrm>
              <a:off x="7236296" y="6308868"/>
              <a:ext cx="1619354" cy="400110"/>
            </a:xfrm>
            <a:prstGeom prst="rect">
              <a:avLst/>
            </a:prstGeom>
            <a:noFill/>
          </p:spPr>
          <p:txBody>
            <a:bodyPr wrap="none" rtlCol="0">
              <a:spAutoFit/>
            </a:bodyPr>
            <a:lstStyle/>
            <a:p>
              <a:r>
                <a:rPr lang="nl-NL" sz="1000" b="1" dirty="0" smtClean="0">
                  <a:solidFill>
                    <a:schemeClr val="bg1"/>
                  </a:solidFill>
                </a:rPr>
                <a:t>© AGO 2013</a:t>
              </a:r>
            </a:p>
            <a:p>
              <a:r>
                <a:rPr lang="nl-NL" sz="1000" b="1" dirty="0" smtClean="0">
                  <a:solidFill>
                    <a:schemeClr val="bg1"/>
                  </a:solidFill>
                </a:rPr>
                <a:t>sdapioneers@hotmail.com</a:t>
              </a:r>
              <a:endParaRPr lang="nl-NL" sz="1000" b="1" dirty="0">
                <a:solidFill>
                  <a:schemeClr val="bg1"/>
                </a:solidFill>
              </a:endParaRPr>
            </a:p>
          </p:txBody>
        </p:sp>
      </p:grpSp>
      <p:pic>
        <p:nvPicPr>
          <p:cNvPr id="6194" name="Picture 14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72200" y="711620"/>
            <a:ext cx="2270425" cy="3313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1" name="Rechthoek 180"/>
          <p:cNvSpPr/>
          <p:nvPr/>
        </p:nvSpPr>
        <p:spPr>
          <a:xfrm>
            <a:off x="6438798" y="4561898"/>
            <a:ext cx="2412391" cy="1754326"/>
          </a:xfrm>
          <a:prstGeom prst="rect">
            <a:avLst/>
          </a:prstGeom>
          <a:effectLst>
            <a:outerShdw blurRad="50800" dist="50800" dir="5400000" algn="ctr" rotWithShape="0">
              <a:schemeClr val="bg1"/>
            </a:outerShdw>
          </a:effectLst>
        </p:spPr>
        <p:txBody>
          <a:bodyPr wrap="none">
            <a:spAutoFit/>
          </a:bodyPr>
          <a:lstStyle/>
          <a:p>
            <a:pPr algn="ctr"/>
            <a:r>
              <a:rPr lang="nl-NL" sz="2800" b="1" dirty="0" smtClean="0">
                <a:solidFill>
                  <a:prstClr val="black"/>
                </a:solidFill>
              </a:rPr>
              <a:t>De</a:t>
            </a:r>
            <a:r>
              <a:rPr lang="nl-NL" sz="2000" b="1" dirty="0" smtClean="0">
                <a:solidFill>
                  <a:prstClr val="black"/>
                </a:solidFill>
              </a:rPr>
              <a:t> </a:t>
            </a:r>
          </a:p>
          <a:p>
            <a:pPr algn="ctr"/>
            <a:r>
              <a:rPr lang="nl-NL" sz="3200" b="1" dirty="0" smtClean="0">
                <a:solidFill>
                  <a:prstClr val="black"/>
                </a:solidFill>
              </a:rPr>
              <a:t>“JAARLIJKSE</a:t>
            </a:r>
            <a:r>
              <a:rPr lang="nl-NL" sz="3200" b="1" dirty="0" smtClean="0">
                <a:solidFill>
                  <a:prstClr val="black"/>
                </a:solidFill>
              </a:rPr>
              <a:t>”</a:t>
            </a:r>
            <a:endParaRPr lang="nl-NL" sz="3200" b="1" dirty="0" smtClean="0">
              <a:solidFill>
                <a:prstClr val="black"/>
              </a:solidFill>
            </a:endParaRPr>
          </a:p>
          <a:p>
            <a:pPr algn="ctr"/>
            <a:r>
              <a:rPr lang="nl-NL" sz="3200" b="1" dirty="0" smtClean="0">
                <a:solidFill>
                  <a:prstClr val="black"/>
                </a:solidFill>
              </a:rPr>
              <a:t>UITDELGING</a:t>
            </a:r>
          </a:p>
          <a:p>
            <a:pPr algn="ctr"/>
            <a:r>
              <a:rPr lang="nl-NL" sz="1600" b="1" dirty="0" smtClean="0">
                <a:solidFill>
                  <a:prstClr val="black"/>
                </a:solidFill>
              </a:rPr>
              <a:t>(Grote Verzoendag)</a:t>
            </a:r>
            <a:endParaRPr lang="nl-NL" sz="1600" dirty="0"/>
          </a:p>
        </p:txBody>
      </p:sp>
      <p:pic>
        <p:nvPicPr>
          <p:cNvPr id="6489" name="Picture 3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13799" y="2636912"/>
            <a:ext cx="2373190" cy="2904881"/>
          </a:xfrm>
          <a:prstGeom prst="rect">
            <a:avLst/>
          </a:prstGeom>
          <a:noFill/>
          <a:ln>
            <a:noFill/>
          </a:ln>
          <a:effectLst>
            <a:glow rad="2286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3136476"/>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7573" name="Picture 405"/>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259468" y="565842"/>
            <a:ext cx="4406473" cy="3396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p:cNvSpPr/>
          <p:nvPr/>
        </p:nvSpPr>
        <p:spPr>
          <a:xfrm>
            <a:off x="196652" y="127617"/>
            <a:ext cx="2073007" cy="6565971"/>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280424">
            <a:off x="191897" y="2705827"/>
            <a:ext cx="1605280" cy="259026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Groep 19"/>
          <p:cNvGrpSpPr/>
          <p:nvPr/>
        </p:nvGrpSpPr>
        <p:grpSpPr>
          <a:xfrm>
            <a:off x="196653" y="52050"/>
            <a:ext cx="8784976" cy="2212121"/>
            <a:chOff x="196653" y="52050"/>
            <a:chExt cx="8784976" cy="2212121"/>
          </a:xfrm>
        </p:grpSpPr>
        <p:grpSp>
          <p:nvGrpSpPr>
            <p:cNvPr id="22" name="Groep 21"/>
            <p:cNvGrpSpPr/>
            <p:nvPr/>
          </p:nvGrpSpPr>
          <p:grpSpPr>
            <a:xfrm>
              <a:off x="196653" y="118251"/>
              <a:ext cx="8784976" cy="2145920"/>
              <a:chOff x="196653" y="118251"/>
              <a:chExt cx="8784976" cy="2145920"/>
            </a:xfrm>
          </p:grpSpPr>
          <p:sp>
            <p:nvSpPr>
              <p:cNvPr id="27" name="Rechthoek 26"/>
              <p:cNvSpPr/>
              <p:nvPr/>
            </p:nvSpPr>
            <p:spPr>
              <a:xfrm>
                <a:off x="196653" y="118251"/>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pic>
            <p:nvPicPr>
              <p:cNvPr id="28"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1675" b="8542"/>
              <a:stretch/>
            </p:blipFill>
            <p:spPr bwMode="auto">
              <a:xfrm>
                <a:off x="472603" y="127618"/>
                <a:ext cx="1575648" cy="213655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kstvak 28"/>
              <p:cNvSpPr txBox="1"/>
              <p:nvPr/>
            </p:nvSpPr>
            <p:spPr>
              <a:xfrm>
                <a:off x="2063059" y="156743"/>
                <a:ext cx="2274790" cy="276999"/>
              </a:xfrm>
              <a:prstGeom prst="rect">
                <a:avLst/>
              </a:prstGeom>
              <a:noFill/>
              <a:effectLst>
                <a:outerShdw blurRad="25400" dist="25400" dir="5400000" algn="ctr" rotWithShape="0">
                  <a:schemeClr val="tx1"/>
                </a:outerShdw>
              </a:effectLst>
            </p:spPr>
            <p:txBody>
              <a:bodyPr wrap="none" rtlCol="0">
                <a:spAutoFit/>
              </a:bodyPr>
              <a:lstStyle/>
              <a:p>
                <a:r>
                  <a:rPr lang="nl-NL" sz="1200" b="1" dirty="0" smtClean="0">
                    <a:solidFill>
                      <a:schemeClr val="bg1"/>
                    </a:solidFill>
                  </a:rPr>
                  <a:t>Studiemateriaal : Heiligdomsleer</a:t>
                </a:r>
                <a:endParaRPr lang="nl-NL" sz="1200" b="1" dirty="0">
                  <a:solidFill>
                    <a:schemeClr val="bg1"/>
                  </a:solidFill>
                </a:endParaRPr>
              </a:p>
            </p:txBody>
          </p:sp>
        </p:grpSp>
        <p:sp>
          <p:nvSpPr>
            <p:cNvPr id="25" name="Tekstvak 24"/>
            <p:cNvSpPr txBox="1"/>
            <p:nvPr/>
          </p:nvSpPr>
          <p:spPr>
            <a:xfrm>
              <a:off x="5428895" y="52050"/>
              <a:ext cx="3552733" cy="461665"/>
            </a:xfrm>
            <a:prstGeom prst="rect">
              <a:avLst/>
            </a:prstGeom>
            <a:noFill/>
            <a:effectLst>
              <a:outerShdw blurRad="50800" dist="50800" dir="5400000" algn="ctr" rotWithShape="0">
                <a:schemeClr val="tx1"/>
              </a:outerShdw>
            </a:effectLst>
          </p:spPr>
          <p:txBody>
            <a:bodyPr wrap="square" rtlCol="0">
              <a:spAutoFit/>
            </a:bodyPr>
            <a:lstStyle/>
            <a:p>
              <a:pPr algn="ctr"/>
              <a:r>
                <a:rPr lang="nl-NL" sz="2400" b="1" dirty="0" smtClean="0">
                  <a:solidFill>
                    <a:srgbClr val="FCE7AA"/>
                  </a:solidFill>
                  <a:latin typeface="Batang" pitchFamily="18" charset="-127"/>
                  <a:ea typeface="Batang" pitchFamily="18" charset="-127"/>
                  <a:cs typeface="Times New Roman" pitchFamily="18" charset="0"/>
                </a:rPr>
                <a:t>Het </a:t>
              </a:r>
              <a:r>
                <a:rPr lang="nl-NL" sz="2400" b="1" dirty="0" smtClean="0">
                  <a:solidFill>
                    <a:srgbClr val="FCE7AA"/>
                  </a:solidFill>
                  <a:latin typeface="Batang" pitchFamily="18" charset="-127"/>
                  <a:ea typeface="Batang" pitchFamily="18" charset="-127"/>
                  <a:cs typeface="Times New Roman" pitchFamily="18" charset="0"/>
                </a:rPr>
                <a:t>Verlossingsplan</a:t>
              </a:r>
              <a:endParaRPr lang="nl-NL" sz="2400" b="1" dirty="0">
                <a:solidFill>
                  <a:srgbClr val="FCE7AA"/>
                </a:solidFill>
                <a:latin typeface="Batang" pitchFamily="18" charset="-127"/>
                <a:ea typeface="Batang" pitchFamily="18" charset="-127"/>
                <a:cs typeface="Times New Roman" pitchFamily="18" charset="0"/>
              </a:endParaRPr>
            </a:p>
          </p:txBody>
        </p:sp>
      </p:grpSp>
      <p:grpSp>
        <p:nvGrpSpPr>
          <p:cNvPr id="30" name="Groep 29"/>
          <p:cNvGrpSpPr/>
          <p:nvPr/>
        </p:nvGrpSpPr>
        <p:grpSpPr>
          <a:xfrm>
            <a:off x="196652" y="5033211"/>
            <a:ext cx="8784976" cy="1675767"/>
            <a:chOff x="196652" y="5033211"/>
            <a:chExt cx="8784976" cy="1675767"/>
          </a:xfrm>
        </p:grpSpPr>
        <p:sp>
          <p:nvSpPr>
            <p:cNvPr id="31" name="Rechthoek 30"/>
            <p:cNvSpPr/>
            <p:nvPr/>
          </p:nvSpPr>
          <p:spPr>
            <a:xfrm>
              <a:off x="196652" y="6324257"/>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grpSp>
          <p:nvGrpSpPr>
            <p:cNvPr id="32" name="Groep 31"/>
            <p:cNvGrpSpPr/>
            <p:nvPr/>
          </p:nvGrpSpPr>
          <p:grpSpPr>
            <a:xfrm>
              <a:off x="346412" y="5033211"/>
              <a:ext cx="1923247" cy="1555042"/>
              <a:chOff x="6865984" y="116048"/>
              <a:chExt cx="2083743" cy="1670195"/>
            </a:xfrm>
          </p:grpSpPr>
          <p:pic>
            <p:nvPicPr>
              <p:cNvPr id="35"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34701" y="116048"/>
                <a:ext cx="1215026" cy="167019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65984" y="1028329"/>
                <a:ext cx="1476230" cy="64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 name="Tekstvak 32"/>
            <p:cNvSpPr txBox="1"/>
            <p:nvPr/>
          </p:nvSpPr>
          <p:spPr>
            <a:xfrm>
              <a:off x="2528954" y="6324257"/>
              <a:ext cx="2130070" cy="369332"/>
            </a:xfrm>
            <a:prstGeom prst="rect">
              <a:avLst/>
            </a:prstGeom>
            <a:noFill/>
            <a:effectLst>
              <a:outerShdw blurRad="25400" dist="25400" dir="5400000" algn="ctr" rotWithShape="0">
                <a:schemeClr val="tx1"/>
              </a:outerShdw>
            </a:effectLst>
          </p:spPr>
          <p:txBody>
            <a:bodyPr wrap="none" rtlCol="0">
              <a:spAutoFit/>
            </a:bodyPr>
            <a:lstStyle/>
            <a:p>
              <a:r>
                <a:rPr lang="nl-NL" b="1" dirty="0" smtClean="0">
                  <a:solidFill>
                    <a:schemeClr val="bg1"/>
                  </a:solidFill>
                </a:rPr>
                <a:t>De Tabernakeldienst</a:t>
              </a:r>
              <a:endParaRPr lang="nl-NL" b="1" dirty="0">
                <a:solidFill>
                  <a:schemeClr val="bg1"/>
                </a:solidFill>
              </a:endParaRPr>
            </a:p>
          </p:txBody>
        </p:sp>
        <p:sp>
          <p:nvSpPr>
            <p:cNvPr id="34" name="Tekstvak 33"/>
            <p:cNvSpPr txBox="1"/>
            <p:nvPr/>
          </p:nvSpPr>
          <p:spPr>
            <a:xfrm>
              <a:off x="7236296" y="6308868"/>
              <a:ext cx="1619354" cy="400110"/>
            </a:xfrm>
            <a:prstGeom prst="rect">
              <a:avLst/>
            </a:prstGeom>
            <a:noFill/>
          </p:spPr>
          <p:txBody>
            <a:bodyPr wrap="none" rtlCol="0">
              <a:spAutoFit/>
            </a:bodyPr>
            <a:lstStyle/>
            <a:p>
              <a:r>
                <a:rPr lang="nl-NL" sz="1000" b="1" dirty="0" smtClean="0">
                  <a:solidFill>
                    <a:schemeClr val="bg1"/>
                  </a:solidFill>
                </a:rPr>
                <a:t>© AGO 2013</a:t>
              </a:r>
            </a:p>
            <a:p>
              <a:r>
                <a:rPr lang="nl-NL" sz="1000" b="1" dirty="0" smtClean="0">
                  <a:solidFill>
                    <a:schemeClr val="bg1"/>
                  </a:solidFill>
                </a:rPr>
                <a:t>sdapioneers@hotmail.com</a:t>
              </a:r>
              <a:endParaRPr lang="nl-NL" sz="1000" b="1" dirty="0">
                <a:solidFill>
                  <a:schemeClr val="bg1"/>
                </a:solidFill>
              </a:endParaRPr>
            </a:p>
          </p:txBody>
        </p:sp>
      </p:grpSp>
      <p:sp>
        <p:nvSpPr>
          <p:cNvPr id="181" name="Rechthoek 180"/>
          <p:cNvSpPr/>
          <p:nvPr/>
        </p:nvSpPr>
        <p:spPr>
          <a:xfrm>
            <a:off x="6438798" y="4561898"/>
            <a:ext cx="2412391" cy="1754326"/>
          </a:xfrm>
          <a:prstGeom prst="rect">
            <a:avLst/>
          </a:prstGeom>
          <a:effectLst>
            <a:outerShdw blurRad="50800" dist="50800" dir="5400000" algn="ctr" rotWithShape="0">
              <a:schemeClr val="bg1"/>
            </a:outerShdw>
          </a:effectLst>
        </p:spPr>
        <p:txBody>
          <a:bodyPr wrap="none">
            <a:spAutoFit/>
          </a:bodyPr>
          <a:lstStyle/>
          <a:p>
            <a:pPr algn="ctr"/>
            <a:r>
              <a:rPr lang="nl-NL" sz="2800" b="1" dirty="0" smtClean="0">
                <a:solidFill>
                  <a:prstClr val="black"/>
                </a:solidFill>
              </a:rPr>
              <a:t>De</a:t>
            </a:r>
            <a:r>
              <a:rPr lang="nl-NL" sz="2000" b="1" dirty="0" smtClean="0">
                <a:solidFill>
                  <a:prstClr val="black"/>
                </a:solidFill>
              </a:rPr>
              <a:t> </a:t>
            </a:r>
          </a:p>
          <a:p>
            <a:pPr algn="ctr"/>
            <a:r>
              <a:rPr lang="nl-NL" sz="3200" b="1" dirty="0" smtClean="0">
                <a:solidFill>
                  <a:prstClr val="black"/>
                </a:solidFill>
              </a:rPr>
              <a:t>“JAARLIJKSE</a:t>
            </a:r>
            <a:r>
              <a:rPr lang="nl-NL" sz="3200" b="1" dirty="0" smtClean="0">
                <a:solidFill>
                  <a:prstClr val="black"/>
                </a:solidFill>
              </a:rPr>
              <a:t>”</a:t>
            </a:r>
            <a:endParaRPr lang="nl-NL" sz="3200" b="1" dirty="0" smtClean="0">
              <a:solidFill>
                <a:prstClr val="black"/>
              </a:solidFill>
            </a:endParaRPr>
          </a:p>
          <a:p>
            <a:pPr algn="ctr"/>
            <a:r>
              <a:rPr lang="nl-NL" sz="3200" b="1" dirty="0" smtClean="0">
                <a:solidFill>
                  <a:prstClr val="black"/>
                </a:solidFill>
              </a:rPr>
              <a:t>UITDELGING</a:t>
            </a:r>
          </a:p>
          <a:p>
            <a:pPr algn="ctr"/>
            <a:r>
              <a:rPr lang="nl-NL" sz="1600" b="1" dirty="0" smtClean="0">
                <a:solidFill>
                  <a:prstClr val="black"/>
                </a:solidFill>
              </a:rPr>
              <a:t>(Grote Verzoendag)</a:t>
            </a:r>
            <a:endParaRPr lang="nl-NL" sz="1600" dirty="0"/>
          </a:p>
        </p:txBody>
      </p:sp>
      <p:pic>
        <p:nvPicPr>
          <p:cNvPr id="23"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73909" y="2264170"/>
            <a:ext cx="3281779" cy="2466595"/>
          </a:xfrm>
          <a:prstGeom prst="rect">
            <a:avLst/>
          </a:prstGeom>
          <a:noFill/>
          <a:ln>
            <a:noFill/>
          </a:ln>
          <a:effectLst>
            <a:glow rad="228600">
              <a:schemeClr val="accent6">
                <a:satMod val="175000"/>
                <a:alpha val="40000"/>
              </a:schemeClr>
            </a:glow>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75" name="Picture 40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936358">
            <a:off x="3464596" y="1749500"/>
            <a:ext cx="3584575" cy="1774825"/>
          </a:xfrm>
          <a:prstGeom prst="rect">
            <a:avLst/>
          </a:prstGeom>
          <a:noFill/>
          <a:ln>
            <a:noFill/>
          </a:ln>
          <a:effectLst>
            <a:glow rad="2286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89" name="Picture 3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13799" y="2636912"/>
            <a:ext cx="2373190" cy="2904881"/>
          </a:xfrm>
          <a:prstGeom prst="rect">
            <a:avLst/>
          </a:prstGeom>
          <a:noFill/>
          <a:ln>
            <a:noFill/>
          </a:ln>
          <a:effectLst>
            <a:glow rad="2286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51104" y="1899117"/>
            <a:ext cx="1292990" cy="2662781"/>
          </a:xfrm>
          <a:prstGeom prst="rect">
            <a:avLst/>
          </a:prstGeom>
          <a:noFill/>
          <a:ln>
            <a:noFill/>
          </a:ln>
          <a:effectLst>
            <a:glow rad="2286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4664911"/>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575"/>
                                        </p:tgtEl>
                                        <p:attrNameLst>
                                          <p:attrName>style.visibility</p:attrName>
                                        </p:attrNameLst>
                                      </p:cBhvr>
                                      <p:to>
                                        <p:strVal val="visible"/>
                                      </p:to>
                                    </p:set>
                                    <p:animEffect transition="in" filter="wipe(down)">
                                      <p:cBhvr>
                                        <p:cTn id="7" dur="1500"/>
                                        <p:tgtEl>
                                          <p:spTgt spid="7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8" name="Rechthoek 17"/>
          <p:cNvSpPr/>
          <p:nvPr/>
        </p:nvSpPr>
        <p:spPr>
          <a:xfrm>
            <a:off x="196652" y="127617"/>
            <a:ext cx="2073007" cy="6565971"/>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80424">
            <a:off x="191897" y="2705827"/>
            <a:ext cx="1605280" cy="259026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Groep 19"/>
          <p:cNvGrpSpPr/>
          <p:nvPr/>
        </p:nvGrpSpPr>
        <p:grpSpPr>
          <a:xfrm>
            <a:off x="196653" y="52050"/>
            <a:ext cx="8784976" cy="2212121"/>
            <a:chOff x="196653" y="52050"/>
            <a:chExt cx="8784976" cy="2212121"/>
          </a:xfrm>
        </p:grpSpPr>
        <p:grpSp>
          <p:nvGrpSpPr>
            <p:cNvPr id="22" name="Groep 21"/>
            <p:cNvGrpSpPr/>
            <p:nvPr/>
          </p:nvGrpSpPr>
          <p:grpSpPr>
            <a:xfrm>
              <a:off x="196653" y="118251"/>
              <a:ext cx="8784976" cy="2145920"/>
              <a:chOff x="196653" y="118251"/>
              <a:chExt cx="8784976" cy="2145920"/>
            </a:xfrm>
          </p:grpSpPr>
          <p:sp>
            <p:nvSpPr>
              <p:cNvPr id="27" name="Rechthoek 26"/>
              <p:cNvSpPr/>
              <p:nvPr/>
            </p:nvSpPr>
            <p:spPr>
              <a:xfrm>
                <a:off x="196653" y="118251"/>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pic>
            <p:nvPicPr>
              <p:cNvPr id="28"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1675" b="8542"/>
              <a:stretch/>
            </p:blipFill>
            <p:spPr bwMode="auto">
              <a:xfrm>
                <a:off x="472603" y="127618"/>
                <a:ext cx="1575648" cy="213655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kstvak 28"/>
              <p:cNvSpPr txBox="1"/>
              <p:nvPr/>
            </p:nvSpPr>
            <p:spPr>
              <a:xfrm>
                <a:off x="2063059" y="156743"/>
                <a:ext cx="2274790" cy="276999"/>
              </a:xfrm>
              <a:prstGeom prst="rect">
                <a:avLst/>
              </a:prstGeom>
              <a:noFill/>
              <a:effectLst>
                <a:outerShdw blurRad="25400" dist="25400" dir="5400000" algn="ctr" rotWithShape="0">
                  <a:schemeClr val="tx1"/>
                </a:outerShdw>
              </a:effectLst>
            </p:spPr>
            <p:txBody>
              <a:bodyPr wrap="none" rtlCol="0">
                <a:spAutoFit/>
              </a:bodyPr>
              <a:lstStyle/>
              <a:p>
                <a:r>
                  <a:rPr lang="nl-NL" sz="1200" b="1" dirty="0" smtClean="0">
                    <a:solidFill>
                      <a:schemeClr val="bg1"/>
                    </a:solidFill>
                  </a:rPr>
                  <a:t>Studiemateriaal : Heiligdomsleer</a:t>
                </a:r>
                <a:endParaRPr lang="nl-NL" sz="1200" b="1" dirty="0">
                  <a:solidFill>
                    <a:schemeClr val="bg1"/>
                  </a:solidFill>
                </a:endParaRPr>
              </a:p>
            </p:txBody>
          </p:sp>
        </p:grpSp>
        <p:sp>
          <p:nvSpPr>
            <p:cNvPr id="25" name="Tekstvak 24"/>
            <p:cNvSpPr txBox="1"/>
            <p:nvPr/>
          </p:nvSpPr>
          <p:spPr>
            <a:xfrm>
              <a:off x="5428895" y="52050"/>
              <a:ext cx="3552733" cy="461665"/>
            </a:xfrm>
            <a:prstGeom prst="rect">
              <a:avLst/>
            </a:prstGeom>
            <a:noFill/>
            <a:effectLst>
              <a:outerShdw blurRad="50800" dist="50800" dir="5400000" algn="ctr" rotWithShape="0">
                <a:schemeClr val="tx1"/>
              </a:outerShdw>
            </a:effectLst>
          </p:spPr>
          <p:txBody>
            <a:bodyPr wrap="square" rtlCol="0">
              <a:spAutoFit/>
            </a:bodyPr>
            <a:lstStyle/>
            <a:p>
              <a:pPr algn="ctr"/>
              <a:r>
                <a:rPr lang="nl-NL" sz="2400" b="1" dirty="0" smtClean="0">
                  <a:solidFill>
                    <a:srgbClr val="FCE7AA"/>
                  </a:solidFill>
                  <a:latin typeface="Batang" pitchFamily="18" charset="-127"/>
                  <a:ea typeface="Batang" pitchFamily="18" charset="-127"/>
                  <a:cs typeface="Times New Roman" pitchFamily="18" charset="0"/>
                </a:rPr>
                <a:t>Het </a:t>
              </a:r>
              <a:r>
                <a:rPr lang="nl-NL" sz="2400" b="1" dirty="0" smtClean="0">
                  <a:solidFill>
                    <a:srgbClr val="FCE7AA"/>
                  </a:solidFill>
                  <a:latin typeface="Batang" pitchFamily="18" charset="-127"/>
                  <a:ea typeface="Batang" pitchFamily="18" charset="-127"/>
                  <a:cs typeface="Times New Roman" pitchFamily="18" charset="0"/>
                </a:rPr>
                <a:t>Verlossingsplan</a:t>
              </a:r>
              <a:endParaRPr lang="nl-NL" sz="2400" b="1" dirty="0">
                <a:solidFill>
                  <a:srgbClr val="FCE7AA"/>
                </a:solidFill>
                <a:latin typeface="Batang" pitchFamily="18" charset="-127"/>
                <a:ea typeface="Batang" pitchFamily="18" charset="-127"/>
                <a:cs typeface="Times New Roman" pitchFamily="18" charset="0"/>
              </a:endParaRPr>
            </a:p>
          </p:txBody>
        </p:sp>
      </p:grpSp>
      <p:grpSp>
        <p:nvGrpSpPr>
          <p:cNvPr id="30" name="Groep 29"/>
          <p:cNvGrpSpPr/>
          <p:nvPr/>
        </p:nvGrpSpPr>
        <p:grpSpPr>
          <a:xfrm>
            <a:off x="196652" y="5033211"/>
            <a:ext cx="8784976" cy="1675767"/>
            <a:chOff x="196652" y="5033211"/>
            <a:chExt cx="8784976" cy="1675767"/>
          </a:xfrm>
        </p:grpSpPr>
        <p:sp>
          <p:nvSpPr>
            <p:cNvPr id="31" name="Rechthoek 30"/>
            <p:cNvSpPr/>
            <p:nvPr/>
          </p:nvSpPr>
          <p:spPr>
            <a:xfrm>
              <a:off x="196652" y="6324257"/>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grpSp>
          <p:nvGrpSpPr>
            <p:cNvPr id="32" name="Groep 31"/>
            <p:cNvGrpSpPr/>
            <p:nvPr/>
          </p:nvGrpSpPr>
          <p:grpSpPr>
            <a:xfrm>
              <a:off x="346412" y="5033211"/>
              <a:ext cx="1923247" cy="1555042"/>
              <a:chOff x="6865984" y="116048"/>
              <a:chExt cx="2083743" cy="1670195"/>
            </a:xfrm>
          </p:grpSpPr>
          <p:pic>
            <p:nvPicPr>
              <p:cNvPr id="35"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4701" y="116048"/>
                <a:ext cx="1215026" cy="167019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65984" y="1028329"/>
                <a:ext cx="1476230" cy="64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 name="Tekstvak 32"/>
            <p:cNvSpPr txBox="1"/>
            <p:nvPr/>
          </p:nvSpPr>
          <p:spPr>
            <a:xfrm>
              <a:off x="2528954" y="6324257"/>
              <a:ext cx="2130070" cy="369332"/>
            </a:xfrm>
            <a:prstGeom prst="rect">
              <a:avLst/>
            </a:prstGeom>
            <a:noFill/>
            <a:effectLst>
              <a:outerShdw blurRad="25400" dist="25400" dir="5400000" algn="ctr" rotWithShape="0">
                <a:schemeClr val="tx1"/>
              </a:outerShdw>
            </a:effectLst>
          </p:spPr>
          <p:txBody>
            <a:bodyPr wrap="none" rtlCol="0">
              <a:spAutoFit/>
            </a:bodyPr>
            <a:lstStyle/>
            <a:p>
              <a:r>
                <a:rPr lang="nl-NL" b="1" dirty="0" smtClean="0">
                  <a:solidFill>
                    <a:schemeClr val="bg1"/>
                  </a:solidFill>
                </a:rPr>
                <a:t>De Tabernakeldienst</a:t>
              </a:r>
              <a:endParaRPr lang="nl-NL" b="1" dirty="0">
                <a:solidFill>
                  <a:schemeClr val="bg1"/>
                </a:solidFill>
              </a:endParaRPr>
            </a:p>
          </p:txBody>
        </p:sp>
        <p:sp>
          <p:nvSpPr>
            <p:cNvPr id="34" name="Tekstvak 33"/>
            <p:cNvSpPr txBox="1"/>
            <p:nvPr/>
          </p:nvSpPr>
          <p:spPr>
            <a:xfrm>
              <a:off x="7236296" y="6308868"/>
              <a:ext cx="1619354" cy="400110"/>
            </a:xfrm>
            <a:prstGeom prst="rect">
              <a:avLst/>
            </a:prstGeom>
            <a:noFill/>
          </p:spPr>
          <p:txBody>
            <a:bodyPr wrap="none" rtlCol="0">
              <a:spAutoFit/>
            </a:bodyPr>
            <a:lstStyle/>
            <a:p>
              <a:r>
                <a:rPr lang="nl-NL" sz="1000" b="1" dirty="0" smtClean="0">
                  <a:solidFill>
                    <a:schemeClr val="bg1"/>
                  </a:solidFill>
                </a:rPr>
                <a:t>© AGO 2013</a:t>
              </a:r>
            </a:p>
            <a:p>
              <a:r>
                <a:rPr lang="nl-NL" sz="1000" b="1" dirty="0" smtClean="0">
                  <a:solidFill>
                    <a:schemeClr val="bg1"/>
                  </a:solidFill>
                </a:rPr>
                <a:t>sdapioneers@hotmail.com</a:t>
              </a:r>
              <a:endParaRPr lang="nl-NL" sz="1000" b="1" dirty="0">
                <a:solidFill>
                  <a:schemeClr val="bg1"/>
                </a:solidFill>
              </a:endParaRPr>
            </a:p>
          </p:txBody>
        </p:sp>
      </p:grpSp>
      <p:grpSp>
        <p:nvGrpSpPr>
          <p:cNvPr id="24" name="Groep 23"/>
          <p:cNvGrpSpPr/>
          <p:nvPr/>
        </p:nvGrpSpPr>
        <p:grpSpPr>
          <a:xfrm>
            <a:off x="3289644" y="3545422"/>
            <a:ext cx="4799235" cy="2444835"/>
            <a:chOff x="395536" y="764704"/>
            <a:chExt cx="8208912" cy="4320481"/>
          </a:xfrm>
        </p:grpSpPr>
        <p:sp>
          <p:nvSpPr>
            <p:cNvPr id="26" name="Rechthoek 25"/>
            <p:cNvSpPr/>
            <p:nvPr/>
          </p:nvSpPr>
          <p:spPr>
            <a:xfrm>
              <a:off x="395536" y="764704"/>
              <a:ext cx="8208912" cy="4320481"/>
            </a:xfrm>
            <a:prstGeom prst="rect">
              <a:avLst/>
            </a:prstGeom>
            <a:solidFill>
              <a:srgbClr val="FFE4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Rechthoek 36"/>
            <p:cNvSpPr/>
            <p:nvPr/>
          </p:nvSpPr>
          <p:spPr>
            <a:xfrm>
              <a:off x="4139952" y="1628800"/>
              <a:ext cx="4176464" cy="2592288"/>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8"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5580211" y="2552202"/>
              <a:ext cx="991795" cy="652397"/>
            </a:xfrm>
            <a:prstGeom prst="rect">
              <a:avLst/>
            </a:prstGeom>
            <a:noFill/>
            <a:ln>
              <a:noFill/>
            </a:ln>
            <a:effectLst>
              <a:glow rad="215900">
                <a:srgbClr val="FFC000">
                  <a:alpha val="33000"/>
                </a:srgbClr>
              </a:glow>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Rectangle 9"/>
            <p:cNvSpPr>
              <a:spLocks noChangeArrowheads="1"/>
            </p:cNvSpPr>
            <p:nvPr/>
          </p:nvSpPr>
          <p:spPr bwMode="auto">
            <a:xfrm>
              <a:off x="6742084" y="1196752"/>
              <a:ext cx="76200" cy="3448846"/>
            </a:xfrm>
            <a:prstGeom prst="rect">
              <a:avLst/>
            </a:prstGeom>
            <a:solidFill>
              <a:schemeClr val="tx1">
                <a:lumMod val="95000"/>
                <a:lumOff val="5000"/>
                <a:alpha val="50000"/>
              </a:schemeClr>
            </a:solidFill>
            <a:ln>
              <a:noFill/>
            </a:ln>
            <a:effectLst/>
          </p:spPr>
          <p:txBody>
            <a:bodyPr vert="horz" wrap="none" lIns="91440" tIns="45720" rIns="91440" bIns="45720" numCol="1" anchor="ctr" anchorCtr="0" compatLnSpc="1">
              <a:prstTxWarp prst="textNoShape">
                <a:avLst/>
              </a:prstTxWarp>
            </a:bodyPr>
            <a:lstStyle/>
            <a:p>
              <a:endParaRPr lang="nl-NL"/>
            </a:p>
          </p:txBody>
        </p:sp>
        <p:pic>
          <p:nvPicPr>
            <p:cNvPr id="40" name="Picture 3"/>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710567" y="3573016"/>
              <a:ext cx="943578" cy="504056"/>
            </a:xfrm>
            <a:prstGeom prst="rect">
              <a:avLst/>
            </a:prstGeom>
            <a:noFill/>
            <a:ln>
              <a:noFill/>
            </a:ln>
            <a:effectLst>
              <a:glow rad="215900">
                <a:srgbClr val="FFC000">
                  <a:alpha val="33000"/>
                </a:srgbClr>
              </a:glow>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3"/>
            <p:cNvPicPr>
              <a:picLocks noChangeAspect="1" noChangeArrowheads="1"/>
            </p:cNvPicPr>
            <p:nvPr/>
          </p:nvPicPr>
          <p:blipFill>
            <a:blip r:embed="rId11" cstate="print">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854929" y="1786319"/>
              <a:ext cx="616782" cy="490554"/>
            </a:xfrm>
            <a:prstGeom prst="rect">
              <a:avLst/>
            </a:prstGeom>
            <a:noFill/>
            <a:ln>
              <a:noFill/>
            </a:ln>
            <a:effectLst>
              <a:glow rad="215900">
                <a:srgbClr val="FFC000">
                  <a:alpha val="33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43808" y="2655303"/>
              <a:ext cx="720080" cy="513575"/>
            </a:xfrm>
            <a:prstGeom prst="rect">
              <a:avLst/>
            </a:prstGeom>
            <a:noFill/>
            <a:ln>
              <a:noFill/>
            </a:ln>
            <a:effectLst>
              <a:glow rad="215900">
                <a:srgbClr val="FFC000">
                  <a:alpha val="33000"/>
                </a:srgbClr>
              </a:glow>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2"/>
            <p:cNvPicPr>
              <a:picLocks noChangeAspect="1" noChangeArrowheads="1"/>
            </p:cNvPicPr>
            <p:nvPr/>
          </p:nvPicPr>
          <p:blipFill>
            <a:blip r:embed="rId14" cstate="print">
              <a:extLst>
                <a:ext uri="{BEBA8EAE-BF5A-486C-A8C5-ECC9F3942E4B}">
                  <a14:imgProps xmlns:a14="http://schemas.microsoft.com/office/drawing/2010/main">
                    <a14:imgLayer r:embed="rId1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599398" y="2410396"/>
              <a:ext cx="1900522" cy="1193804"/>
            </a:xfrm>
            <a:prstGeom prst="rect">
              <a:avLst/>
            </a:prstGeom>
            <a:noFill/>
            <a:ln>
              <a:noFill/>
            </a:ln>
            <a:effectLst>
              <a:glow rad="215900">
                <a:srgbClr val="FFC000">
                  <a:alpha val="33000"/>
                </a:srgbClr>
              </a:glow>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34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549590" y="2436946"/>
              <a:ext cx="1294218" cy="1584175"/>
            </a:xfrm>
            <a:prstGeom prst="rect">
              <a:avLst/>
            </a:prstGeom>
            <a:noFill/>
            <a:ln>
              <a:noFill/>
            </a:ln>
            <a:effectLst>
              <a:glow rad="228600">
                <a:srgbClr val="FFC000">
                  <a:alpha val="40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Rechthoek 44"/>
            <p:cNvSpPr/>
            <p:nvPr/>
          </p:nvSpPr>
          <p:spPr>
            <a:xfrm>
              <a:off x="6818284" y="1628800"/>
              <a:ext cx="1498132" cy="2592288"/>
            </a:xfrm>
            <a:prstGeom prst="rect">
              <a:avLst/>
            </a:prstGeom>
            <a:gradFill flip="none" rotWithShape="1">
              <a:gsLst>
                <a:gs pos="14000">
                  <a:schemeClr val="bg1"/>
                </a:gs>
                <a:gs pos="75000">
                  <a:srgbClr val="F4F0DF"/>
                </a:gs>
                <a:gs pos="24000">
                  <a:srgbClr val="F0EBD5"/>
                </a:gs>
                <a:gs pos="87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6" name="Picture 5"/>
            <p:cNvPicPr>
              <a:picLocks noChangeAspect="1" noChangeArrowheads="1"/>
            </p:cNvPicPr>
            <p:nvPr/>
          </p:nvPicPr>
          <p:blipFill>
            <a:blip r:embed="rId17" cstate="print">
              <a:extLst>
                <a:ext uri="{BEBA8EAE-BF5A-486C-A8C5-ECC9F3942E4B}">
                  <a14:imgProps xmlns:a14="http://schemas.microsoft.com/office/drawing/2010/main">
                    <a14:imgLayer r:embed="rId18">
                      <a14:imgEffect>
                        <a14:colorTemperature colorTemp="53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948264" y="2486519"/>
              <a:ext cx="1204723" cy="783765"/>
            </a:xfrm>
            <a:prstGeom prst="rect">
              <a:avLst/>
            </a:prstGeom>
            <a:noFill/>
            <a:ln>
              <a:noFill/>
            </a:ln>
            <a:effectLst>
              <a:glow rad="228600">
                <a:srgbClr val="FFC000">
                  <a:alpha val="40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6818284" y="2241626"/>
              <a:ext cx="646495" cy="1331390"/>
            </a:xfrm>
            <a:prstGeom prst="rect">
              <a:avLst/>
            </a:prstGeom>
            <a:noFill/>
            <a:ln>
              <a:noFill/>
            </a:ln>
            <a:effectLst>
              <a:glow rad="228600">
                <a:srgbClr val="FFC000">
                  <a:alpha val="40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8" name="Groep 47"/>
          <p:cNvGrpSpPr/>
          <p:nvPr/>
        </p:nvGrpSpPr>
        <p:grpSpPr>
          <a:xfrm>
            <a:off x="3293568" y="814245"/>
            <a:ext cx="4799235" cy="2444835"/>
            <a:chOff x="395536" y="764704"/>
            <a:chExt cx="8208912" cy="4320481"/>
          </a:xfrm>
        </p:grpSpPr>
        <p:sp>
          <p:nvSpPr>
            <p:cNvPr id="49" name="Rechthoek 48"/>
            <p:cNvSpPr/>
            <p:nvPr/>
          </p:nvSpPr>
          <p:spPr>
            <a:xfrm>
              <a:off x="395536" y="764704"/>
              <a:ext cx="8208912" cy="4320481"/>
            </a:xfrm>
            <a:prstGeom prst="rect">
              <a:avLst/>
            </a:prstGeom>
            <a:solidFill>
              <a:srgbClr val="FFE4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Rechthoek 49"/>
            <p:cNvSpPr/>
            <p:nvPr/>
          </p:nvSpPr>
          <p:spPr>
            <a:xfrm>
              <a:off x="4139952" y="1628800"/>
              <a:ext cx="4176464" cy="2592288"/>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1" name="Picture 5"/>
            <p:cNvPicPr>
              <a:picLocks noChangeAspect="1" noChangeArrowheads="1"/>
            </p:cNvPicPr>
            <p:nvPr/>
          </p:nvPicPr>
          <p:blipFill>
            <a:blip r:embed="rId17" cstate="print">
              <a:extLst>
                <a:ext uri="{BEBA8EAE-BF5A-486C-A8C5-ECC9F3942E4B}">
                  <a14:imgProps xmlns:a14="http://schemas.microsoft.com/office/drawing/2010/main">
                    <a14:imgLayer r:embed="rId18">
                      <a14:imgEffect>
                        <a14:colorTemperature colorTemp="53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948264" y="2486519"/>
              <a:ext cx="1204723" cy="783765"/>
            </a:xfrm>
            <a:prstGeom prst="rect">
              <a:avLst/>
            </a:prstGeom>
            <a:noFill/>
            <a:ln>
              <a:noFill/>
            </a:ln>
            <a:effectLst>
              <a:glow rad="228600">
                <a:srgbClr val="FFC000">
                  <a:alpha val="40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5580211" y="2552202"/>
              <a:ext cx="991795" cy="652397"/>
            </a:xfrm>
            <a:prstGeom prst="rect">
              <a:avLst/>
            </a:prstGeom>
            <a:noFill/>
            <a:ln>
              <a:noFill/>
            </a:ln>
            <a:effectLst>
              <a:glow rad="215900">
                <a:srgbClr val="FFC000">
                  <a:alpha val="33000"/>
                </a:srgbClr>
              </a:glow>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3"/>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710567" y="3573016"/>
              <a:ext cx="943578" cy="504056"/>
            </a:xfrm>
            <a:prstGeom prst="rect">
              <a:avLst/>
            </a:prstGeom>
            <a:noFill/>
            <a:ln>
              <a:noFill/>
            </a:ln>
            <a:effectLst>
              <a:glow rad="215900">
                <a:srgbClr val="FFC000">
                  <a:alpha val="33000"/>
                </a:srgbClr>
              </a:glow>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3"/>
            <p:cNvPicPr>
              <a:picLocks noChangeAspect="1" noChangeArrowheads="1"/>
            </p:cNvPicPr>
            <p:nvPr/>
          </p:nvPicPr>
          <p:blipFill>
            <a:blip r:embed="rId11" cstate="print">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854929" y="1786319"/>
              <a:ext cx="616782" cy="490554"/>
            </a:xfrm>
            <a:prstGeom prst="rect">
              <a:avLst/>
            </a:prstGeom>
            <a:noFill/>
            <a:ln>
              <a:noFill/>
            </a:ln>
            <a:effectLst>
              <a:glow rad="215900">
                <a:srgbClr val="FFC000">
                  <a:alpha val="33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43808" y="2655303"/>
              <a:ext cx="720080" cy="513575"/>
            </a:xfrm>
            <a:prstGeom prst="rect">
              <a:avLst/>
            </a:prstGeom>
            <a:noFill/>
            <a:ln>
              <a:noFill/>
            </a:ln>
            <a:effectLst>
              <a:glow rad="215900">
                <a:srgbClr val="FFC000">
                  <a:alpha val="33000"/>
                </a:srgbClr>
              </a:glow>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2"/>
            <p:cNvPicPr>
              <a:picLocks noChangeAspect="1" noChangeArrowheads="1"/>
            </p:cNvPicPr>
            <p:nvPr/>
          </p:nvPicPr>
          <p:blipFill>
            <a:blip r:embed="rId14" cstate="print">
              <a:extLst>
                <a:ext uri="{BEBA8EAE-BF5A-486C-A8C5-ECC9F3942E4B}">
                  <a14:imgProps xmlns:a14="http://schemas.microsoft.com/office/drawing/2010/main">
                    <a14:imgLayer r:embed="rId1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599398" y="2410396"/>
              <a:ext cx="1900522" cy="1193804"/>
            </a:xfrm>
            <a:prstGeom prst="rect">
              <a:avLst/>
            </a:prstGeom>
            <a:noFill/>
            <a:ln>
              <a:noFill/>
            </a:ln>
            <a:effectLst>
              <a:glow rad="215900">
                <a:srgbClr val="FFC000">
                  <a:alpha val="33000"/>
                </a:srgbClr>
              </a:glow>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1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207597" y="2259249"/>
              <a:ext cx="720535" cy="1331390"/>
            </a:xfrm>
            <a:prstGeom prst="rect">
              <a:avLst/>
            </a:prstGeom>
            <a:noFill/>
            <a:ln>
              <a:noFill/>
            </a:ln>
            <a:effectLst>
              <a:glow rad="228600">
                <a:srgbClr val="FFC000">
                  <a:alpha val="40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549659" y="2436946"/>
              <a:ext cx="1131844" cy="1640126"/>
            </a:xfrm>
            <a:prstGeom prst="rect">
              <a:avLst/>
            </a:prstGeom>
            <a:noFill/>
            <a:ln>
              <a:noFill/>
            </a:ln>
            <a:effectLst>
              <a:glow rad="228600">
                <a:srgbClr val="FFC000">
                  <a:alpha val="40000"/>
                </a:srgbClr>
              </a:glow>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 name="Rechthoek 58"/>
            <p:cNvSpPr/>
            <p:nvPr/>
          </p:nvSpPr>
          <p:spPr>
            <a:xfrm>
              <a:off x="6818284" y="1628800"/>
              <a:ext cx="1498132" cy="2592288"/>
            </a:xfrm>
            <a:prstGeom prst="rect">
              <a:avLst/>
            </a:prstGeom>
            <a:solidFill>
              <a:srgbClr val="7F7F7F">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0" name="Rectangle 9"/>
            <p:cNvSpPr>
              <a:spLocks noChangeArrowheads="1"/>
            </p:cNvSpPr>
            <p:nvPr/>
          </p:nvSpPr>
          <p:spPr bwMode="auto">
            <a:xfrm>
              <a:off x="6742084" y="1196752"/>
              <a:ext cx="76200" cy="3448846"/>
            </a:xfrm>
            <a:prstGeom prst="rect">
              <a:avLst/>
            </a:prstGeom>
            <a:solidFill>
              <a:schemeClr val="tx1">
                <a:lumMod val="95000"/>
                <a:lumOff val="5000"/>
                <a:alpha val="50000"/>
              </a:schemeClr>
            </a:solidFill>
            <a:ln>
              <a:noFill/>
            </a:ln>
            <a:effectLst/>
          </p:spPr>
          <p:txBody>
            <a:bodyPr vert="horz" wrap="none" lIns="91440" tIns="45720" rIns="91440" bIns="45720" numCol="1" anchor="ctr" anchorCtr="0" compatLnSpc="1">
              <a:prstTxWarp prst="textNoShape">
                <a:avLst/>
              </a:prstTxWarp>
            </a:bodyPr>
            <a:lstStyle/>
            <a:p>
              <a:endParaRPr lang="nl-NL"/>
            </a:p>
          </p:txBody>
        </p:sp>
      </p:grpSp>
      <p:sp>
        <p:nvSpPr>
          <p:cNvPr id="2" name="Tekstvak 1"/>
          <p:cNvSpPr txBox="1"/>
          <p:nvPr/>
        </p:nvSpPr>
        <p:spPr>
          <a:xfrm>
            <a:off x="3376555" y="874062"/>
            <a:ext cx="3670877" cy="307777"/>
          </a:xfrm>
          <a:prstGeom prst="rect">
            <a:avLst/>
          </a:prstGeom>
          <a:noFill/>
        </p:spPr>
        <p:txBody>
          <a:bodyPr wrap="none" rtlCol="0">
            <a:spAutoFit/>
          </a:bodyPr>
          <a:lstStyle/>
          <a:p>
            <a:r>
              <a:rPr lang="nl-NL" sz="1400" b="1" dirty="0" smtClean="0"/>
              <a:t>Dagelijkse Offerdienst (Vergeving - Verzoening)</a:t>
            </a:r>
            <a:endParaRPr lang="nl-NL" sz="1400" b="1" dirty="0"/>
          </a:p>
        </p:txBody>
      </p:sp>
      <p:sp>
        <p:nvSpPr>
          <p:cNvPr id="3" name="Tekstvak 2"/>
          <p:cNvSpPr txBox="1"/>
          <p:nvPr/>
        </p:nvSpPr>
        <p:spPr>
          <a:xfrm>
            <a:off x="3687789" y="2770113"/>
            <a:ext cx="3092129" cy="369332"/>
          </a:xfrm>
          <a:prstGeom prst="rect">
            <a:avLst/>
          </a:prstGeom>
          <a:noFill/>
        </p:spPr>
        <p:txBody>
          <a:bodyPr wrap="none" rtlCol="0">
            <a:spAutoFit/>
          </a:bodyPr>
          <a:lstStyle/>
          <a:p>
            <a:r>
              <a:rPr lang="nl-NL" b="1" dirty="0" smtClean="0"/>
              <a:t>Voorhof                          Heilige</a:t>
            </a:r>
            <a:endParaRPr lang="nl-NL" b="1" dirty="0"/>
          </a:p>
        </p:txBody>
      </p:sp>
      <p:sp>
        <p:nvSpPr>
          <p:cNvPr id="61" name="Tekstvak 60"/>
          <p:cNvSpPr txBox="1"/>
          <p:nvPr/>
        </p:nvSpPr>
        <p:spPr>
          <a:xfrm>
            <a:off x="3604854" y="5513262"/>
            <a:ext cx="4308808" cy="369332"/>
          </a:xfrm>
          <a:prstGeom prst="rect">
            <a:avLst/>
          </a:prstGeom>
          <a:noFill/>
        </p:spPr>
        <p:txBody>
          <a:bodyPr wrap="none" rtlCol="0">
            <a:spAutoFit/>
          </a:bodyPr>
          <a:lstStyle/>
          <a:p>
            <a:r>
              <a:rPr lang="nl-NL" b="1" dirty="0" smtClean="0"/>
              <a:t>Voorhof                                                   Heilige</a:t>
            </a:r>
            <a:endParaRPr lang="nl-NL" b="1" dirty="0"/>
          </a:p>
        </p:txBody>
      </p:sp>
      <p:sp>
        <p:nvSpPr>
          <p:cNvPr id="62" name="Tekstvak 61"/>
          <p:cNvSpPr txBox="1"/>
          <p:nvPr/>
        </p:nvSpPr>
        <p:spPr>
          <a:xfrm>
            <a:off x="3602258" y="3605239"/>
            <a:ext cx="4314001" cy="1877437"/>
          </a:xfrm>
          <a:prstGeom prst="rect">
            <a:avLst/>
          </a:prstGeom>
          <a:noFill/>
        </p:spPr>
        <p:txBody>
          <a:bodyPr wrap="none" rtlCol="0">
            <a:spAutoFit/>
          </a:bodyPr>
          <a:lstStyle/>
          <a:p>
            <a:r>
              <a:rPr lang="nl-NL" b="1" dirty="0"/>
              <a:t> </a:t>
            </a:r>
            <a:r>
              <a:rPr lang="nl-NL" b="1" dirty="0" smtClean="0"/>
              <a:t>                                                                 </a:t>
            </a:r>
          </a:p>
          <a:p>
            <a:endParaRPr lang="nl-NL" sz="600" b="1" dirty="0" smtClean="0"/>
          </a:p>
          <a:p>
            <a:r>
              <a:rPr lang="nl-NL" b="1" dirty="0"/>
              <a:t> </a:t>
            </a:r>
            <a:r>
              <a:rPr lang="nl-NL" b="1" dirty="0" smtClean="0"/>
              <a:t>                                                                Heilige</a:t>
            </a:r>
          </a:p>
          <a:p>
            <a:endParaRPr lang="nl-NL" b="1" dirty="0"/>
          </a:p>
          <a:p>
            <a:endParaRPr lang="nl-NL" b="1" dirty="0" smtClean="0"/>
          </a:p>
          <a:p>
            <a:endParaRPr lang="nl-NL" b="1" dirty="0" smtClean="0"/>
          </a:p>
          <a:p>
            <a:r>
              <a:rPr lang="nl-NL" b="1" dirty="0"/>
              <a:t> </a:t>
            </a:r>
            <a:r>
              <a:rPr lang="nl-NL" b="1" dirty="0" smtClean="0"/>
              <a:t>                                                                       der</a:t>
            </a:r>
            <a:endParaRPr lang="nl-NL" b="1" dirty="0"/>
          </a:p>
        </p:txBody>
      </p:sp>
      <p:sp>
        <p:nvSpPr>
          <p:cNvPr id="63" name="Tekstvak 62"/>
          <p:cNvSpPr txBox="1"/>
          <p:nvPr/>
        </p:nvSpPr>
        <p:spPr>
          <a:xfrm>
            <a:off x="3408829" y="3605239"/>
            <a:ext cx="4670317" cy="307777"/>
          </a:xfrm>
          <a:prstGeom prst="rect">
            <a:avLst/>
          </a:prstGeom>
          <a:noFill/>
        </p:spPr>
        <p:txBody>
          <a:bodyPr wrap="none" rtlCol="0">
            <a:spAutoFit/>
          </a:bodyPr>
          <a:lstStyle/>
          <a:p>
            <a:r>
              <a:rPr lang="nl-NL" sz="1400" b="1" dirty="0" smtClean="0"/>
              <a:t>Jaarlijkse Offerdienst                                                   (Uitdelging)</a:t>
            </a:r>
            <a:endParaRPr lang="nl-NL" sz="1400" b="1" dirty="0"/>
          </a:p>
        </p:txBody>
      </p:sp>
    </p:spTree>
    <p:extLst>
      <p:ext uri="{BB962C8B-B14F-4D97-AF65-F5344CB8AC3E}">
        <p14:creationId xmlns:p14="http://schemas.microsoft.com/office/powerpoint/2010/main" val="450368241"/>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4" name="Rechthoek 23"/>
          <p:cNvSpPr/>
          <p:nvPr/>
        </p:nvSpPr>
        <p:spPr>
          <a:xfrm>
            <a:off x="196652" y="127617"/>
            <a:ext cx="2073007" cy="6565971"/>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80424">
            <a:off x="191897" y="2705827"/>
            <a:ext cx="1605280" cy="259026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oep 15"/>
          <p:cNvGrpSpPr/>
          <p:nvPr/>
        </p:nvGrpSpPr>
        <p:grpSpPr>
          <a:xfrm>
            <a:off x="196652" y="5033211"/>
            <a:ext cx="8784976" cy="1675767"/>
            <a:chOff x="196652" y="5033211"/>
            <a:chExt cx="8784976" cy="1675767"/>
          </a:xfrm>
        </p:grpSpPr>
        <p:sp>
          <p:nvSpPr>
            <p:cNvPr id="17" name="Rechthoek 16"/>
            <p:cNvSpPr/>
            <p:nvPr/>
          </p:nvSpPr>
          <p:spPr>
            <a:xfrm>
              <a:off x="196652" y="6324257"/>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grpSp>
          <p:nvGrpSpPr>
            <p:cNvPr id="19" name="Groep 18"/>
            <p:cNvGrpSpPr/>
            <p:nvPr/>
          </p:nvGrpSpPr>
          <p:grpSpPr>
            <a:xfrm>
              <a:off x="346412" y="5033211"/>
              <a:ext cx="1923247" cy="1555042"/>
              <a:chOff x="6865984" y="116048"/>
              <a:chExt cx="2083743" cy="1670195"/>
            </a:xfrm>
          </p:grpSpPr>
          <p:pic>
            <p:nvPicPr>
              <p:cNvPr id="2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4701" y="116048"/>
                <a:ext cx="1215026" cy="167019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5984" y="1028329"/>
                <a:ext cx="1476230" cy="64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Tekstvak 19"/>
            <p:cNvSpPr txBox="1"/>
            <p:nvPr/>
          </p:nvSpPr>
          <p:spPr>
            <a:xfrm>
              <a:off x="2528954" y="6324257"/>
              <a:ext cx="2130070" cy="369332"/>
            </a:xfrm>
            <a:prstGeom prst="rect">
              <a:avLst/>
            </a:prstGeom>
            <a:noFill/>
            <a:effectLst>
              <a:outerShdw blurRad="25400" dist="25400" dir="5400000" algn="ctr" rotWithShape="0">
                <a:schemeClr val="tx1"/>
              </a:outerShdw>
            </a:effectLst>
          </p:spPr>
          <p:txBody>
            <a:bodyPr wrap="none" rtlCol="0">
              <a:spAutoFit/>
            </a:bodyPr>
            <a:lstStyle/>
            <a:p>
              <a:r>
                <a:rPr lang="nl-NL" b="1" dirty="0" smtClean="0">
                  <a:solidFill>
                    <a:schemeClr val="bg1"/>
                  </a:solidFill>
                </a:rPr>
                <a:t>De Tabernakeldienst</a:t>
              </a:r>
              <a:endParaRPr lang="nl-NL" b="1" dirty="0">
                <a:solidFill>
                  <a:schemeClr val="bg1"/>
                </a:solidFill>
              </a:endParaRPr>
            </a:p>
          </p:txBody>
        </p:sp>
        <p:sp>
          <p:nvSpPr>
            <p:cNvPr id="21" name="Tekstvak 20"/>
            <p:cNvSpPr txBox="1"/>
            <p:nvPr/>
          </p:nvSpPr>
          <p:spPr>
            <a:xfrm>
              <a:off x="7236296" y="6308868"/>
              <a:ext cx="1619354" cy="400110"/>
            </a:xfrm>
            <a:prstGeom prst="rect">
              <a:avLst/>
            </a:prstGeom>
            <a:noFill/>
          </p:spPr>
          <p:txBody>
            <a:bodyPr wrap="none" rtlCol="0">
              <a:spAutoFit/>
            </a:bodyPr>
            <a:lstStyle/>
            <a:p>
              <a:r>
                <a:rPr lang="nl-NL" sz="1000" b="1" dirty="0" smtClean="0">
                  <a:solidFill>
                    <a:schemeClr val="bg1"/>
                  </a:solidFill>
                </a:rPr>
                <a:t>© AGO 2013</a:t>
              </a:r>
            </a:p>
            <a:p>
              <a:r>
                <a:rPr lang="nl-NL" sz="1000" b="1" dirty="0" smtClean="0">
                  <a:solidFill>
                    <a:schemeClr val="bg1"/>
                  </a:solidFill>
                </a:rPr>
                <a:t>sdapioneers@hotmail.com</a:t>
              </a:r>
              <a:endParaRPr lang="nl-NL" sz="1000" b="1" dirty="0">
                <a:solidFill>
                  <a:schemeClr val="bg1"/>
                </a:solidFill>
              </a:endParaRPr>
            </a:p>
          </p:txBody>
        </p:sp>
      </p:grpSp>
      <p:grpSp>
        <p:nvGrpSpPr>
          <p:cNvPr id="25" name="Groep 24"/>
          <p:cNvGrpSpPr/>
          <p:nvPr/>
        </p:nvGrpSpPr>
        <p:grpSpPr>
          <a:xfrm>
            <a:off x="196653" y="52050"/>
            <a:ext cx="8784976" cy="2212121"/>
            <a:chOff x="196653" y="52050"/>
            <a:chExt cx="8784976" cy="2212121"/>
          </a:xfrm>
        </p:grpSpPr>
        <p:grpSp>
          <p:nvGrpSpPr>
            <p:cNvPr id="26" name="Groep 25"/>
            <p:cNvGrpSpPr/>
            <p:nvPr/>
          </p:nvGrpSpPr>
          <p:grpSpPr>
            <a:xfrm>
              <a:off x="196653" y="118251"/>
              <a:ext cx="8784976" cy="2145920"/>
              <a:chOff x="196653" y="118251"/>
              <a:chExt cx="8784976" cy="2145920"/>
            </a:xfrm>
          </p:grpSpPr>
          <p:sp>
            <p:nvSpPr>
              <p:cNvPr id="28" name="Rechthoek 27"/>
              <p:cNvSpPr/>
              <p:nvPr/>
            </p:nvSpPr>
            <p:spPr>
              <a:xfrm>
                <a:off x="196653" y="118251"/>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pic>
            <p:nvPicPr>
              <p:cNvPr id="29"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1675" b="8542"/>
              <a:stretch/>
            </p:blipFill>
            <p:spPr bwMode="auto">
              <a:xfrm>
                <a:off x="472603" y="127618"/>
                <a:ext cx="1575648" cy="213655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kstvak 29"/>
              <p:cNvSpPr txBox="1"/>
              <p:nvPr/>
            </p:nvSpPr>
            <p:spPr>
              <a:xfrm>
                <a:off x="2063059" y="156743"/>
                <a:ext cx="2274790" cy="276999"/>
              </a:xfrm>
              <a:prstGeom prst="rect">
                <a:avLst/>
              </a:prstGeom>
              <a:noFill/>
              <a:effectLst>
                <a:outerShdw blurRad="25400" dist="25400" dir="5400000" algn="ctr" rotWithShape="0">
                  <a:schemeClr val="tx1"/>
                </a:outerShdw>
              </a:effectLst>
            </p:spPr>
            <p:txBody>
              <a:bodyPr wrap="none" rtlCol="0">
                <a:spAutoFit/>
              </a:bodyPr>
              <a:lstStyle/>
              <a:p>
                <a:r>
                  <a:rPr lang="nl-NL" sz="1200" b="1" dirty="0" smtClean="0">
                    <a:solidFill>
                      <a:schemeClr val="bg1"/>
                    </a:solidFill>
                  </a:rPr>
                  <a:t>Studiemateriaal : Heiligdomsleer</a:t>
                </a:r>
                <a:endParaRPr lang="nl-NL" sz="1200" b="1" dirty="0">
                  <a:solidFill>
                    <a:schemeClr val="bg1"/>
                  </a:solidFill>
                </a:endParaRPr>
              </a:p>
            </p:txBody>
          </p:sp>
        </p:grpSp>
        <p:sp>
          <p:nvSpPr>
            <p:cNvPr id="27" name="Tekstvak 26"/>
            <p:cNvSpPr txBox="1"/>
            <p:nvPr/>
          </p:nvSpPr>
          <p:spPr>
            <a:xfrm>
              <a:off x="5428895" y="52050"/>
              <a:ext cx="3552733" cy="461665"/>
            </a:xfrm>
            <a:prstGeom prst="rect">
              <a:avLst/>
            </a:prstGeom>
            <a:noFill/>
            <a:effectLst>
              <a:outerShdw blurRad="50800" dist="50800" dir="5400000" algn="ctr" rotWithShape="0">
                <a:schemeClr val="tx1"/>
              </a:outerShdw>
            </a:effectLst>
          </p:spPr>
          <p:txBody>
            <a:bodyPr wrap="square" rtlCol="0">
              <a:spAutoFit/>
            </a:bodyPr>
            <a:lstStyle/>
            <a:p>
              <a:pPr algn="ctr"/>
              <a:r>
                <a:rPr lang="nl-NL" sz="2400" b="1" dirty="0" smtClean="0">
                  <a:solidFill>
                    <a:srgbClr val="FCE7AA"/>
                  </a:solidFill>
                  <a:latin typeface="Batang" pitchFamily="18" charset="-127"/>
                  <a:ea typeface="Batang" pitchFamily="18" charset="-127"/>
                  <a:cs typeface="Times New Roman" pitchFamily="18" charset="0"/>
                </a:rPr>
                <a:t>Het </a:t>
              </a:r>
              <a:r>
                <a:rPr lang="nl-NL" sz="2400" b="1" dirty="0" smtClean="0">
                  <a:solidFill>
                    <a:srgbClr val="FCE7AA"/>
                  </a:solidFill>
                  <a:latin typeface="Batang" pitchFamily="18" charset="-127"/>
                  <a:ea typeface="Batang" pitchFamily="18" charset="-127"/>
                  <a:cs typeface="Times New Roman" pitchFamily="18" charset="0"/>
                </a:rPr>
                <a:t>Verlossingsplan</a:t>
              </a:r>
              <a:endParaRPr lang="nl-NL" sz="2400" b="1" dirty="0">
                <a:solidFill>
                  <a:srgbClr val="FCE7AA"/>
                </a:solidFill>
                <a:latin typeface="Batang" pitchFamily="18" charset="-127"/>
                <a:ea typeface="Batang" pitchFamily="18" charset="-127"/>
                <a:cs typeface="Times New Roman" pitchFamily="18" charset="0"/>
              </a:endParaRPr>
            </a:p>
          </p:txBody>
        </p:sp>
      </p:grpSp>
      <p:sp>
        <p:nvSpPr>
          <p:cNvPr id="2" name="Rechthoek 1"/>
          <p:cNvSpPr/>
          <p:nvPr/>
        </p:nvSpPr>
        <p:spPr>
          <a:xfrm>
            <a:off x="2287946" y="1195894"/>
            <a:ext cx="6514237" cy="4524315"/>
          </a:xfrm>
          <a:prstGeom prst="rect">
            <a:avLst/>
          </a:prstGeom>
          <a:effectLst>
            <a:outerShdw blurRad="50800" dist="50800" dir="5400000" algn="ctr" rotWithShape="0">
              <a:schemeClr val="bg1"/>
            </a:outerShdw>
          </a:effectLst>
        </p:spPr>
        <p:txBody>
          <a:bodyPr wrap="square">
            <a:spAutoFit/>
          </a:bodyPr>
          <a:lstStyle/>
          <a:p>
            <a:r>
              <a:rPr lang="nl-NL" sz="2000" b="1" dirty="0" smtClean="0"/>
              <a:t>                                         </a:t>
            </a:r>
            <a:r>
              <a:rPr lang="nl-NL" sz="2000" b="1" u="sng" dirty="0" smtClean="0"/>
              <a:t>Op </a:t>
            </a:r>
            <a:r>
              <a:rPr lang="nl-NL" sz="2000" b="1" u="sng" dirty="0"/>
              <a:t>aarde zou Jezus geen priester zijn</a:t>
            </a:r>
            <a:r>
              <a:rPr lang="nl-NL" sz="2000" b="1" dirty="0"/>
              <a:t>, </a:t>
            </a:r>
            <a:endParaRPr lang="nl-NL" sz="2000" b="1" dirty="0" smtClean="0"/>
          </a:p>
          <a:p>
            <a:r>
              <a:rPr lang="nl-NL" sz="2000" b="1" dirty="0" smtClean="0"/>
              <a:t>                                             want </a:t>
            </a:r>
            <a:r>
              <a:rPr lang="nl-NL" sz="2000" b="1" dirty="0"/>
              <a:t>daar zijn al priesters die </a:t>
            </a:r>
            <a:endParaRPr lang="nl-NL" sz="2000" b="1" dirty="0" smtClean="0"/>
          </a:p>
          <a:p>
            <a:r>
              <a:rPr lang="nl-NL" sz="2000" b="1" dirty="0" smtClean="0"/>
              <a:t>                                                offergaven </a:t>
            </a:r>
            <a:r>
              <a:rPr lang="nl-NL" sz="2000" b="1" dirty="0"/>
              <a:t>opdragen zoals </a:t>
            </a:r>
            <a:endParaRPr lang="nl-NL" sz="2000" b="1" dirty="0" smtClean="0"/>
          </a:p>
          <a:p>
            <a:r>
              <a:rPr lang="nl-NL" sz="2000" b="1" dirty="0" smtClean="0"/>
              <a:t>                                                    de </a:t>
            </a:r>
            <a:r>
              <a:rPr lang="nl-NL" sz="2000" b="1" dirty="0"/>
              <a:t>wet dat voorschrijft. </a:t>
            </a:r>
          </a:p>
          <a:p>
            <a:endParaRPr lang="nl-NL" sz="2000" b="1" u="sng" dirty="0" smtClean="0"/>
          </a:p>
          <a:p>
            <a:r>
              <a:rPr lang="nl-NL" sz="2000" b="1" dirty="0" smtClean="0"/>
              <a:t>                                              </a:t>
            </a:r>
            <a:r>
              <a:rPr lang="nl-NL" sz="2000" b="1" u="sng" dirty="0" smtClean="0"/>
              <a:t>Zij </a:t>
            </a:r>
            <a:r>
              <a:rPr lang="nl-NL" sz="2000" b="1" u="sng" dirty="0"/>
              <a:t>verrichten hun dienst in wat de </a:t>
            </a:r>
            <a:endParaRPr lang="nl-NL" sz="2000" b="1" u="sng" dirty="0" smtClean="0"/>
          </a:p>
          <a:p>
            <a:r>
              <a:rPr lang="nl-NL" sz="2000" b="1" dirty="0" smtClean="0"/>
              <a:t>                                          </a:t>
            </a:r>
            <a:r>
              <a:rPr lang="nl-NL" sz="2000" b="1" u="sng" dirty="0" smtClean="0"/>
              <a:t>afspiegeling </a:t>
            </a:r>
            <a:r>
              <a:rPr lang="nl-NL" sz="2000" b="1" u="sng" dirty="0"/>
              <a:t>en de voorafschaduwing </a:t>
            </a:r>
            <a:endParaRPr lang="nl-NL" sz="2000" b="1" u="sng" dirty="0" smtClean="0"/>
          </a:p>
          <a:p>
            <a:r>
              <a:rPr lang="nl-NL" sz="2000" b="1" dirty="0" smtClean="0"/>
              <a:t>                                               </a:t>
            </a:r>
            <a:r>
              <a:rPr lang="nl-NL" sz="2000" b="1" u="sng" dirty="0" smtClean="0"/>
              <a:t>is </a:t>
            </a:r>
            <a:r>
              <a:rPr lang="nl-NL" sz="2000" b="1" u="sng" dirty="0"/>
              <a:t>van het hemelse heiligdom</a:t>
            </a:r>
            <a:r>
              <a:rPr lang="nl-NL" sz="2000" b="1" dirty="0"/>
              <a:t>, </a:t>
            </a:r>
            <a:endParaRPr lang="nl-NL" sz="2000" b="1" dirty="0" smtClean="0"/>
          </a:p>
          <a:p>
            <a:endParaRPr lang="nl-NL" sz="2000" b="1" dirty="0" smtClean="0"/>
          </a:p>
          <a:p>
            <a:r>
              <a:rPr lang="nl-NL" sz="2000" b="1" dirty="0" smtClean="0"/>
              <a:t>zoals </a:t>
            </a:r>
            <a:r>
              <a:rPr lang="nl-NL" sz="2000" b="1" dirty="0"/>
              <a:t>dat aan Mozes geopenbaard werd toen hij begon met het oprichten van de tabernakel: ‘Let erop,’ staat er immers, ‘dat je alles vervaardigt volgens het ontwerp dat je op de berg getoond is.’ </a:t>
            </a:r>
            <a:endParaRPr lang="nl-NL" dirty="0"/>
          </a:p>
          <a:p>
            <a:r>
              <a:rPr lang="nl-NL" sz="1600" b="1" dirty="0" smtClean="0"/>
              <a:t>                                                           </a:t>
            </a:r>
            <a:r>
              <a:rPr lang="nl-NL" sz="1600" b="1" dirty="0" smtClean="0"/>
              <a:t>                                       </a:t>
            </a:r>
            <a:r>
              <a:rPr lang="nl-NL" sz="1600" b="1" dirty="0" smtClean="0"/>
              <a:t>Hebreeën </a:t>
            </a:r>
            <a:r>
              <a:rPr lang="nl-NL" sz="1600" b="1" dirty="0"/>
              <a:t>8</a:t>
            </a:r>
            <a:r>
              <a:rPr lang="nl-NL" sz="1600" b="1" dirty="0" smtClean="0"/>
              <a:t> </a:t>
            </a:r>
            <a:r>
              <a:rPr lang="nl-NL" sz="1600" b="1" dirty="0" smtClean="0"/>
              <a:t>: </a:t>
            </a:r>
            <a:r>
              <a:rPr lang="nl-NL" sz="1600" b="1" dirty="0" smtClean="0"/>
              <a:t>4,5</a:t>
            </a:r>
            <a:r>
              <a:rPr lang="nl-NL" sz="1600" b="1" dirty="0" smtClean="0"/>
              <a:t> </a:t>
            </a:r>
            <a:endParaRPr lang="nl-NL" sz="1600" b="1" dirty="0" smtClean="0"/>
          </a:p>
          <a:p>
            <a:r>
              <a:rPr lang="nl-NL" sz="1200" b="1" dirty="0" smtClean="0"/>
              <a:t>                                                                            </a:t>
            </a:r>
            <a:r>
              <a:rPr lang="nl-NL" sz="1200" b="1" dirty="0" smtClean="0"/>
              <a:t>                                                  De </a:t>
            </a:r>
            <a:r>
              <a:rPr lang="nl-NL" sz="1200" b="1" dirty="0"/>
              <a:t>Nieuwe </a:t>
            </a:r>
            <a:r>
              <a:rPr lang="nl-NL" sz="1200" b="1" dirty="0" smtClean="0"/>
              <a:t>Bijbelvertaling</a:t>
            </a:r>
            <a:endParaRPr lang="nl-NL" sz="1200" b="1" dirty="0"/>
          </a:p>
        </p:txBody>
      </p:sp>
      <p:pic>
        <p:nvPicPr>
          <p:cNvPr id="266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68193" y="523801"/>
            <a:ext cx="2706948" cy="3681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rcRect r="18358" b="55331"/>
          <a:stretch/>
        </p:blipFill>
        <p:spPr bwMode="auto">
          <a:xfrm>
            <a:off x="4860032" y="5485477"/>
            <a:ext cx="1728192" cy="134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173762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4" name="Rechthoek 23"/>
          <p:cNvSpPr/>
          <p:nvPr/>
        </p:nvSpPr>
        <p:spPr>
          <a:xfrm>
            <a:off x="196652" y="127617"/>
            <a:ext cx="2073007" cy="6565971"/>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p:cNvSpPr/>
          <p:nvPr/>
        </p:nvSpPr>
        <p:spPr>
          <a:xfrm>
            <a:off x="2287947" y="1776298"/>
            <a:ext cx="4572000" cy="3631763"/>
          </a:xfrm>
          <a:prstGeom prst="rect">
            <a:avLst/>
          </a:prstGeom>
          <a:effectLst>
            <a:outerShdw blurRad="50800" dist="50800" dir="5400000" algn="ctr" rotWithShape="0">
              <a:schemeClr val="bg1"/>
            </a:outerShdw>
          </a:effectLst>
        </p:spPr>
        <p:txBody>
          <a:bodyPr>
            <a:spAutoFit/>
          </a:bodyPr>
          <a:lstStyle/>
          <a:p>
            <a:r>
              <a:rPr lang="nl-NL" sz="2000" b="1" dirty="0"/>
              <a:t>Want God had de wereld zo lief </a:t>
            </a:r>
            <a:endParaRPr lang="nl-NL" sz="2000" b="1" dirty="0" smtClean="0"/>
          </a:p>
          <a:p>
            <a:r>
              <a:rPr lang="nl-NL" sz="2000" b="1" dirty="0" smtClean="0"/>
              <a:t>dat </a:t>
            </a:r>
            <a:r>
              <a:rPr lang="nl-NL" sz="2000" b="1" dirty="0"/>
              <a:t>hij zijn enige Zoon heeft gegeven, opdat iedereen die in hem gelooft niet verloren gaat, maar eeuwig leven heeft. </a:t>
            </a:r>
          </a:p>
          <a:p>
            <a:endParaRPr lang="nl-NL" sz="2000" b="1" dirty="0" smtClean="0"/>
          </a:p>
          <a:p>
            <a:r>
              <a:rPr lang="nl-NL" sz="2000" b="1" dirty="0" smtClean="0"/>
              <a:t>God </a:t>
            </a:r>
            <a:r>
              <a:rPr lang="nl-NL" sz="2000" b="1" dirty="0"/>
              <a:t>heeft zijn Zoon niet naar de wereld gestuurd om een oordeel over haar te vellen, maar om de wereld door hem te redden</a:t>
            </a:r>
            <a:r>
              <a:rPr lang="nl-NL" sz="2000" b="1" dirty="0" smtClean="0"/>
              <a:t>.</a:t>
            </a:r>
          </a:p>
          <a:p>
            <a:endParaRPr lang="nl-NL" dirty="0"/>
          </a:p>
          <a:p>
            <a:r>
              <a:rPr lang="nl-NL" sz="1600" b="1" dirty="0" smtClean="0"/>
              <a:t>                                                           Johannes 3 : 16,17 </a:t>
            </a:r>
          </a:p>
          <a:p>
            <a:r>
              <a:rPr lang="nl-NL" sz="1200" b="1" dirty="0" smtClean="0"/>
              <a:t>                                                                            De </a:t>
            </a:r>
            <a:r>
              <a:rPr lang="nl-NL" sz="1200" b="1" dirty="0"/>
              <a:t>Nieuwe </a:t>
            </a:r>
            <a:r>
              <a:rPr lang="nl-NL" sz="1200" b="1" dirty="0" smtClean="0"/>
              <a:t>Bijbelvertaling</a:t>
            </a:r>
            <a:endParaRPr lang="nl-NL" sz="1200" b="1"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0271" y="309136"/>
            <a:ext cx="3001588" cy="2952329"/>
          </a:xfrm>
          <a:prstGeom prst="rect">
            <a:avLst/>
          </a:prstGeom>
          <a:noFill/>
          <a:ln>
            <a:noFill/>
          </a:ln>
          <a:effectLst>
            <a:glow rad="635000">
              <a:schemeClr val="tx1">
                <a:alpha val="40000"/>
              </a:schemeClr>
            </a:glow>
            <a:outerShdw dist="35921" dir="2700000" algn="ctr" rotWithShape="0">
              <a:schemeClr val="bg2"/>
            </a:outerShdw>
            <a:reflection blurRad="6350" stA="50000" endA="300" endPos="5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80424">
            <a:off x="191897" y="2705827"/>
            <a:ext cx="1605280" cy="259026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oep 15"/>
          <p:cNvGrpSpPr/>
          <p:nvPr/>
        </p:nvGrpSpPr>
        <p:grpSpPr>
          <a:xfrm>
            <a:off x="196652" y="5033211"/>
            <a:ext cx="8784976" cy="1675767"/>
            <a:chOff x="196652" y="5033211"/>
            <a:chExt cx="8784976" cy="1675767"/>
          </a:xfrm>
        </p:grpSpPr>
        <p:sp>
          <p:nvSpPr>
            <p:cNvPr id="17" name="Rechthoek 16"/>
            <p:cNvSpPr/>
            <p:nvPr/>
          </p:nvSpPr>
          <p:spPr>
            <a:xfrm>
              <a:off x="196652" y="6324257"/>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grpSp>
          <p:nvGrpSpPr>
            <p:cNvPr id="19" name="Groep 18"/>
            <p:cNvGrpSpPr/>
            <p:nvPr/>
          </p:nvGrpSpPr>
          <p:grpSpPr>
            <a:xfrm>
              <a:off x="346412" y="5033211"/>
              <a:ext cx="1923247" cy="1555042"/>
              <a:chOff x="6865984" y="116048"/>
              <a:chExt cx="2083743" cy="1670195"/>
            </a:xfrm>
          </p:grpSpPr>
          <p:pic>
            <p:nvPicPr>
              <p:cNvPr id="2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4701" y="116048"/>
                <a:ext cx="1215026" cy="167019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65984" y="1028329"/>
                <a:ext cx="1476230" cy="64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Tekstvak 19"/>
            <p:cNvSpPr txBox="1"/>
            <p:nvPr/>
          </p:nvSpPr>
          <p:spPr>
            <a:xfrm>
              <a:off x="2528954" y="6324257"/>
              <a:ext cx="2130070" cy="369332"/>
            </a:xfrm>
            <a:prstGeom prst="rect">
              <a:avLst/>
            </a:prstGeom>
            <a:noFill/>
            <a:effectLst>
              <a:outerShdw blurRad="25400" dist="25400" dir="5400000" algn="ctr" rotWithShape="0">
                <a:schemeClr val="tx1"/>
              </a:outerShdw>
            </a:effectLst>
          </p:spPr>
          <p:txBody>
            <a:bodyPr wrap="none" rtlCol="0">
              <a:spAutoFit/>
            </a:bodyPr>
            <a:lstStyle/>
            <a:p>
              <a:r>
                <a:rPr lang="nl-NL" b="1" dirty="0" smtClean="0">
                  <a:solidFill>
                    <a:schemeClr val="bg1"/>
                  </a:solidFill>
                </a:rPr>
                <a:t>De Tabernakeldienst</a:t>
              </a:r>
              <a:endParaRPr lang="nl-NL" b="1" dirty="0">
                <a:solidFill>
                  <a:schemeClr val="bg1"/>
                </a:solidFill>
              </a:endParaRPr>
            </a:p>
          </p:txBody>
        </p:sp>
        <p:sp>
          <p:nvSpPr>
            <p:cNvPr id="21" name="Tekstvak 20"/>
            <p:cNvSpPr txBox="1"/>
            <p:nvPr/>
          </p:nvSpPr>
          <p:spPr>
            <a:xfrm>
              <a:off x="7236296" y="6308868"/>
              <a:ext cx="1619354" cy="400110"/>
            </a:xfrm>
            <a:prstGeom prst="rect">
              <a:avLst/>
            </a:prstGeom>
            <a:noFill/>
          </p:spPr>
          <p:txBody>
            <a:bodyPr wrap="none" rtlCol="0">
              <a:spAutoFit/>
            </a:bodyPr>
            <a:lstStyle/>
            <a:p>
              <a:r>
                <a:rPr lang="nl-NL" sz="1000" b="1" dirty="0" smtClean="0">
                  <a:solidFill>
                    <a:schemeClr val="bg1"/>
                  </a:solidFill>
                </a:rPr>
                <a:t>© AGO 2013</a:t>
              </a:r>
            </a:p>
            <a:p>
              <a:r>
                <a:rPr lang="nl-NL" sz="1000" b="1" dirty="0" smtClean="0">
                  <a:solidFill>
                    <a:schemeClr val="bg1"/>
                  </a:solidFill>
                </a:rPr>
                <a:t>sdapioneers@hotmail.com</a:t>
              </a:r>
              <a:endParaRPr lang="nl-NL" sz="1000" b="1" dirty="0">
                <a:solidFill>
                  <a:schemeClr val="bg1"/>
                </a:solidFill>
              </a:endParaRPr>
            </a:p>
          </p:txBody>
        </p:sp>
      </p:grpSp>
      <p:grpSp>
        <p:nvGrpSpPr>
          <p:cNvPr id="25" name="Groep 24"/>
          <p:cNvGrpSpPr/>
          <p:nvPr/>
        </p:nvGrpSpPr>
        <p:grpSpPr>
          <a:xfrm>
            <a:off x="196653" y="52050"/>
            <a:ext cx="8784976" cy="2212121"/>
            <a:chOff x="196653" y="52050"/>
            <a:chExt cx="8784976" cy="2212121"/>
          </a:xfrm>
        </p:grpSpPr>
        <p:grpSp>
          <p:nvGrpSpPr>
            <p:cNvPr id="26" name="Groep 25"/>
            <p:cNvGrpSpPr/>
            <p:nvPr/>
          </p:nvGrpSpPr>
          <p:grpSpPr>
            <a:xfrm>
              <a:off x="196653" y="118251"/>
              <a:ext cx="8784976" cy="2145920"/>
              <a:chOff x="196653" y="118251"/>
              <a:chExt cx="8784976" cy="2145920"/>
            </a:xfrm>
          </p:grpSpPr>
          <p:sp>
            <p:nvSpPr>
              <p:cNvPr id="28" name="Rechthoek 27"/>
              <p:cNvSpPr/>
              <p:nvPr/>
            </p:nvSpPr>
            <p:spPr>
              <a:xfrm>
                <a:off x="196653" y="118251"/>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pic>
            <p:nvPicPr>
              <p:cNvPr id="29"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1675" b="8542"/>
              <a:stretch/>
            </p:blipFill>
            <p:spPr bwMode="auto">
              <a:xfrm>
                <a:off x="472603" y="127618"/>
                <a:ext cx="1575648" cy="213655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kstvak 29"/>
              <p:cNvSpPr txBox="1"/>
              <p:nvPr/>
            </p:nvSpPr>
            <p:spPr>
              <a:xfrm>
                <a:off x="2063059" y="156743"/>
                <a:ext cx="2274790" cy="276999"/>
              </a:xfrm>
              <a:prstGeom prst="rect">
                <a:avLst/>
              </a:prstGeom>
              <a:noFill/>
              <a:effectLst>
                <a:outerShdw blurRad="25400" dist="25400" dir="5400000" algn="ctr" rotWithShape="0">
                  <a:schemeClr val="tx1"/>
                </a:outerShdw>
              </a:effectLst>
            </p:spPr>
            <p:txBody>
              <a:bodyPr wrap="none" rtlCol="0">
                <a:spAutoFit/>
              </a:bodyPr>
              <a:lstStyle/>
              <a:p>
                <a:r>
                  <a:rPr lang="nl-NL" sz="1200" b="1" dirty="0" smtClean="0">
                    <a:solidFill>
                      <a:schemeClr val="bg1"/>
                    </a:solidFill>
                  </a:rPr>
                  <a:t>Studiemateriaal : Heiligdomsleer</a:t>
                </a:r>
                <a:endParaRPr lang="nl-NL" sz="1200" b="1" dirty="0">
                  <a:solidFill>
                    <a:schemeClr val="bg1"/>
                  </a:solidFill>
                </a:endParaRPr>
              </a:p>
            </p:txBody>
          </p:sp>
        </p:grpSp>
        <p:sp>
          <p:nvSpPr>
            <p:cNvPr id="27" name="Tekstvak 26"/>
            <p:cNvSpPr txBox="1"/>
            <p:nvPr/>
          </p:nvSpPr>
          <p:spPr>
            <a:xfrm>
              <a:off x="5428895" y="52050"/>
              <a:ext cx="3552733" cy="461665"/>
            </a:xfrm>
            <a:prstGeom prst="rect">
              <a:avLst/>
            </a:prstGeom>
            <a:noFill/>
            <a:effectLst>
              <a:outerShdw blurRad="50800" dist="50800" dir="5400000" algn="ctr" rotWithShape="0">
                <a:schemeClr val="tx1"/>
              </a:outerShdw>
            </a:effectLst>
          </p:spPr>
          <p:txBody>
            <a:bodyPr wrap="square" rtlCol="0">
              <a:spAutoFit/>
            </a:bodyPr>
            <a:lstStyle/>
            <a:p>
              <a:pPr algn="ctr"/>
              <a:r>
                <a:rPr lang="nl-NL" sz="2400" b="1" dirty="0" smtClean="0">
                  <a:solidFill>
                    <a:srgbClr val="FCE7AA"/>
                  </a:solidFill>
                  <a:latin typeface="Batang" pitchFamily="18" charset="-127"/>
                  <a:ea typeface="Batang" pitchFamily="18" charset="-127"/>
                  <a:cs typeface="Times New Roman" pitchFamily="18" charset="0"/>
                </a:rPr>
                <a:t>Het </a:t>
              </a:r>
              <a:r>
                <a:rPr lang="nl-NL" sz="2400" b="1" dirty="0" smtClean="0">
                  <a:solidFill>
                    <a:srgbClr val="FCE7AA"/>
                  </a:solidFill>
                  <a:latin typeface="Batang" pitchFamily="18" charset="-127"/>
                  <a:ea typeface="Batang" pitchFamily="18" charset="-127"/>
                  <a:cs typeface="Times New Roman" pitchFamily="18" charset="0"/>
                </a:rPr>
                <a:t>Verlossingsplan</a:t>
              </a:r>
              <a:endParaRPr lang="nl-NL" sz="2400" b="1" dirty="0">
                <a:solidFill>
                  <a:srgbClr val="FCE7AA"/>
                </a:solidFill>
                <a:latin typeface="Batang" pitchFamily="18" charset="-127"/>
                <a:ea typeface="Batang" pitchFamily="18" charset="-127"/>
                <a:cs typeface="Times New Roman" pitchFamily="18" charset="0"/>
              </a:endParaRPr>
            </a:p>
          </p:txBody>
        </p:sp>
      </p:grpSp>
      <p:pic>
        <p:nvPicPr>
          <p:cNvPr id="31"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rcRect r="18358" b="55331"/>
          <a:stretch/>
        </p:blipFill>
        <p:spPr bwMode="auto">
          <a:xfrm>
            <a:off x="4860032" y="5485477"/>
            <a:ext cx="1728192" cy="134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5710306"/>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4" name="Rechthoek 23"/>
          <p:cNvSpPr/>
          <p:nvPr/>
        </p:nvSpPr>
        <p:spPr>
          <a:xfrm>
            <a:off x="196652" y="127617"/>
            <a:ext cx="2073007" cy="6565971"/>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80424">
            <a:off x="191897" y="2705827"/>
            <a:ext cx="1605280" cy="259026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oep 15"/>
          <p:cNvGrpSpPr/>
          <p:nvPr/>
        </p:nvGrpSpPr>
        <p:grpSpPr>
          <a:xfrm>
            <a:off x="196652" y="5033211"/>
            <a:ext cx="8784976" cy="1675767"/>
            <a:chOff x="196652" y="5033211"/>
            <a:chExt cx="8784976" cy="1675767"/>
          </a:xfrm>
        </p:grpSpPr>
        <p:sp>
          <p:nvSpPr>
            <p:cNvPr id="17" name="Rechthoek 16"/>
            <p:cNvSpPr/>
            <p:nvPr/>
          </p:nvSpPr>
          <p:spPr>
            <a:xfrm>
              <a:off x="196652" y="6324257"/>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grpSp>
          <p:nvGrpSpPr>
            <p:cNvPr id="19" name="Groep 18"/>
            <p:cNvGrpSpPr/>
            <p:nvPr/>
          </p:nvGrpSpPr>
          <p:grpSpPr>
            <a:xfrm>
              <a:off x="346412" y="5033211"/>
              <a:ext cx="1923247" cy="1555042"/>
              <a:chOff x="6865984" y="116048"/>
              <a:chExt cx="2083743" cy="1670195"/>
            </a:xfrm>
          </p:grpSpPr>
          <p:pic>
            <p:nvPicPr>
              <p:cNvPr id="2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4701" y="116048"/>
                <a:ext cx="1215026" cy="167019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5984" y="1028329"/>
                <a:ext cx="1476230" cy="64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Tekstvak 19"/>
            <p:cNvSpPr txBox="1"/>
            <p:nvPr/>
          </p:nvSpPr>
          <p:spPr>
            <a:xfrm>
              <a:off x="2528954" y="6324257"/>
              <a:ext cx="2130070" cy="369332"/>
            </a:xfrm>
            <a:prstGeom prst="rect">
              <a:avLst/>
            </a:prstGeom>
            <a:noFill/>
            <a:effectLst>
              <a:outerShdw blurRad="25400" dist="25400" dir="5400000" algn="ctr" rotWithShape="0">
                <a:schemeClr val="tx1"/>
              </a:outerShdw>
            </a:effectLst>
          </p:spPr>
          <p:txBody>
            <a:bodyPr wrap="none" rtlCol="0">
              <a:spAutoFit/>
            </a:bodyPr>
            <a:lstStyle/>
            <a:p>
              <a:r>
                <a:rPr lang="nl-NL" b="1" dirty="0" smtClean="0">
                  <a:solidFill>
                    <a:schemeClr val="bg1"/>
                  </a:solidFill>
                </a:rPr>
                <a:t>De Tabernakeldienst</a:t>
              </a:r>
              <a:endParaRPr lang="nl-NL" b="1" dirty="0">
                <a:solidFill>
                  <a:schemeClr val="bg1"/>
                </a:solidFill>
              </a:endParaRPr>
            </a:p>
          </p:txBody>
        </p:sp>
        <p:sp>
          <p:nvSpPr>
            <p:cNvPr id="21" name="Tekstvak 20"/>
            <p:cNvSpPr txBox="1"/>
            <p:nvPr/>
          </p:nvSpPr>
          <p:spPr>
            <a:xfrm>
              <a:off x="7236296" y="6308868"/>
              <a:ext cx="1619354" cy="400110"/>
            </a:xfrm>
            <a:prstGeom prst="rect">
              <a:avLst/>
            </a:prstGeom>
            <a:noFill/>
          </p:spPr>
          <p:txBody>
            <a:bodyPr wrap="none" rtlCol="0">
              <a:spAutoFit/>
            </a:bodyPr>
            <a:lstStyle/>
            <a:p>
              <a:r>
                <a:rPr lang="nl-NL" sz="1000" b="1" dirty="0" smtClean="0">
                  <a:solidFill>
                    <a:schemeClr val="bg1"/>
                  </a:solidFill>
                </a:rPr>
                <a:t>© AGO 2013</a:t>
              </a:r>
            </a:p>
            <a:p>
              <a:r>
                <a:rPr lang="nl-NL" sz="1000" b="1" dirty="0" smtClean="0">
                  <a:solidFill>
                    <a:schemeClr val="bg1"/>
                  </a:solidFill>
                </a:rPr>
                <a:t>sdapioneers@hotmail.com</a:t>
              </a:r>
              <a:endParaRPr lang="nl-NL" sz="1000" b="1" dirty="0">
                <a:solidFill>
                  <a:schemeClr val="bg1"/>
                </a:solidFill>
              </a:endParaRPr>
            </a:p>
          </p:txBody>
        </p:sp>
      </p:grpSp>
      <p:grpSp>
        <p:nvGrpSpPr>
          <p:cNvPr id="25" name="Groep 24"/>
          <p:cNvGrpSpPr/>
          <p:nvPr/>
        </p:nvGrpSpPr>
        <p:grpSpPr>
          <a:xfrm>
            <a:off x="196653" y="52050"/>
            <a:ext cx="8784976" cy="2212121"/>
            <a:chOff x="196653" y="52050"/>
            <a:chExt cx="8784976" cy="2212121"/>
          </a:xfrm>
        </p:grpSpPr>
        <p:grpSp>
          <p:nvGrpSpPr>
            <p:cNvPr id="26" name="Groep 25"/>
            <p:cNvGrpSpPr/>
            <p:nvPr/>
          </p:nvGrpSpPr>
          <p:grpSpPr>
            <a:xfrm>
              <a:off x="196653" y="118251"/>
              <a:ext cx="8784976" cy="2145920"/>
              <a:chOff x="196653" y="118251"/>
              <a:chExt cx="8784976" cy="2145920"/>
            </a:xfrm>
          </p:grpSpPr>
          <p:sp>
            <p:nvSpPr>
              <p:cNvPr id="28" name="Rechthoek 27"/>
              <p:cNvSpPr/>
              <p:nvPr/>
            </p:nvSpPr>
            <p:spPr>
              <a:xfrm>
                <a:off x="196653" y="118251"/>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pic>
            <p:nvPicPr>
              <p:cNvPr id="29"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1675" b="8542"/>
              <a:stretch/>
            </p:blipFill>
            <p:spPr bwMode="auto">
              <a:xfrm>
                <a:off x="472603" y="127618"/>
                <a:ext cx="1575648" cy="213655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kstvak 29"/>
              <p:cNvSpPr txBox="1"/>
              <p:nvPr/>
            </p:nvSpPr>
            <p:spPr>
              <a:xfrm>
                <a:off x="2063059" y="156743"/>
                <a:ext cx="2274790" cy="276999"/>
              </a:xfrm>
              <a:prstGeom prst="rect">
                <a:avLst/>
              </a:prstGeom>
              <a:noFill/>
              <a:effectLst>
                <a:outerShdw blurRad="25400" dist="25400" dir="5400000" algn="ctr" rotWithShape="0">
                  <a:schemeClr val="tx1"/>
                </a:outerShdw>
              </a:effectLst>
            </p:spPr>
            <p:txBody>
              <a:bodyPr wrap="none" rtlCol="0">
                <a:spAutoFit/>
              </a:bodyPr>
              <a:lstStyle/>
              <a:p>
                <a:r>
                  <a:rPr lang="nl-NL" sz="1200" b="1" dirty="0" smtClean="0">
                    <a:solidFill>
                      <a:schemeClr val="bg1"/>
                    </a:solidFill>
                  </a:rPr>
                  <a:t>Studiemateriaal : Heiligdomsleer</a:t>
                </a:r>
                <a:endParaRPr lang="nl-NL" sz="1200" b="1" dirty="0">
                  <a:solidFill>
                    <a:schemeClr val="bg1"/>
                  </a:solidFill>
                </a:endParaRPr>
              </a:p>
            </p:txBody>
          </p:sp>
        </p:grpSp>
        <p:sp>
          <p:nvSpPr>
            <p:cNvPr id="27" name="Tekstvak 26"/>
            <p:cNvSpPr txBox="1"/>
            <p:nvPr/>
          </p:nvSpPr>
          <p:spPr>
            <a:xfrm>
              <a:off x="5428895" y="52050"/>
              <a:ext cx="3552733" cy="461665"/>
            </a:xfrm>
            <a:prstGeom prst="rect">
              <a:avLst/>
            </a:prstGeom>
            <a:noFill/>
            <a:effectLst>
              <a:outerShdw blurRad="50800" dist="50800" dir="5400000" algn="ctr" rotWithShape="0">
                <a:schemeClr val="tx1"/>
              </a:outerShdw>
            </a:effectLst>
          </p:spPr>
          <p:txBody>
            <a:bodyPr wrap="square" rtlCol="0">
              <a:spAutoFit/>
            </a:bodyPr>
            <a:lstStyle/>
            <a:p>
              <a:pPr algn="ctr"/>
              <a:r>
                <a:rPr lang="nl-NL" sz="2400" b="1" dirty="0" smtClean="0">
                  <a:solidFill>
                    <a:srgbClr val="FCE7AA"/>
                  </a:solidFill>
                  <a:latin typeface="Batang" pitchFamily="18" charset="-127"/>
                  <a:ea typeface="Batang" pitchFamily="18" charset="-127"/>
                  <a:cs typeface="Times New Roman" pitchFamily="18" charset="0"/>
                </a:rPr>
                <a:t>Het </a:t>
              </a:r>
              <a:r>
                <a:rPr lang="nl-NL" sz="2400" b="1" dirty="0" smtClean="0">
                  <a:solidFill>
                    <a:srgbClr val="FCE7AA"/>
                  </a:solidFill>
                  <a:latin typeface="Batang" pitchFamily="18" charset="-127"/>
                  <a:ea typeface="Batang" pitchFamily="18" charset="-127"/>
                  <a:cs typeface="Times New Roman" pitchFamily="18" charset="0"/>
                </a:rPr>
                <a:t>Verlossingsplan</a:t>
              </a:r>
              <a:endParaRPr lang="nl-NL" sz="2400" b="1" dirty="0">
                <a:solidFill>
                  <a:srgbClr val="FCE7AA"/>
                </a:solidFill>
                <a:latin typeface="Batang" pitchFamily="18" charset="-127"/>
                <a:ea typeface="Batang" pitchFamily="18" charset="-127"/>
                <a:cs typeface="Times New Roman" pitchFamily="18" charset="0"/>
              </a:endParaRPr>
            </a:p>
          </p:txBody>
        </p:sp>
      </p:grpSp>
      <p:sp>
        <p:nvSpPr>
          <p:cNvPr id="2" name="Rechthoek 1"/>
          <p:cNvSpPr/>
          <p:nvPr/>
        </p:nvSpPr>
        <p:spPr>
          <a:xfrm>
            <a:off x="2308328" y="868889"/>
            <a:ext cx="6514237" cy="1754326"/>
          </a:xfrm>
          <a:prstGeom prst="rect">
            <a:avLst/>
          </a:prstGeom>
          <a:effectLst>
            <a:outerShdw blurRad="50800" dist="50800" dir="5400000" algn="ctr" rotWithShape="0">
              <a:schemeClr val="bg1"/>
            </a:outerShdw>
          </a:effectLst>
        </p:spPr>
        <p:txBody>
          <a:bodyPr wrap="square">
            <a:spAutoFit/>
          </a:bodyPr>
          <a:lstStyle/>
          <a:p>
            <a:r>
              <a:rPr lang="nl-NL" sz="2000" b="1" dirty="0" smtClean="0"/>
              <a:t>Dit </a:t>
            </a:r>
            <a:r>
              <a:rPr lang="nl-NL" sz="2000" b="1" dirty="0"/>
              <a:t>alles is een zinnebeeld voor de huidige tijd: er worden daar gaven en offers gebracht die het geweten van degenen die ze opdragen niet tot volmaakte zuiverheid kunnen brengen;</a:t>
            </a:r>
            <a:endParaRPr lang="nl-NL" sz="2000" b="1" dirty="0" smtClean="0"/>
          </a:p>
          <a:p>
            <a:r>
              <a:rPr lang="nl-NL" sz="1600" b="1" dirty="0" smtClean="0"/>
              <a:t>                                                                                                    Hebreeën 9</a:t>
            </a:r>
            <a:r>
              <a:rPr lang="nl-NL" sz="1600" b="1" dirty="0" smtClean="0"/>
              <a:t> </a:t>
            </a:r>
            <a:r>
              <a:rPr lang="nl-NL" sz="1600" b="1" dirty="0" smtClean="0"/>
              <a:t>: </a:t>
            </a:r>
            <a:r>
              <a:rPr lang="nl-NL" sz="1600" b="1" dirty="0"/>
              <a:t>9</a:t>
            </a:r>
            <a:r>
              <a:rPr lang="nl-NL" sz="1600" b="1" dirty="0" smtClean="0"/>
              <a:t> </a:t>
            </a:r>
            <a:endParaRPr lang="nl-NL" sz="1600" b="1" dirty="0" smtClean="0"/>
          </a:p>
          <a:p>
            <a:r>
              <a:rPr lang="nl-NL" sz="1200" b="1" dirty="0" smtClean="0"/>
              <a:t>                                                                            </a:t>
            </a:r>
            <a:r>
              <a:rPr lang="nl-NL" sz="1200" b="1" dirty="0" smtClean="0"/>
              <a:t>                                                  De </a:t>
            </a:r>
            <a:r>
              <a:rPr lang="nl-NL" sz="1200" b="1" dirty="0"/>
              <a:t>Nieuwe </a:t>
            </a:r>
            <a:r>
              <a:rPr lang="nl-NL" sz="1200" b="1" dirty="0" smtClean="0"/>
              <a:t>Bijbelvertaling</a:t>
            </a:r>
            <a:endParaRPr lang="nl-NL" sz="1200" b="1" dirty="0"/>
          </a:p>
        </p:txBody>
      </p:sp>
      <p:pic>
        <p:nvPicPr>
          <p:cNvPr id="3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31971" y="1961214"/>
            <a:ext cx="2073777" cy="2039744"/>
          </a:xfrm>
          <a:prstGeom prst="rect">
            <a:avLst/>
          </a:prstGeom>
          <a:noFill/>
          <a:ln>
            <a:noFill/>
          </a:ln>
          <a:effectLst>
            <a:glow rad="304800">
              <a:schemeClr val="tx1">
                <a:alpha val="40000"/>
              </a:schemeClr>
            </a:glow>
            <a:outerShdw dist="35921" dir="2700000" algn="ctr" rotWithShape="0">
              <a:schemeClr val="bg2"/>
            </a:outerShdw>
            <a:reflection blurRad="6350" stA="50000" endA="300" endPos="5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rcRect r="18358" b="55331"/>
          <a:stretch/>
        </p:blipFill>
        <p:spPr bwMode="auto">
          <a:xfrm>
            <a:off x="4860032" y="5485477"/>
            <a:ext cx="1728192" cy="134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hthoek 30"/>
          <p:cNvSpPr/>
          <p:nvPr/>
        </p:nvSpPr>
        <p:spPr>
          <a:xfrm>
            <a:off x="2308327" y="4068337"/>
            <a:ext cx="6514237" cy="1815882"/>
          </a:xfrm>
          <a:prstGeom prst="rect">
            <a:avLst/>
          </a:prstGeom>
          <a:effectLst>
            <a:outerShdw blurRad="50800" dist="50800" dir="5400000" algn="ctr" rotWithShape="0">
              <a:schemeClr val="bg1"/>
            </a:outerShdw>
          </a:effectLst>
        </p:spPr>
        <p:txBody>
          <a:bodyPr wrap="square">
            <a:spAutoFit/>
          </a:bodyPr>
          <a:lstStyle/>
          <a:p>
            <a:r>
              <a:rPr lang="nl-NL" sz="2000" b="1" dirty="0" smtClean="0"/>
              <a:t>Net </a:t>
            </a:r>
            <a:r>
              <a:rPr lang="nl-NL" sz="2000" b="1" dirty="0"/>
              <a:t>zo zeker is het dat Christus, die eenmaal is geofferd om de zonden van velen te dragen, voor een tweede maal zal verschijnen om te redden wie hem verwachten, maar dan gaat het niet meer om de zonde. </a:t>
            </a:r>
            <a:endParaRPr lang="nl-NL" sz="2000" b="1" dirty="0" smtClean="0"/>
          </a:p>
          <a:p>
            <a:r>
              <a:rPr lang="nl-NL" sz="2000" b="1" dirty="0"/>
              <a:t> </a:t>
            </a:r>
            <a:r>
              <a:rPr lang="nl-NL" sz="2000" b="1" dirty="0" smtClean="0"/>
              <a:t>                                                                               </a:t>
            </a:r>
            <a:r>
              <a:rPr lang="nl-NL" sz="1600" b="1" dirty="0" smtClean="0"/>
              <a:t>Hebreeën 9</a:t>
            </a:r>
            <a:r>
              <a:rPr lang="nl-NL" sz="1600" b="1" dirty="0" smtClean="0"/>
              <a:t> </a:t>
            </a:r>
            <a:r>
              <a:rPr lang="nl-NL" sz="1600" b="1" dirty="0" smtClean="0"/>
              <a:t>: </a:t>
            </a:r>
            <a:r>
              <a:rPr lang="nl-NL" sz="1600" b="1" dirty="0" smtClean="0"/>
              <a:t>28</a:t>
            </a:r>
            <a:r>
              <a:rPr lang="nl-NL" sz="1600" b="1" dirty="0" smtClean="0"/>
              <a:t> </a:t>
            </a:r>
            <a:endParaRPr lang="nl-NL" sz="1600" b="1" dirty="0" smtClean="0"/>
          </a:p>
          <a:p>
            <a:r>
              <a:rPr lang="nl-NL" sz="1200" b="1" dirty="0" smtClean="0"/>
              <a:t>                                                                            </a:t>
            </a:r>
            <a:r>
              <a:rPr lang="nl-NL" sz="1200" b="1" dirty="0" smtClean="0"/>
              <a:t>                                                  De </a:t>
            </a:r>
            <a:r>
              <a:rPr lang="nl-NL" sz="1200" b="1" dirty="0"/>
              <a:t>Nieuwe </a:t>
            </a:r>
            <a:r>
              <a:rPr lang="nl-NL" sz="1200" b="1" dirty="0" smtClean="0"/>
              <a:t>Bijbelvertaling</a:t>
            </a:r>
            <a:endParaRPr lang="nl-NL" sz="1200" b="1" dirty="0"/>
          </a:p>
        </p:txBody>
      </p:sp>
    </p:spTree>
    <p:extLst>
      <p:ext uri="{BB962C8B-B14F-4D97-AF65-F5344CB8AC3E}">
        <p14:creationId xmlns:p14="http://schemas.microsoft.com/office/powerpoint/2010/main" val="74551129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1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4" name="Rechthoek 23"/>
          <p:cNvSpPr/>
          <p:nvPr/>
        </p:nvSpPr>
        <p:spPr>
          <a:xfrm>
            <a:off x="196652" y="127617"/>
            <a:ext cx="2073007" cy="6565971"/>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p:cNvSpPr/>
          <p:nvPr/>
        </p:nvSpPr>
        <p:spPr>
          <a:xfrm>
            <a:off x="2287944" y="404664"/>
            <a:ext cx="6228257" cy="2739211"/>
          </a:xfrm>
          <a:prstGeom prst="rect">
            <a:avLst/>
          </a:prstGeom>
          <a:effectLst>
            <a:outerShdw blurRad="50800" dist="50800" dir="5400000" algn="ctr" rotWithShape="0">
              <a:schemeClr val="bg1"/>
            </a:outerShdw>
          </a:effectLst>
        </p:spPr>
        <p:txBody>
          <a:bodyPr wrap="square">
            <a:spAutoFit/>
          </a:bodyPr>
          <a:lstStyle/>
          <a:p>
            <a:endParaRPr lang="nl-NL" sz="2000" b="1" dirty="0" smtClean="0"/>
          </a:p>
          <a:p>
            <a:r>
              <a:rPr lang="nl-NL" sz="2000" b="1" dirty="0" smtClean="0"/>
              <a:t>Christus </a:t>
            </a:r>
            <a:r>
              <a:rPr lang="nl-NL" sz="2000" b="1" dirty="0"/>
              <a:t>daarentegen is aangetreden als </a:t>
            </a:r>
            <a:r>
              <a:rPr lang="nl-NL" sz="2000" b="1" dirty="0" smtClean="0"/>
              <a:t>Hogepriester </a:t>
            </a:r>
          </a:p>
          <a:p>
            <a:r>
              <a:rPr lang="nl-NL" sz="2000" b="1" dirty="0" smtClean="0"/>
              <a:t>van </a:t>
            </a:r>
            <a:r>
              <a:rPr lang="nl-NL" sz="2000" b="1" dirty="0"/>
              <a:t>al het goede dat ons is toebedacht: hij is door een indrukwekkender en volmaakter tent </a:t>
            </a:r>
            <a:endParaRPr lang="nl-NL" sz="2000" b="1" dirty="0" smtClean="0"/>
          </a:p>
          <a:p>
            <a:endParaRPr lang="nl-NL" sz="2000" b="1" dirty="0"/>
          </a:p>
          <a:p>
            <a:r>
              <a:rPr lang="nl-NL" sz="2000" b="1" dirty="0" smtClean="0"/>
              <a:t>– die </a:t>
            </a:r>
            <a:r>
              <a:rPr lang="nl-NL" sz="2000" b="1" dirty="0"/>
              <a:t>niet door mensenhanden gemaakt is en niet behoort tot onze schepping – </a:t>
            </a:r>
            <a:r>
              <a:rPr lang="nl-NL" sz="2000" b="1" dirty="0" smtClean="0"/>
              <a:t>                                 </a:t>
            </a:r>
          </a:p>
          <a:p>
            <a:r>
              <a:rPr lang="nl-NL" sz="2000" b="1" dirty="0"/>
              <a:t> </a:t>
            </a:r>
            <a:r>
              <a:rPr lang="nl-NL" sz="2000" b="1" dirty="0" smtClean="0"/>
              <a:t>                                                                           </a:t>
            </a:r>
            <a:r>
              <a:rPr lang="nl-NL" sz="1600" b="1" dirty="0" smtClean="0"/>
              <a:t>Hebreeën 9 </a:t>
            </a:r>
            <a:r>
              <a:rPr lang="nl-NL" sz="1600" b="1" dirty="0"/>
              <a:t>: </a:t>
            </a:r>
            <a:r>
              <a:rPr lang="nl-NL" sz="1600" b="1" dirty="0" smtClean="0"/>
              <a:t>11 </a:t>
            </a:r>
          </a:p>
          <a:p>
            <a:r>
              <a:rPr lang="nl-NL" sz="1200" b="1" dirty="0" smtClean="0"/>
              <a:t>                                                                                                                      De </a:t>
            </a:r>
            <a:r>
              <a:rPr lang="nl-NL" sz="1200" b="1" dirty="0"/>
              <a:t>Nieuwe </a:t>
            </a:r>
            <a:r>
              <a:rPr lang="nl-NL" sz="1200" b="1" dirty="0" smtClean="0"/>
              <a:t>Bijbelvertaling</a:t>
            </a:r>
            <a:endParaRPr lang="nl-NL" sz="1200" b="1"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843808" y="2661061"/>
            <a:ext cx="3206786" cy="3302149"/>
          </a:xfrm>
          <a:prstGeom prst="rect">
            <a:avLst/>
          </a:prstGeom>
          <a:noFill/>
          <a:ln>
            <a:noFill/>
          </a:ln>
          <a:effectLst>
            <a:glow rad="228600">
              <a:srgbClr val="8E0047">
                <a:alpha val="40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80424">
            <a:off x="191897" y="2705827"/>
            <a:ext cx="1605280" cy="259026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oep 15"/>
          <p:cNvGrpSpPr/>
          <p:nvPr/>
        </p:nvGrpSpPr>
        <p:grpSpPr>
          <a:xfrm>
            <a:off x="196652" y="5033211"/>
            <a:ext cx="8784976" cy="1675767"/>
            <a:chOff x="196652" y="5033211"/>
            <a:chExt cx="8784976" cy="1675767"/>
          </a:xfrm>
        </p:grpSpPr>
        <p:sp>
          <p:nvSpPr>
            <p:cNvPr id="17" name="Rechthoek 16"/>
            <p:cNvSpPr/>
            <p:nvPr/>
          </p:nvSpPr>
          <p:spPr>
            <a:xfrm>
              <a:off x="196652" y="6324257"/>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grpSp>
          <p:nvGrpSpPr>
            <p:cNvPr id="19" name="Groep 18"/>
            <p:cNvGrpSpPr/>
            <p:nvPr/>
          </p:nvGrpSpPr>
          <p:grpSpPr>
            <a:xfrm>
              <a:off x="346412" y="5033211"/>
              <a:ext cx="1923247" cy="1555042"/>
              <a:chOff x="6865984" y="116048"/>
              <a:chExt cx="2083743" cy="1670195"/>
            </a:xfrm>
          </p:grpSpPr>
          <p:pic>
            <p:nvPicPr>
              <p:cNvPr id="2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4701" y="116048"/>
                <a:ext cx="1215026" cy="167019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65984" y="1028329"/>
                <a:ext cx="1476230" cy="64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Tekstvak 19"/>
            <p:cNvSpPr txBox="1"/>
            <p:nvPr/>
          </p:nvSpPr>
          <p:spPr>
            <a:xfrm>
              <a:off x="2528954" y="6324257"/>
              <a:ext cx="2130070" cy="369332"/>
            </a:xfrm>
            <a:prstGeom prst="rect">
              <a:avLst/>
            </a:prstGeom>
            <a:noFill/>
            <a:effectLst>
              <a:outerShdw blurRad="25400" dist="25400" dir="5400000" algn="ctr" rotWithShape="0">
                <a:schemeClr val="tx1"/>
              </a:outerShdw>
            </a:effectLst>
          </p:spPr>
          <p:txBody>
            <a:bodyPr wrap="none" rtlCol="0">
              <a:spAutoFit/>
            </a:bodyPr>
            <a:lstStyle/>
            <a:p>
              <a:r>
                <a:rPr lang="nl-NL" b="1" dirty="0" smtClean="0">
                  <a:solidFill>
                    <a:schemeClr val="bg1"/>
                  </a:solidFill>
                </a:rPr>
                <a:t>De Tabernakeldienst</a:t>
              </a:r>
              <a:endParaRPr lang="nl-NL" b="1" dirty="0">
                <a:solidFill>
                  <a:schemeClr val="bg1"/>
                </a:solidFill>
              </a:endParaRPr>
            </a:p>
          </p:txBody>
        </p:sp>
        <p:sp>
          <p:nvSpPr>
            <p:cNvPr id="21" name="Tekstvak 20"/>
            <p:cNvSpPr txBox="1"/>
            <p:nvPr/>
          </p:nvSpPr>
          <p:spPr>
            <a:xfrm>
              <a:off x="7236296" y="6308868"/>
              <a:ext cx="1619354" cy="400110"/>
            </a:xfrm>
            <a:prstGeom prst="rect">
              <a:avLst/>
            </a:prstGeom>
            <a:noFill/>
          </p:spPr>
          <p:txBody>
            <a:bodyPr wrap="none" rtlCol="0">
              <a:spAutoFit/>
            </a:bodyPr>
            <a:lstStyle/>
            <a:p>
              <a:r>
                <a:rPr lang="nl-NL" sz="1000" b="1" dirty="0" smtClean="0">
                  <a:solidFill>
                    <a:schemeClr val="bg1"/>
                  </a:solidFill>
                </a:rPr>
                <a:t>© AGO 2013</a:t>
              </a:r>
            </a:p>
            <a:p>
              <a:r>
                <a:rPr lang="nl-NL" sz="1000" b="1" dirty="0" smtClean="0">
                  <a:solidFill>
                    <a:schemeClr val="bg1"/>
                  </a:solidFill>
                </a:rPr>
                <a:t>sdapioneers@hotmail.com</a:t>
              </a:r>
              <a:endParaRPr lang="nl-NL" sz="1000" b="1" dirty="0">
                <a:solidFill>
                  <a:schemeClr val="bg1"/>
                </a:solidFill>
              </a:endParaRPr>
            </a:p>
          </p:txBody>
        </p:sp>
      </p:grpSp>
      <p:grpSp>
        <p:nvGrpSpPr>
          <p:cNvPr id="25" name="Groep 24"/>
          <p:cNvGrpSpPr/>
          <p:nvPr/>
        </p:nvGrpSpPr>
        <p:grpSpPr>
          <a:xfrm>
            <a:off x="196653" y="52050"/>
            <a:ext cx="8784976" cy="2212121"/>
            <a:chOff x="196653" y="52050"/>
            <a:chExt cx="8784976" cy="2212121"/>
          </a:xfrm>
        </p:grpSpPr>
        <p:grpSp>
          <p:nvGrpSpPr>
            <p:cNvPr id="26" name="Groep 25"/>
            <p:cNvGrpSpPr/>
            <p:nvPr/>
          </p:nvGrpSpPr>
          <p:grpSpPr>
            <a:xfrm>
              <a:off x="196653" y="118251"/>
              <a:ext cx="8784976" cy="2145920"/>
              <a:chOff x="196653" y="118251"/>
              <a:chExt cx="8784976" cy="2145920"/>
            </a:xfrm>
          </p:grpSpPr>
          <p:sp>
            <p:nvSpPr>
              <p:cNvPr id="28" name="Rechthoek 27"/>
              <p:cNvSpPr/>
              <p:nvPr/>
            </p:nvSpPr>
            <p:spPr>
              <a:xfrm>
                <a:off x="196653" y="118251"/>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pic>
            <p:nvPicPr>
              <p:cNvPr id="29"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1675" b="8542"/>
              <a:stretch/>
            </p:blipFill>
            <p:spPr bwMode="auto">
              <a:xfrm>
                <a:off x="472603" y="127618"/>
                <a:ext cx="1575648" cy="213655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kstvak 29"/>
              <p:cNvSpPr txBox="1"/>
              <p:nvPr/>
            </p:nvSpPr>
            <p:spPr>
              <a:xfrm>
                <a:off x="2063059" y="156743"/>
                <a:ext cx="2274790" cy="276999"/>
              </a:xfrm>
              <a:prstGeom prst="rect">
                <a:avLst/>
              </a:prstGeom>
              <a:noFill/>
              <a:effectLst>
                <a:outerShdw blurRad="25400" dist="25400" dir="5400000" algn="ctr" rotWithShape="0">
                  <a:schemeClr val="tx1"/>
                </a:outerShdw>
              </a:effectLst>
            </p:spPr>
            <p:txBody>
              <a:bodyPr wrap="none" rtlCol="0">
                <a:spAutoFit/>
              </a:bodyPr>
              <a:lstStyle/>
              <a:p>
                <a:r>
                  <a:rPr lang="nl-NL" sz="1200" b="1" dirty="0" smtClean="0">
                    <a:solidFill>
                      <a:schemeClr val="bg1"/>
                    </a:solidFill>
                  </a:rPr>
                  <a:t>Studiemateriaal : Heiligdomsleer</a:t>
                </a:r>
                <a:endParaRPr lang="nl-NL" sz="1200" b="1" dirty="0">
                  <a:solidFill>
                    <a:schemeClr val="bg1"/>
                  </a:solidFill>
                </a:endParaRPr>
              </a:p>
            </p:txBody>
          </p:sp>
        </p:grpSp>
        <p:sp>
          <p:nvSpPr>
            <p:cNvPr id="27" name="Tekstvak 26"/>
            <p:cNvSpPr txBox="1"/>
            <p:nvPr/>
          </p:nvSpPr>
          <p:spPr>
            <a:xfrm>
              <a:off x="5428895" y="52050"/>
              <a:ext cx="3552733" cy="461665"/>
            </a:xfrm>
            <a:prstGeom prst="rect">
              <a:avLst/>
            </a:prstGeom>
            <a:noFill/>
            <a:effectLst>
              <a:outerShdw blurRad="50800" dist="50800" dir="5400000" algn="ctr" rotWithShape="0">
                <a:schemeClr val="tx1"/>
              </a:outerShdw>
            </a:effectLst>
          </p:spPr>
          <p:txBody>
            <a:bodyPr wrap="square" rtlCol="0">
              <a:spAutoFit/>
            </a:bodyPr>
            <a:lstStyle/>
            <a:p>
              <a:pPr algn="ctr"/>
              <a:r>
                <a:rPr lang="nl-NL" sz="2400" b="1" dirty="0" smtClean="0">
                  <a:solidFill>
                    <a:srgbClr val="FCE7AA"/>
                  </a:solidFill>
                  <a:latin typeface="Batang" pitchFamily="18" charset="-127"/>
                  <a:ea typeface="Batang" pitchFamily="18" charset="-127"/>
                  <a:cs typeface="Times New Roman" pitchFamily="18" charset="0"/>
                </a:rPr>
                <a:t>Het </a:t>
              </a:r>
              <a:r>
                <a:rPr lang="nl-NL" sz="2400" b="1" dirty="0" smtClean="0">
                  <a:solidFill>
                    <a:srgbClr val="FCE7AA"/>
                  </a:solidFill>
                  <a:latin typeface="Batang" pitchFamily="18" charset="-127"/>
                  <a:ea typeface="Batang" pitchFamily="18" charset="-127"/>
                  <a:cs typeface="Times New Roman" pitchFamily="18" charset="0"/>
                </a:rPr>
                <a:t>Verlossingsplan</a:t>
              </a:r>
              <a:endParaRPr lang="nl-NL" sz="2400" b="1" dirty="0">
                <a:solidFill>
                  <a:srgbClr val="FCE7AA"/>
                </a:solidFill>
                <a:latin typeface="Batang" pitchFamily="18" charset="-127"/>
                <a:ea typeface="Batang" pitchFamily="18" charset="-127"/>
                <a:cs typeface="Times New Roman" pitchFamily="18" charset="0"/>
              </a:endParaRPr>
            </a:p>
          </p:txBody>
        </p:sp>
      </p:grpSp>
      <p:pic>
        <p:nvPicPr>
          <p:cNvPr id="31"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rcRect r="18358" b="55331"/>
          <a:stretch/>
        </p:blipFill>
        <p:spPr bwMode="auto">
          <a:xfrm>
            <a:off x="4860032" y="5485477"/>
            <a:ext cx="1728192" cy="134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770920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4" name="Rechthoek 23"/>
          <p:cNvSpPr/>
          <p:nvPr/>
        </p:nvSpPr>
        <p:spPr>
          <a:xfrm>
            <a:off x="196652" y="127617"/>
            <a:ext cx="2073007" cy="6565971"/>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p:cNvSpPr/>
          <p:nvPr/>
        </p:nvSpPr>
        <p:spPr>
          <a:xfrm>
            <a:off x="2287944" y="404664"/>
            <a:ext cx="6693684" cy="4585871"/>
          </a:xfrm>
          <a:prstGeom prst="rect">
            <a:avLst/>
          </a:prstGeom>
          <a:effectLst>
            <a:outerShdw blurRad="50800" dist="50800" dir="5400000" algn="ctr" rotWithShape="0">
              <a:schemeClr val="bg1"/>
            </a:outerShdw>
          </a:effectLst>
        </p:spPr>
        <p:txBody>
          <a:bodyPr wrap="square">
            <a:spAutoFit/>
          </a:bodyPr>
          <a:lstStyle/>
          <a:p>
            <a:endParaRPr lang="nl-NL" sz="2000" b="1" dirty="0" smtClean="0"/>
          </a:p>
          <a:p>
            <a:r>
              <a:rPr lang="nl-NL" sz="2000" b="1" dirty="0" smtClean="0"/>
              <a:t>Christus </a:t>
            </a:r>
            <a:r>
              <a:rPr lang="nl-NL" sz="2000" b="1" dirty="0"/>
              <a:t>is immers niet binnengegaan in een heiligdom dat door mensenhanden is gemaakt, in de voorafbeelding van het hemelse heiligdom, maar in de hemel zelf, waar hij nu bij God voor ons pleit. </a:t>
            </a:r>
            <a:endParaRPr lang="nl-NL" sz="2000" b="1" dirty="0" smtClean="0"/>
          </a:p>
          <a:p>
            <a:r>
              <a:rPr lang="nl-NL" sz="2000" b="1" dirty="0" smtClean="0"/>
              <a:t>Hij </a:t>
            </a:r>
            <a:r>
              <a:rPr lang="nl-NL" sz="2000" b="1" dirty="0"/>
              <a:t>brengt daar niet telkens opnieuw het offer van zijn leven; hij is dus niet te vergelijken met de hogepriester die elk jaar het heiligdom binnengaat, en dat met bloed dat niet het zijne is, </a:t>
            </a:r>
            <a:r>
              <a:rPr lang="nl-NL" sz="2000" b="1" dirty="0" smtClean="0"/>
              <a:t>want </a:t>
            </a:r>
            <a:r>
              <a:rPr lang="nl-NL" sz="2000" b="1" dirty="0"/>
              <a:t>dan zou hij sinds de grondvesting van de wereld telkens opnieuw hebben moeten lijden. Nee, hij heeft zich bij de voltooiing van de tijden eenmaal geopenbaard, om met zijn offer de zonde teniet te doen. </a:t>
            </a:r>
            <a:r>
              <a:rPr lang="nl-NL" sz="2000" b="1" dirty="0" smtClean="0"/>
              <a:t> </a:t>
            </a:r>
          </a:p>
          <a:p>
            <a:r>
              <a:rPr lang="nl-NL" sz="2000" b="1" dirty="0" smtClean="0"/>
              <a:t>Eens </a:t>
            </a:r>
            <a:r>
              <a:rPr lang="nl-NL" sz="2000" b="1" dirty="0"/>
              <a:t>moeten mensen sterven en daarna volgt het oordeel</a:t>
            </a:r>
            <a:r>
              <a:rPr lang="nl-NL" sz="2000" b="1" dirty="0" smtClean="0"/>
              <a:t>.</a:t>
            </a:r>
          </a:p>
          <a:p>
            <a:r>
              <a:rPr lang="nl-NL" sz="2000" b="1" dirty="0"/>
              <a:t> </a:t>
            </a:r>
            <a:r>
              <a:rPr lang="nl-NL" sz="2000" b="1" dirty="0" smtClean="0"/>
              <a:t>                                                                        </a:t>
            </a:r>
            <a:r>
              <a:rPr lang="nl-NL" sz="1600" b="1" dirty="0" smtClean="0"/>
              <a:t>Hebreeën </a:t>
            </a:r>
            <a:r>
              <a:rPr lang="nl-NL" sz="1600" b="1" dirty="0" smtClean="0"/>
              <a:t>9 </a:t>
            </a:r>
            <a:r>
              <a:rPr lang="nl-NL" sz="1600" b="1" dirty="0"/>
              <a:t>: </a:t>
            </a:r>
            <a:r>
              <a:rPr lang="nl-NL" sz="1600" b="1" dirty="0" smtClean="0"/>
              <a:t>24-27</a:t>
            </a:r>
            <a:endParaRPr lang="nl-NL" sz="1600" b="1" dirty="0" smtClean="0"/>
          </a:p>
          <a:p>
            <a:r>
              <a:rPr lang="nl-NL" sz="1200" b="1" dirty="0" smtClean="0"/>
              <a:t>                                                                                                                      De </a:t>
            </a:r>
            <a:r>
              <a:rPr lang="nl-NL" sz="1200" b="1" dirty="0"/>
              <a:t>Nieuwe </a:t>
            </a:r>
            <a:r>
              <a:rPr lang="nl-NL" sz="1200" b="1" dirty="0" smtClean="0"/>
              <a:t>Bijbelvertaling</a:t>
            </a:r>
            <a:endParaRPr lang="nl-NL" sz="1200" b="1" dirty="0"/>
          </a:p>
        </p:txBody>
      </p:sp>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80424">
            <a:off x="191897" y="2705827"/>
            <a:ext cx="1605280" cy="259026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oep 15"/>
          <p:cNvGrpSpPr/>
          <p:nvPr/>
        </p:nvGrpSpPr>
        <p:grpSpPr>
          <a:xfrm>
            <a:off x="196652" y="5033211"/>
            <a:ext cx="8784976" cy="1675767"/>
            <a:chOff x="196652" y="5033211"/>
            <a:chExt cx="8784976" cy="1675767"/>
          </a:xfrm>
        </p:grpSpPr>
        <p:sp>
          <p:nvSpPr>
            <p:cNvPr id="17" name="Rechthoek 16"/>
            <p:cNvSpPr/>
            <p:nvPr/>
          </p:nvSpPr>
          <p:spPr>
            <a:xfrm>
              <a:off x="196652" y="6324257"/>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grpSp>
          <p:nvGrpSpPr>
            <p:cNvPr id="19" name="Groep 18"/>
            <p:cNvGrpSpPr/>
            <p:nvPr/>
          </p:nvGrpSpPr>
          <p:grpSpPr>
            <a:xfrm>
              <a:off x="346412" y="5033211"/>
              <a:ext cx="1923247" cy="1555042"/>
              <a:chOff x="6865984" y="116048"/>
              <a:chExt cx="2083743" cy="1670195"/>
            </a:xfrm>
          </p:grpSpPr>
          <p:pic>
            <p:nvPicPr>
              <p:cNvPr id="2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4701" y="116048"/>
                <a:ext cx="1215026" cy="167019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5984" y="1028329"/>
                <a:ext cx="1476230" cy="64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Tekstvak 19"/>
            <p:cNvSpPr txBox="1"/>
            <p:nvPr/>
          </p:nvSpPr>
          <p:spPr>
            <a:xfrm>
              <a:off x="2528954" y="6324257"/>
              <a:ext cx="2130070" cy="369332"/>
            </a:xfrm>
            <a:prstGeom prst="rect">
              <a:avLst/>
            </a:prstGeom>
            <a:noFill/>
            <a:effectLst>
              <a:outerShdw blurRad="25400" dist="25400" dir="5400000" algn="ctr" rotWithShape="0">
                <a:schemeClr val="tx1"/>
              </a:outerShdw>
            </a:effectLst>
          </p:spPr>
          <p:txBody>
            <a:bodyPr wrap="none" rtlCol="0">
              <a:spAutoFit/>
            </a:bodyPr>
            <a:lstStyle/>
            <a:p>
              <a:r>
                <a:rPr lang="nl-NL" b="1" dirty="0" smtClean="0">
                  <a:solidFill>
                    <a:schemeClr val="bg1"/>
                  </a:solidFill>
                </a:rPr>
                <a:t>De Tabernakeldienst</a:t>
              </a:r>
              <a:endParaRPr lang="nl-NL" b="1" dirty="0">
                <a:solidFill>
                  <a:schemeClr val="bg1"/>
                </a:solidFill>
              </a:endParaRPr>
            </a:p>
          </p:txBody>
        </p:sp>
        <p:sp>
          <p:nvSpPr>
            <p:cNvPr id="21" name="Tekstvak 20"/>
            <p:cNvSpPr txBox="1"/>
            <p:nvPr/>
          </p:nvSpPr>
          <p:spPr>
            <a:xfrm>
              <a:off x="7236296" y="6308868"/>
              <a:ext cx="1619354" cy="400110"/>
            </a:xfrm>
            <a:prstGeom prst="rect">
              <a:avLst/>
            </a:prstGeom>
            <a:noFill/>
          </p:spPr>
          <p:txBody>
            <a:bodyPr wrap="none" rtlCol="0">
              <a:spAutoFit/>
            </a:bodyPr>
            <a:lstStyle/>
            <a:p>
              <a:r>
                <a:rPr lang="nl-NL" sz="1000" b="1" dirty="0" smtClean="0">
                  <a:solidFill>
                    <a:schemeClr val="bg1"/>
                  </a:solidFill>
                </a:rPr>
                <a:t>© AGO 2013</a:t>
              </a:r>
            </a:p>
            <a:p>
              <a:r>
                <a:rPr lang="nl-NL" sz="1000" b="1" dirty="0" smtClean="0">
                  <a:solidFill>
                    <a:schemeClr val="bg1"/>
                  </a:solidFill>
                </a:rPr>
                <a:t>sdapioneers@hotmail.com</a:t>
              </a:r>
              <a:endParaRPr lang="nl-NL" sz="1000" b="1" dirty="0">
                <a:solidFill>
                  <a:schemeClr val="bg1"/>
                </a:solidFill>
              </a:endParaRPr>
            </a:p>
          </p:txBody>
        </p:sp>
      </p:grpSp>
      <p:grpSp>
        <p:nvGrpSpPr>
          <p:cNvPr id="25" name="Groep 24"/>
          <p:cNvGrpSpPr/>
          <p:nvPr/>
        </p:nvGrpSpPr>
        <p:grpSpPr>
          <a:xfrm>
            <a:off x="196653" y="52050"/>
            <a:ext cx="8784976" cy="2212121"/>
            <a:chOff x="196653" y="52050"/>
            <a:chExt cx="8784976" cy="2212121"/>
          </a:xfrm>
        </p:grpSpPr>
        <p:grpSp>
          <p:nvGrpSpPr>
            <p:cNvPr id="26" name="Groep 25"/>
            <p:cNvGrpSpPr/>
            <p:nvPr/>
          </p:nvGrpSpPr>
          <p:grpSpPr>
            <a:xfrm>
              <a:off x="196653" y="118251"/>
              <a:ext cx="8784976" cy="2145920"/>
              <a:chOff x="196653" y="118251"/>
              <a:chExt cx="8784976" cy="2145920"/>
            </a:xfrm>
          </p:grpSpPr>
          <p:sp>
            <p:nvSpPr>
              <p:cNvPr id="28" name="Rechthoek 27"/>
              <p:cNvSpPr/>
              <p:nvPr/>
            </p:nvSpPr>
            <p:spPr>
              <a:xfrm>
                <a:off x="196653" y="118251"/>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pic>
            <p:nvPicPr>
              <p:cNvPr id="29"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1675" b="8542"/>
              <a:stretch/>
            </p:blipFill>
            <p:spPr bwMode="auto">
              <a:xfrm>
                <a:off x="472603" y="127618"/>
                <a:ext cx="1575648" cy="213655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kstvak 29"/>
              <p:cNvSpPr txBox="1"/>
              <p:nvPr/>
            </p:nvSpPr>
            <p:spPr>
              <a:xfrm>
                <a:off x="2063059" y="156743"/>
                <a:ext cx="2274790" cy="276999"/>
              </a:xfrm>
              <a:prstGeom prst="rect">
                <a:avLst/>
              </a:prstGeom>
              <a:noFill/>
              <a:effectLst>
                <a:outerShdw blurRad="25400" dist="25400" dir="5400000" algn="ctr" rotWithShape="0">
                  <a:schemeClr val="tx1"/>
                </a:outerShdw>
              </a:effectLst>
            </p:spPr>
            <p:txBody>
              <a:bodyPr wrap="none" rtlCol="0">
                <a:spAutoFit/>
              </a:bodyPr>
              <a:lstStyle/>
              <a:p>
                <a:r>
                  <a:rPr lang="nl-NL" sz="1200" b="1" dirty="0" smtClean="0">
                    <a:solidFill>
                      <a:schemeClr val="bg1"/>
                    </a:solidFill>
                  </a:rPr>
                  <a:t>Studiemateriaal : Heiligdomsleer</a:t>
                </a:r>
                <a:endParaRPr lang="nl-NL" sz="1200" b="1" dirty="0">
                  <a:solidFill>
                    <a:schemeClr val="bg1"/>
                  </a:solidFill>
                </a:endParaRPr>
              </a:p>
            </p:txBody>
          </p:sp>
        </p:grpSp>
        <p:sp>
          <p:nvSpPr>
            <p:cNvPr id="27" name="Tekstvak 26"/>
            <p:cNvSpPr txBox="1"/>
            <p:nvPr/>
          </p:nvSpPr>
          <p:spPr>
            <a:xfrm>
              <a:off x="5428895" y="52050"/>
              <a:ext cx="3552733" cy="461665"/>
            </a:xfrm>
            <a:prstGeom prst="rect">
              <a:avLst/>
            </a:prstGeom>
            <a:noFill/>
            <a:effectLst>
              <a:outerShdw blurRad="50800" dist="50800" dir="5400000" algn="ctr" rotWithShape="0">
                <a:schemeClr val="tx1"/>
              </a:outerShdw>
            </a:effectLst>
          </p:spPr>
          <p:txBody>
            <a:bodyPr wrap="square" rtlCol="0">
              <a:spAutoFit/>
            </a:bodyPr>
            <a:lstStyle/>
            <a:p>
              <a:pPr algn="ctr"/>
              <a:r>
                <a:rPr lang="nl-NL" sz="2400" b="1" dirty="0" smtClean="0">
                  <a:solidFill>
                    <a:srgbClr val="FCE7AA"/>
                  </a:solidFill>
                  <a:latin typeface="Batang" pitchFamily="18" charset="-127"/>
                  <a:ea typeface="Batang" pitchFamily="18" charset="-127"/>
                  <a:cs typeface="Times New Roman" pitchFamily="18" charset="0"/>
                </a:rPr>
                <a:t>Het </a:t>
              </a:r>
              <a:r>
                <a:rPr lang="nl-NL" sz="2400" b="1" dirty="0" smtClean="0">
                  <a:solidFill>
                    <a:srgbClr val="FCE7AA"/>
                  </a:solidFill>
                  <a:latin typeface="Batang" pitchFamily="18" charset="-127"/>
                  <a:ea typeface="Batang" pitchFamily="18" charset="-127"/>
                  <a:cs typeface="Times New Roman" pitchFamily="18" charset="0"/>
                </a:rPr>
                <a:t>Verlossingsplan</a:t>
              </a:r>
              <a:endParaRPr lang="nl-NL" sz="2400" b="1" dirty="0">
                <a:solidFill>
                  <a:srgbClr val="FCE7AA"/>
                </a:solidFill>
                <a:latin typeface="Batang" pitchFamily="18" charset="-127"/>
                <a:ea typeface="Batang" pitchFamily="18" charset="-127"/>
                <a:cs typeface="Times New Roman" pitchFamily="18" charset="0"/>
              </a:endParaRPr>
            </a:p>
          </p:txBody>
        </p:sp>
      </p:grpSp>
      <p:pic>
        <p:nvPicPr>
          <p:cNvPr id="31" name="Picture 5"/>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rcRect r="18358" b="55331"/>
          <a:stretch/>
        </p:blipFill>
        <p:spPr bwMode="auto">
          <a:xfrm>
            <a:off x="4860032" y="5485477"/>
            <a:ext cx="1728192" cy="134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405"/>
          <p:cNvPicPr>
            <a:picLocks noChangeAspect="1" noChangeArrowheads="1"/>
          </p:cNvPicPr>
          <p:nvPr/>
        </p:nvPicPr>
        <p:blipFill>
          <a:blip r:embed="rId9">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387660" y="4395562"/>
            <a:ext cx="2472372" cy="190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5624408"/>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4" name="Rechthoek 23"/>
          <p:cNvSpPr/>
          <p:nvPr/>
        </p:nvSpPr>
        <p:spPr>
          <a:xfrm>
            <a:off x="196652" y="127617"/>
            <a:ext cx="2073007" cy="6565971"/>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p:cNvSpPr/>
          <p:nvPr/>
        </p:nvSpPr>
        <p:spPr>
          <a:xfrm>
            <a:off x="2287944" y="404664"/>
            <a:ext cx="6693684" cy="707886"/>
          </a:xfrm>
          <a:prstGeom prst="rect">
            <a:avLst/>
          </a:prstGeom>
          <a:effectLst>
            <a:outerShdw blurRad="50800" dist="50800" dir="5400000" algn="ctr" rotWithShape="0">
              <a:schemeClr val="bg1"/>
            </a:outerShdw>
          </a:effectLst>
        </p:spPr>
        <p:txBody>
          <a:bodyPr wrap="square">
            <a:spAutoFit/>
          </a:bodyPr>
          <a:lstStyle/>
          <a:p>
            <a:endParaRPr lang="nl-NL" sz="2000" b="1" dirty="0" smtClean="0"/>
          </a:p>
          <a:p>
            <a:r>
              <a:rPr lang="nl-NL" sz="2000" b="1" dirty="0" smtClean="0"/>
              <a:t>Voor verdere studie kunt u gebruikmaken van :</a:t>
            </a:r>
            <a:endParaRPr lang="nl-NL" sz="1200" b="1" dirty="0"/>
          </a:p>
        </p:txBody>
      </p:sp>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80424">
            <a:off x="191897" y="2705827"/>
            <a:ext cx="1605280" cy="259026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oep 15"/>
          <p:cNvGrpSpPr/>
          <p:nvPr/>
        </p:nvGrpSpPr>
        <p:grpSpPr>
          <a:xfrm>
            <a:off x="196652" y="5033211"/>
            <a:ext cx="8784976" cy="1675767"/>
            <a:chOff x="196652" y="5033211"/>
            <a:chExt cx="8784976" cy="1675767"/>
          </a:xfrm>
        </p:grpSpPr>
        <p:sp>
          <p:nvSpPr>
            <p:cNvPr id="17" name="Rechthoek 16"/>
            <p:cNvSpPr/>
            <p:nvPr/>
          </p:nvSpPr>
          <p:spPr>
            <a:xfrm>
              <a:off x="196652" y="6324257"/>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grpSp>
          <p:nvGrpSpPr>
            <p:cNvPr id="19" name="Groep 18"/>
            <p:cNvGrpSpPr/>
            <p:nvPr/>
          </p:nvGrpSpPr>
          <p:grpSpPr>
            <a:xfrm>
              <a:off x="346412" y="5033211"/>
              <a:ext cx="1923247" cy="1555042"/>
              <a:chOff x="6865984" y="116048"/>
              <a:chExt cx="2083743" cy="1670195"/>
            </a:xfrm>
          </p:grpSpPr>
          <p:pic>
            <p:nvPicPr>
              <p:cNvPr id="2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4701" y="116048"/>
                <a:ext cx="1215026" cy="167019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5984" y="1028329"/>
                <a:ext cx="1476230" cy="64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Tekstvak 19"/>
            <p:cNvSpPr txBox="1"/>
            <p:nvPr/>
          </p:nvSpPr>
          <p:spPr>
            <a:xfrm>
              <a:off x="2528954" y="6324257"/>
              <a:ext cx="2130070" cy="369332"/>
            </a:xfrm>
            <a:prstGeom prst="rect">
              <a:avLst/>
            </a:prstGeom>
            <a:noFill/>
            <a:effectLst>
              <a:outerShdw blurRad="25400" dist="25400" dir="5400000" algn="ctr" rotWithShape="0">
                <a:schemeClr val="tx1"/>
              </a:outerShdw>
            </a:effectLst>
          </p:spPr>
          <p:txBody>
            <a:bodyPr wrap="none" rtlCol="0">
              <a:spAutoFit/>
            </a:bodyPr>
            <a:lstStyle/>
            <a:p>
              <a:r>
                <a:rPr lang="nl-NL" b="1" dirty="0" smtClean="0">
                  <a:solidFill>
                    <a:schemeClr val="bg1"/>
                  </a:solidFill>
                </a:rPr>
                <a:t>De Tabernakeldienst</a:t>
              </a:r>
              <a:endParaRPr lang="nl-NL" b="1" dirty="0">
                <a:solidFill>
                  <a:schemeClr val="bg1"/>
                </a:solidFill>
              </a:endParaRPr>
            </a:p>
          </p:txBody>
        </p:sp>
        <p:sp>
          <p:nvSpPr>
            <p:cNvPr id="21" name="Tekstvak 20"/>
            <p:cNvSpPr txBox="1"/>
            <p:nvPr/>
          </p:nvSpPr>
          <p:spPr>
            <a:xfrm>
              <a:off x="7236296" y="6308868"/>
              <a:ext cx="1619354" cy="400110"/>
            </a:xfrm>
            <a:prstGeom prst="rect">
              <a:avLst/>
            </a:prstGeom>
            <a:noFill/>
          </p:spPr>
          <p:txBody>
            <a:bodyPr wrap="none" rtlCol="0">
              <a:spAutoFit/>
            </a:bodyPr>
            <a:lstStyle/>
            <a:p>
              <a:r>
                <a:rPr lang="nl-NL" sz="1000" b="1" dirty="0" smtClean="0">
                  <a:solidFill>
                    <a:schemeClr val="bg1"/>
                  </a:solidFill>
                </a:rPr>
                <a:t>© AGO 2013</a:t>
              </a:r>
            </a:p>
            <a:p>
              <a:r>
                <a:rPr lang="nl-NL" sz="1000" b="1" dirty="0" smtClean="0">
                  <a:solidFill>
                    <a:schemeClr val="bg1"/>
                  </a:solidFill>
                </a:rPr>
                <a:t>sdapioneers@hotmail.com</a:t>
              </a:r>
              <a:endParaRPr lang="nl-NL" sz="1000" b="1" dirty="0">
                <a:solidFill>
                  <a:schemeClr val="bg1"/>
                </a:solidFill>
              </a:endParaRPr>
            </a:p>
          </p:txBody>
        </p:sp>
      </p:grpSp>
      <p:grpSp>
        <p:nvGrpSpPr>
          <p:cNvPr id="25" name="Groep 24"/>
          <p:cNvGrpSpPr/>
          <p:nvPr/>
        </p:nvGrpSpPr>
        <p:grpSpPr>
          <a:xfrm>
            <a:off x="196653" y="52050"/>
            <a:ext cx="8784976" cy="2212121"/>
            <a:chOff x="196653" y="52050"/>
            <a:chExt cx="8784976" cy="2212121"/>
          </a:xfrm>
        </p:grpSpPr>
        <p:grpSp>
          <p:nvGrpSpPr>
            <p:cNvPr id="26" name="Groep 25"/>
            <p:cNvGrpSpPr/>
            <p:nvPr/>
          </p:nvGrpSpPr>
          <p:grpSpPr>
            <a:xfrm>
              <a:off x="196653" y="118251"/>
              <a:ext cx="8784976" cy="2145920"/>
              <a:chOff x="196653" y="118251"/>
              <a:chExt cx="8784976" cy="2145920"/>
            </a:xfrm>
          </p:grpSpPr>
          <p:sp>
            <p:nvSpPr>
              <p:cNvPr id="28" name="Rechthoek 27"/>
              <p:cNvSpPr/>
              <p:nvPr/>
            </p:nvSpPr>
            <p:spPr>
              <a:xfrm>
                <a:off x="196653" y="118251"/>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pic>
            <p:nvPicPr>
              <p:cNvPr id="29"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1675" b="8542"/>
              <a:stretch/>
            </p:blipFill>
            <p:spPr bwMode="auto">
              <a:xfrm>
                <a:off x="472603" y="127618"/>
                <a:ext cx="1575648" cy="213655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kstvak 29"/>
              <p:cNvSpPr txBox="1"/>
              <p:nvPr/>
            </p:nvSpPr>
            <p:spPr>
              <a:xfrm>
                <a:off x="2063059" y="156743"/>
                <a:ext cx="2274790" cy="276999"/>
              </a:xfrm>
              <a:prstGeom prst="rect">
                <a:avLst/>
              </a:prstGeom>
              <a:noFill/>
              <a:effectLst>
                <a:outerShdw blurRad="25400" dist="25400" dir="5400000" algn="ctr" rotWithShape="0">
                  <a:schemeClr val="tx1"/>
                </a:outerShdw>
              </a:effectLst>
            </p:spPr>
            <p:txBody>
              <a:bodyPr wrap="none" rtlCol="0">
                <a:spAutoFit/>
              </a:bodyPr>
              <a:lstStyle/>
              <a:p>
                <a:r>
                  <a:rPr lang="nl-NL" sz="1200" b="1" dirty="0" smtClean="0">
                    <a:solidFill>
                      <a:schemeClr val="bg1"/>
                    </a:solidFill>
                  </a:rPr>
                  <a:t>Studiemateriaal : Heiligdomsleer</a:t>
                </a:r>
                <a:endParaRPr lang="nl-NL" sz="1200" b="1" dirty="0">
                  <a:solidFill>
                    <a:schemeClr val="bg1"/>
                  </a:solidFill>
                </a:endParaRPr>
              </a:p>
            </p:txBody>
          </p:sp>
        </p:grpSp>
        <p:sp>
          <p:nvSpPr>
            <p:cNvPr id="27" name="Tekstvak 26"/>
            <p:cNvSpPr txBox="1"/>
            <p:nvPr/>
          </p:nvSpPr>
          <p:spPr>
            <a:xfrm>
              <a:off x="5428895" y="52050"/>
              <a:ext cx="3552733" cy="461665"/>
            </a:xfrm>
            <a:prstGeom prst="rect">
              <a:avLst/>
            </a:prstGeom>
            <a:noFill/>
            <a:effectLst>
              <a:outerShdw blurRad="50800" dist="50800" dir="5400000" algn="ctr" rotWithShape="0">
                <a:schemeClr val="tx1"/>
              </a:outerShdw>
            </a:effectLst>
          </p:spPr>
          <p:txBody>
            <a:bodyPr wrap="square" rtlCol="0">
              <a:spAutoFit/>
            </a:bodyPr>
            <a:lstStyle/>
            <a:p>
              <a:pPr algn="ctr"/>
              <a:r>
                <a:rPr lang="nl-NL" sz="2400" b="1" dirty="0" smtClean="0">
                  <a:solidFill>
                    <a:srgbClr val="FCE7AA"/>
                  </a:solidFill>
                  <a:latin typeface="Batang" pitchFamily="18" charset="-127"/>
                  <a:ea typeface="Batang" pitchFamily="18" charset="-127"/>
                  <a:cs typeface="Times New Roman" pitchFamily="18" charset="0"/>
                </a:rPr>
                <a:t>Het </a:t>
              </a:r>
              <a:r>
                <a:rPr lang="nl-NL" sz="2400" b="1" dirty="0" smtClean="0">
                  <a:solidFill>
                    <a:srgbClr val="FCE7AA"/>
                  </a:solidFill>
                  <a:latin typeface="Batang" pitchFamily="18" charset="-127"/>
                  <a:ea typeface="Batang" pitchFamily="18" charset="-127"/>
                  <a:cs typeface="Times New Roman" pitchFamily="18" charset="0"/>
                </a:rPr>
                <a:t>Verlossingsplan</a:t>
              </a:r>
              <a:endParaRPr lang="nl-NL" sz="2400" b="1" dirty="0">
                <a:solidFill>
                  <a:srgbClr val="FCE7AA"/>
                </a:solidFill>
                <a:latin typeface="Batang" pitchFamily="18" charset="-127"/>
                <a:ea typeface="Batang" pitchFamily="18" charset="-127"/>
                <a:cs typeface="Times New Roman" pitchFamily="18" charset="0"/>
              </a:endParaRPr>
            </a:p>
          </p:txBody>
        </p:sp>
      </p:grpSp>
      <p:grpSp>
        <p:nvGrpSpPr>
          <p:cNvPr id="4" name="Groep 3"/>
          <p:cNvGrpSpPr/>
          <p:nvPr/>
        </p:nvGrpSpPr>
        <p:grpSpPr>
          <a:xfrm>
            <a:off x="2269660" y="1195272"/>
            <a:ext cx="1702291" cy="1441640"/>
            <a:chOff x="2269659" y="1195271"/>
            <a:chExt cx="2600841" cy="2433367"/>
          </a:xfrm>
        </p:grpSpPr>
        <p:pic>
          <p:nvPicPr>
            <p:cNvPr id="3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69659" y="1195271"/>
              <a:ext cx="2600841" cy="2433367"/>
            </a:xfrm>
            <a:prstGeom prst="rect">
              <a:avLst/>
            </a:prstGeom>
            <a:noFill/>
            <a:ln>
              <a:noFill/>
            </a:ln>
            <a:effectLst>
              <a:outerShdw blurRad="190500" dist="228600" dir="2700000" algn="ctr">
                <a:srgbClr val="000000">
                  <a:alpha val="30000"/>
                </a:srgbClr>
              </a:outerShdw>
              <a:reflection blurRad="6350" stA="50000" endA="300" endPos="90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39"/>
            <p:cNvPicPr>
              <a:picLocks noChangeAspect="1" noChangeArrowheads="1"/>
            </p:cNvPicPr>
            <p:nvPr/>
          </p:nvPicPr>
          <p:blipFill>
            <a:blip r:embed="rId8"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22615" y="2780928"/>
              <a:ext cx="536409" cy="528282"/>
            </a:xfrm>
            <a:prstGeom prst="rect">
              <a:avLst/>
            </a:prstGeom>
            <a:noFill/>
            <a:ln>
              <a:noFill/>
            </a:ln>
            <a:effectLst>
              <a:outerShdw dist="381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Rechthoek 2"/>
          <p:cNvSpPr/>
          <p:nvPr/>
        </p:nvSpPr>
        <p:spPr>
          <a:xfrm>
            <a:off x="4067919" y="1508951"/>
            <a:ext cx="5439336" cy="523220"/>
          </a:xfrm>
          <a:prstGeom prst="rect">
            <a:avLst/>
          </a:prstGeom>
        </p:spPr>
        <p:txBody>
          <a:bodyPr wrap="square">
            <a:spAutoFit/>
          </a:bodyPr>
          <a:lstStyle/>
          <a:p>
            <a:r>
              <a:rPr lang="nl-NL" sz="1400" b="1" dirty="0" smtClean="0"/>
              <a:t>Download mogelijkheid : http</a:t>
            </a:r>
            <a:r>
              <a:rPr lang="nl-NL" sz="1400" b="1" dirty="0"/>
              <a:t>://</a:t>
            </a:r>
            <a:r>
              <a:rPr lang="nl-NL" sz="1400" b="1" dirty="0" smtClean="0"/>
              <a:t>www.adventist.nl/category/studielectuur/volwassenen</a:t>
            </a:r>
            <a:r>
              <a:rPr lang="nl-NL" sz="1400" b="1" dirty="0"/>
              <a:t>/</a:t>
            </a:r>
          </a:p>
        </p:txBody>
      </p:sp>
      <p:pic>
        <p:nvPicPr>
          <p:cNvPr id="35"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51003" y="2603437"/>
            <a:ext cx="1684007" cy="2502207"/>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echthoek 35"/>
          <p:cNvSpPr/>
          <p:nvPr/>
        </p:nvSpPr>
        <p:spPr>
          <a:xfrm>
            <a:off x="4078110" y="3991537"/>
            <a:ext cx="5439336" cy="523220"/>
          </a:xfrm>
          <a:prstGeom prst="rect">
            <a:avLst/>
          </a:prstGeom>
        </p:spPr>
        <p:txBody>
          <a:bodyPr wrap="square">
            <a:spAutoFit/>
          </a:bodyPr>
          <a:lstStyle/>
          <a:p>
            <a:r>
              <a:rPr lang="nl-NL" sz="1400" b="1" dirty="0" smtClean="0"/>
              <a:t>Download mogelijkheid  (Engelse </a:t>
            </a:r>
            <a:r>
              <a:rPr lang="nl-NL" sz="1400" b="1" dirty="0" err="1" smtClean="0"/>
              <a:t>orginele</a:t>
            </a:r>
            <a:r>
              <a:rPr lang="nl-NL" sz="1400" b="1" dirty="0" smtClean="0"/>
              <a:t> uitgave) :</a:t>
            </a:r>
          </a:p>
          <a:p>
            <a:r>
              <a:rPr lang="nl-NL" sz="1400" b="1" dirty="0"/>
              <a:t>http://absg.adventist.org/standard.htm</a:t>
            </a:r>
          </a:p>
        </p:txBody>
      </p:sp>
    </p:spTree>
    <p:extLst>
      <p:ext uri="{BB962C8B-B14F-4D97-AF65-F5344CB8AC3E}">
        <p14:creationId xmlns:p14="http://schemas.microsoft.com/office/powerpoint/2010/main" val="2395243406"/>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22" y="282882"/>
            <a:ext cx="8741866" cy="602366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756" y="1142425"/>
            <a:ext cx="3515946" cy="496800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6" name="Groep 25"/>
          <p:cNvGrpSpPr/>
          <p:nvPr/>
        </p:nvGrpSpPr>
        <p:grpSpPr>
          <a:xfrm flipH="1">
            <a:off x="2838983" y="2490625"/>
            <a:ext cx="2702452" cy="2204530"/>
            <a:chOff x="4767217" y="1713764"/>
            <a:chExt cx="2983291" cy="2352674"/>
          </a:xfrm>
          <a:scene3d>
            <a:camera prst="orthographicFront">
              <a:rot lat="0" lon="0" rev="0"/>
            </a:camera>
            <a:lightRig rig="glow" dir="t">
              <a:rot lat="0" lon="0" rev="4800000"/>
            </a:lightRig>
          </a:scene3d>
        </p:grpSpPr>
        <p:pic>
          <p:nvPicPr>
            <p:cNvPr id="3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7217" y="1713764"/>
              <a:ext cx="1811337" cy="1176337"/>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2637" y="2301932"/>
              <a:ext cx="1811337" cy="1176337"/>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171" y="2890101"/>
              <a:ext cx="1811337" cy="1176337"/>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5" name="Rechthoek 54"/>
          <p:cNvSpPr/>
          <p:nvPr/>
        </p:nvSpPr>
        <p:spPr>
          <a:xfrm>
            <a:off x="196652" y="127617"/>
            <a:ext cx="2073007" cy="6565971"/>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7206" y="1460080"/>
            <a:ext cx="2554594" cy="4122067"/>
          </a:xfrm>
          <a:prstGeom prst="rect">
            <a:avLst/>
          </a:prstGeom>
          <a:noFill/>
          <a:ln>
            <a:noFill/>
          </a:ln>
          <a:effectLst>
            <a:glow rad="76200">
              <a:srgbClr val="8E0047">
                <a:alpha val="50000"/>
              </a:srgbClr>
            </a:glow>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8" name="Groep 47"/>
          <p:cNvGrpSpPr/>
          <p:nvPr/>
        </p:nvGrpSpPr>
        <p:grpSpPr>
          <a:xfrm>
            <a:off x="196652" y="5033211"/>
            <a:ext cx="8784976" cy="1675767"/>
            <a:chOff x="196652" y="5033211"/>
            <a:chExt cx="8784976" cy="1675767"/>
          </a:xfrm>
        </p:grpSpPr>
        <p:sp>
          <p:nvSpPr>
            <p:cNvPr id="49" name="Rechthoek 48"/>
            <p:cNvSpPr/>
            <p:nvPr/>
          </p:nvSpPr>
          <p:spPr>
            <a:xfrm>
              <a:off x="196652" y="6324257"/>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grpSp>
          <p:nvGrpSpPr>
            <p:cNvPr id="50" name="Groep 49"/>
            <p:cNvGrpSpPr/>
            <p:nvPr/>
          </p:nvGrpSpPr>
          <p:grpSpPr>
            <a:xfrm>
              <a:off x="346412" y="5033211"/>
              <a:ext cx="1923247" cy="1555042"/>
              <a:chOff x="6865984" y="116048"/>
              <a:chExt cx="2083743" cy="1670195"/>
            </a:xfrm>
          </p:grpSpPr>
          <p:pic>
            <p:nvPicPr>
              <p:cNvPr id="53"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34701" y="116048"/>
                <a:ext cx="1215026" cy="167019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65984" y="1028329"/>
                <a:ext cx="1476230" cy="64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1" name="Tekstvak 50"/>
            <p:cNvSpPr txBox="1"/>
            <p:nvPr/>
          </p:nvSpPr>
          <p:spPr>
            <a:xfrm>
              <a:off x="2528954" y="6324257"/>
              <a:ext cx="2130070" cy="369332"/>
            </a:xfrm>
            <a:prstGeom prst="rect">
              <a:avLst/>
            </a:prstGeom>
            <a:noFill/>
            <a:effectLst>
              <a:outerShdw blurRad="25400" dist="25400" dir="5400000" algn="ctr" rotWithShape="0">
                <a:schemeClr val="tx1"/>
              </a:outerShdw>
            </a:effectLst>
          </p:spPr>
          <p:txBody>
            <a:bodyPr wrap="none" rtlCol="0">
              <a:spAutoFit/>
            </a:bodyPr>
            <a:lstStyle/>
            <a:p>
              <a:r>
                <a:rPr lang="nl-NL" b="1" dirty="0" smtClean="0">
                  <a:solidFill>
                    <a:schemeClr val="bg1"/>
                  </a:solidFill>
                </a:rPr>
                <a:t>De Tabernakeldienst</a:t>
              </a:r>
              <a:endParaRPr lang="nl-NL" b="1" dirty="0">
                <a:solidFill>
                  <a:schemeClr val="bg1"/>
                </a:solidFill>
              </a:endParaRPr>
            </a:p>
          </p:txBody>
        </p:sp>
        <p:sp>
          <p:nvSpPr>
            <p:cNvPr id="52" name="Tekstvak 51"/>
            <p:cNvSpPr txBox="1"/>
            <p:nvPr/>
          </p:nvSpPr>
          <p:spPr>
            <a:xfrm>
              <a:off x="7236296" y="6308868"/>
              <a:ext cx="1619354" cy="400110"/>
            </a:xfrm>
            <a:prstGeom prst="rect">
              <a:avLst/>
            </a:prstGeom>
            <a:noFill/>
          </p:spPr>
          <p:txBody>
            <a:bodyPr wrap="none" rtlCol="0">
              <a:spAutoFit/>
            </a:bodyPr>
            <a:lstStyle/>
            <a:p>
              <a:r>
                <a:rPr lang="nl-NL" sz="1000" b="1" dirty="0" smtClean="0">
                  <a:solidFill>
                    <a:schemeClr val="bg1"/>
                  </a:solidFill>
                </a:rPr>
                <a:t>© AGO 2013</a:t>
              </a:r>
            </a:p>
            <a:p>
              <a:r>
                <a:rPr lang="nl-NL" sz="1000" b="1" dirty="0" smtClean="0">
                  <a:solidFill>
                    <a:schemeClr val="bg1"/>
                  </a:solidFill>
                </a:rPr>
                <a:t>sdapioneers@hotmail.com</a:t>
              </a:r>
              <a:endParaRPr lang="nl-NL" sz="1000" b="1" dirty="0">
                <a:solidFill>
                  <a:schemeClr val="bg1"/>
                </a:solidFill>
              </a:endParaRPr>
            </a:p>
          </p:txBody>
        </p:sp>
      </p:grpSp>
      <p:grpSp>
        <p:nvGrpSpPr>
          <p:cNvPr id="23" name="Groep 22"/>
          <p:cNvGrpSpPr/>
          <p:nvPr/>
        </p:nvGrpSpPr>
        <p:grpSpPr>
          <a:xfrm>
            <a:off x="196653" y="52050"/>
            <a:ext cx="8784976" cy="2212121"/>
            <a:chOff x="196653" y="52050"/>
            <a:chExt cx="8784976" cy="2212121"/>
          </a:xfrm>
        </p:grpSpPr>
        <p:grpSp>
          <p:nvGrpSpPr>
            <p:cNvPr id="24" name="Groep 23"/>
            <p:cNvGrpSpPr/>
            <p:nvPr/>
          </p:nvGrpSpPr>
          <p:grpSpPr>
            <a:xfrm>
              <a:off x="196653" y="118251"/>
              <a:ext cx="8784976" cy="2145920"/>
              <a:chOff x="196653" y="118251"/>
              <a:chExt cx="8784976" cy="2145920"/>
            </a:xfrm>
          </p:grpSpPr>
          <p:sp>
            <p:nvSpPr>
              <p:cNvPr id="28" name="Rechthoek 27"/>
              <p:cNvSpPr/>
              <p:nvPr/>
            </p:nvSpPr>
            <p:spPr>
              <a:xfrm>
                <a:off x="196653" y="118251"/>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pic>
            <p:nvPicPr>
              <p:cNvPr id="46"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11675" b="8542"/>
              <a:stretch/>
            </p:blipFill>
            <p:spPr bwMode="auto">
              <a:xfrm>
                <a:off x="472603" y="127618"/>
                <a:ext cx="1575648" cy="213655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kstvak 46"/>
              <p:cNvSpPr txBox="1"/>
              <p:nvPr/>
            </p:nvSpPr>
            <p:spPr>
              <a:xfrm>
                <a:off x="2063059" y="156743"/>
                <a:ext cx="2274790" cy="276999"/>
              </a:xfrm>
              <a:prstGeom prst="rect">
                <a:avLst/>
              </a:prstGeom>
              <a:noFill/>
              <a:effectLst>
                <a:outerShdw blurRad="25400" dist="25400" dir="5400000" algn="ctr" rotWithShape="0">
                  <a:schemeClr val="tx1"/>
                </a:outerShdw>
              </a:effectLst>
            </p:spPr>
            <p:txBody>
              <a:bodyPr wrap="none" rtlCol="0">
                <a:spAutoFit/>
              </a:bodyPr>
              <a:lstStyle/>
              <a:p>
                <a:r>
                  <a:rPr lang="nl-NL" sz="1200" b="1" dirty="0" smtClean="0">
                    <a:solidFill>
                      <a:schemeClr val="bg1"/>
                    </a:solidFill>
                  </a:rPr>
                  <a:t>Studiemateriaal : Heiligdomsleer</a:t>
                </a:r>
                <a:endParaRPr lang="nl-NL" sz="1200" b="1" dirty="0">
                  <a:solidFill>
                    <a:schemeClr val="bg1"/>
                  </a:solidFill>
                </a:endParaRPr>
              </a:p>
            </p:txBody>
          </p:sp>
        </p:grpSp>
        <p:sp>
          <p:nvSpPr>
            <p:cNvPr id="27" name="Tekstvak 26"/>
            <p:cNvSpPr txBox="1"/>
            <p:nvPr/>
          </p:nvSpPr>
          <p:spPr>
            <a:xfrm>
              <a:off x="5428895" y="52050"/>
              <a:ext cx="3552733" cy="461665"/>
            </a:xfrm>
            <a:prstGeom prst="rect">
              <a:avLst/>
            </a:prstGeom>
            <a:noFill/>
            <a:effectLst>
              <a:outerShdw blurRad="50800" dist="50800" dir="5400000" algn="ctr" rotWithShape="0">
                <a:schemeClr val="tx1"/>
              </a:outerShdw>
            </a:effectLst>
          </p:spPr>
          <p:txBody>
            <a:bodyPr wrap="square" rtlCol="0">
              <a:spAutoFit/>
            </a:bodyPr>
            <a:lstStyle/>
            <a:p>
              <a:pPr algn="ctr"/>
              <a:endParaRPr lang="nl-NL" sz="2400" b="1" dirty="0">
                <a:solidFill>
                  <a:srgbClr val="FCE7AA"/>
                </a:solidFill>
                <a:latin typeface="Batang" pitchFamily="18" charset="-127"/>
                <a:ea typeface="Batang" pitchFamily="18" charset="-127"/>
                <a:cs typeface="Times New Roman" pitchFamily="18" charset="0"/>
              </a:endParaRPr>
            </a:p>
          </p:txBody>
        </p:sp>
      </p:grpSp>
    </p:spTree>
    <p:extLst>
      <p:ext uri="{BB962C8B-B14F-4D97-AF65-F5344CB8AC3E}">
        <p14:creationId xmlns:p14="http://schemas.microsoft.com/office/powerpoint/2010/main" val="1667118416"/>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8" name="Rechthoek 27"/>
          <p:cNvSpPr/>
          <p:nvPr/>
        </p:nvSpPr>
        <p:spPr>
          <a:xfrm>
            <a:off x="196652" y="127617"/>
            <a:ext cx="2073007" cy="6565971"/>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Picture 5"/>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r="18358" b="55331"/>
          <a:stretch/>
        </p:blipFill>
        <p:spPr bwMode="auto">
          <a:xfrm>
            <a:off x="6401644" y="3888705"/>
            <a:ext cx="2400540" cy="1871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hoek 1"/>
          <p:cNvSpPr/>
          <p:nvPr/>
        </p:nvSpPr>
        <p:spPr>
          <a:xfrm>
            <a:off x="2287946" y="2204864"/>
            <a:ext cx="5313968" cy="3539430"/>
          </a:xfrm>
          <a:prstGeom prst="rect">
            <a:avLst/>
          </a:prstGeom>
          <a:effectLst>
            <a:outerShdw blurRad="50800" dist="50800" dir="5400000" algn="ctr" rotWithShape="0">
              <a:schemeClr val="bg1"/>
            </a:outerShdw>
          </a:effectLst>
        </p:spPr>
        <p:txBody>
          <a:bodyPr wrap="square">
            <a:spAutoFit/>
          </a:bodyPr>
          <a:lstStyle/>
          <a:p>
            <a:r>
              <a:rPr lang="nl-NL" sz="2000" b="1" dirty="0" smtClean="0"/>
              <a:t>In </a:t>
            </a:r>
            <a:r>
              <a:rPr lang="nl-NL" sz="2000" b="1" dirty="0"/>
              <a:t>het begin was het Woord, </a:t>
            </a:r>
            <a:endParaRPr lang="nl-NL" sz="2000" b="1" dirty="0" smtClean="0"/>
          </a:p>
          <a:p>
            <a:r>
              <a:rPr lang="nl-NL" sz="2000" b="1" dirty="0" smtClean="0"/>
              <a:t>het </a:t>
            </a:r>
            <a:r>
              <a:rPr lang="nl-NL" sz="2000" b="1" dirty="0"/>
              <a:t>Woord was bij God </a:t>
            </a:r>
            <a:r>
              <a:rPr lang="nl-NL" sz="2000" b="1" dirty="0" smtClean="0"/>
              <a:t>en </a:t>
            </a:r>
            <a:r>
              <a:rPr lang="nl-NL" sz="2000" b="1" dirty="0"/>
              <a:t>het Woord was God. </a:t>
            </a:r>
            <a:endParaRPr lang="nl-NL" sz="2000" b="1" dirty="0" smtClean="0"/>
          </a:p>
          <a:p>
            <a:r>
              <a:rPr lang="nl-NL" sz="2000" b="1" dirty="0"/>
              <a:t> </a:t>
            </a:r>
            <a:r>
              <a:rPr lang="nl-NL" sz="2000" b="1" dirty="0" smtClean="0"/>
              <a:t>                                               </a:t>
            </a:r>
            <a:r>
              <a:rPr lang="nl-NL" sz="1600" b="1" dirty="0"/>
              <a:t> </a:t>
            </a:r>
            <a:r>
              <a:rPr lang="nl-NL" sz="1600" b="1" dirty="0" smtClean="0"/>
              <a:t>          Johannes </a:t>
            </a:r>
            <a:r>
              <a:rPr lang="nl-NL" sz="1600" b="1" dirty="0"/>
              <a:t>1</a:t>
            </a:r>
            <a:r>
              <a:rPr lang="nl-NL" sz="1600" b="1" dirty="0" smtClean="0"/>
              <a:t> : 1 </a:t>
            </a:r>
          </a:p>
          <a:p>
            <a:r>
              <a:rPr lang="nl-NL" sz="1200" b="1" dirty="0" smtClean="0"/>
              <a:t>                                                                                       De </a:t>
            </a:r>
            <a:r>
              <a:rPr lang="nl-NL" sz="1200" b="1" dirty="0"/>
              <a:t>Nieuwe </a:t>
            </a:r>
            <a:r>
              <a:rPr lang="nl-NL" sz="1200" b="1" dirty="0" smtClean="0"/>
              <a:t>Bijbelvertaling</a:t>
            </a:r>
          </a:p>
          <a:p>
            <a:endParaRPr lang="nl-NL" sz="1200" b="1" dirty="0"/>
          </a:p>
          <a:p>
            <a:endParaRPr lang="nl-NL" sz="1200" b="1" dirty="0" smtClean="0"/>
          </a:p>
          <a:p>
            <a:r>
              <a:rPr lang="nl-NL" sz="2000" b="1" dirty="0"/>
              <a:t>Het Woord is mens geworden en heeft bij ons gewoond, vol van goedheid en waarheid, </a:t>
            </a:r>
            <a:endParaRPr lang="nl-NL" sz="2000" b="1" dirty="0" smtClean="0"/>
          </a:p>
          <a:p>
            <a:r>
              <a:rPr lang="nl-NL" sz="2000" b="1" dirty="0" smtClean="0"/>
              <a:t>en </a:t>
            </a:r>
            <a:r>
              <a:rPr lang="nl-NL" sz="2000" b="1" dirty="0"/>
              <a:t>wij hebben zijn grootheid gezien, </a:t>
            </a:r>
            <a:endParaRPr lang="nl-NL" sz="2000" b="1" dirty="0" smtClean="0"/>
          </a:p>
          <a:p>
            <a:r>
              <a:rPr lang="nl-NL" sz="2000" b="1" dirty="0" smtClean="0"/>
              <a:t>de </a:t>
            </a:r>
            <a:r>
              <a:rPr lang="nl-NL" sz="2000" b="1" dirty="0"/>
              <a:t>grootheid van de enige Zoon </a:t>
            </a:r>
            <a:endParaRPr lang="nl-NL" sz="2000" b="1" dirty="0" smtClean="0"/>
          </a:p>
          <a:p>
            <a:r>
              <a:rPr lang="nl-NL" sz="2000" b="1" dirty="0" smtClean="0"/>
              <a:t>van de </a:t>
            </a:r>
            <a:r>
              <a:rPr lang="nl-NL" sz="2000" b="1" dirty="0"/>
              <a:t>Vader. </a:t>
            </a:r>
            <a:endParaRPr lang="nl-NL" sz="2000" b="1" dirty="0" smtClean="0"/>
          </a:p>
          <a:p>
            <a:r>
              <a:rPr lang="nl-NL" sz="1600" b="1" dirty="0" smtClean="0"/>
              <a:t>                                                                      Johannes </a:t>
            </a:r>
            <a:r>
              <a:rPr lang="nl-NL" sz="1600" b="1" dirty="0"/>
              <a:t>1 : </a:t>
            </a:r>
            <a:r>
              <a:rPr lang="nl-NL" sz="1600" b="1" dirty="0" smtClean="0"/>
              <a:t>14 </a:t>
            </a:r>
          </a:p>
          <a:p>
            <a:r>
              <a:rPr lang="nl-NL" sz="1200" b="1" dirty="0" smtClean="0"/>
              <a:t>                                                                                       De </a:t>
            </a:r>
            <a:r>
              <a:rPr lang="nl-NL" sz="1200" b="1" dirty="0"/>
              <a:t>Nieuwe </a:t>
            </a:r>
            <a:r>
              <a:rPr lang="nl-NL" sz="1200" b="1" dirty="0" smtClean="0"/>
              <a:t>Bijbelvertaling</a:t>
            </a:r>
            <a:endParaRPr lang="nl-NL" sz="1200" b="1" dirty="0"/>
          </a:p>
        </p:txBody>
      </p:sp>
      <p:grpSp>
        <p:nvGrpSpPr>
          <p:cNvPr id="14" name="Groep 13"/>
          <p:cNvGrpSpPr/>
          <p:nvPr/>
        </p:nvGrpSpPr>
        <p:grpSpPr>
          <a:xfrm>
            <a:off x="196653" y="118251"/>
            <a:ext cx="8784976" cy="2145920"/>
            <a:chOff x="196653" y="118251"/>
            <a:chExt cx="8784976" cy="2145920"/>
          </a:xfrm>
        </p:grpSpPr>
        <p:sp>
          <p:nvSpPr>
            <p:cNvPr id="15" name="Rechthoek 14"/>
            <p:cNvSpPr/>
            <p:nvPr/>
          </p:nvSpPr>
          <p:spPr>
            <a:xfrm>
              <a:off x="196653" y="118251"/>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pic>
          <p:nvPicPr>
            <p:cNvPr id="16"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1675" b="8542"/>
            <a:stretch/>
          </p:blipFill>
          <p:spPr bwMode="auto">
            <a:xfrm>
              <a:off x="472603" y="127618"/>
              <a:ext cx="1575648" cy="213655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kstvak 16"/>
            <p:cNvSpPr txBox="1"/>
            <p:nvPr/>
          </p:nvSpPr>
          <p:spPr>
            <a:xfrm>
              <a:off x="2063059" y="156743"/>
              <a:ext cx="2274790" cy="276999"/>
            </a:xfrm>
            <a:prstGeom prst="rect">
              <a:avLst/>
            </a:prstGeom>
            <a:noFill/>
            <a:effectLst>
              <a:outerShdw blurRad="25400" dist="25400" dir="5400000" algn="ctr" rotWithShape="0">
                <a:schemeClr val="tx1"/>
              </a:outerShdw>
            </a:effectLst>
          </p:spPr>
          <p:txBody>
            <a:bodyPr wrap="none" rtlCol="0">
              <a:spAutoFit/>
            </a:bodyPr>
            <a:lstStyle/>
            <a:p>
              <a:r>
                <a:rPr lang="nl-NL" sz="1200" b="1" dirty="0" smtClean="0">
                  <a:solidFill>
                    <a:schemeClr val="bg1"/>
                  </a:solidFill>
                </a:rPr>
                <a:t>Studiemateriaal : Heiligdomsleer</a:t>
              </a:r>
              <a:endParaRPr lang="nl-NL" sz="1200" b="1" dirty="0">
                <a:solidFill>
                  <a:schemeClr val="bg1"/>
                </a:solidFill>
              </a:endParaRPr>
            </a:p>
          </p:txBody>
        </p:sp>
      </p:grpSp>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6096" y="345254"/>
            <a:ext cx="3283055" cy="2304256"/>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280424">
            <a:off x="191897" y="2705827"/>
            <a:ext cx="1605280" cy="259026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Groep 19"/>
          <p:cNvGrpSpPr/>
          <p:nvPr/>
        </p:nvGrpSpPr>
        <p:grpSpPr>
          <a:xfrm>
            <a:off x="196652" y="5033211"/>
            <a:ext cx="8784976" cy="1675767"/>
            <a:chOff x="196652" y="5033211"/>
            <a:chExt cx="8784976" cy="1675767"/>
          </a:xfrm>
        </p:grpSpPr>
        <p:sp>
          <p:nvSpPr>
            <p:cNvPr id="21" name="Rechthoek 20"/>
            <p:cNvSpPr/>
            <p:nvPr/>
          </p:nvSpPr>
          <p:spPr>
            <a:xfrm>
              <a:off x="196652" y="6324257"/>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grpSp>
          <p:nvGrpSpPr>
            <p:cNvPr id="22" name="Groep 21"/>
            <p:cNvGrpSpPr/>
            <p:nvPr/>
          </p:nvGrpSpPr>
          <p:grpSpPr>
            <a:xfrm>
              <a:off x="346412" y="5033211"/>
              <a:ext cx="1923247" cy="1555042"/>
              <a:chOff x="6865984" y="116048"/>
              <a:chExt cx="2083743" cy="1670195"/>
            </a:xfrm>
          </p:grpSpPr>
          <p:pic>
            <p:nvPicPr>
              <p:cNvPr id="25"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34701" y="116048"/>
                <a:ext cx="1215026" cy="167019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65984" y="1028329"/>
                <a:ext cx="1476230" cy="64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Tekstvak 22"/>
            <p:cNvSpPr txBox="1"/>
            <p:nvPr/>
          </p:nvSpPr>
          <p:spPr>
            <a:xfrm>
              <a:off x="2528954" y="6324257"/>
              <a:ext cx="2130070" cy="369332"/>
            </a:xfrm>
            <a:prstGeom prst="rect">
              <a:avLst/>
            </a:prstGeom>
            <a:noFill/>
            <a:effectLst>
              <a:outerShdw blurRad="25400" dist="25400" dir="5400000" algn="ctr" rotWithShape="0">
                <a:schemeClr val="tx1"/>
              </a:outerShdw>
            </a:effectLst>
          </p:spPr>
          <p:txBody>
            <a:bodyPr wrap="none" rtlCol="0">
              <a:spAutoFit/>
            </a:bodyPr>
            <a:lstStyle/>
            <a:p>
              <a:r>
                <a:rPr lang="nl-NL" b="1" dirty="0" smtClean="0">
                  <a:solidFill>
                    <a:schemeClr val="bg1"/>
                  </a:solidFill>
                </a:rPr>
                <a:t>De Tabernakeldienst</a:t>
              </a:r>
              <a:endParaRPr lang="nl-NL" b="1" dirty="0">
                <a:solidFill>
                  <a:schemeClr val="bg1"/>
                </a:solidFill>
              </a:endParaRPr>
            </a:p>
          </p:txBody>
        </p:sp>
        <p:sp>
          <p:nvSpPr>
            <p:cNvPr id="24" name="Tekstvak 23"/>
            <p:cNvSpPr txBox="1"/>
            <p:nvPr/>
          </p:nvSpPr>
          <p:spPr>
            <a:xfrm>
              <a:off x="7236296" y="6308868"/>
              <a:ext cx="1619354" cy="400110"/>
            </a:xfrm>
            <a:prstGeom prst="rect">
              <a:avLst/>
            </a:prstGeom>
            <a:noFill/>
          </p:spPr>
          <p:txBody>
            <a:bodyPr wrap="none" rtlCol="0">
              <a:spAutoFit/>
            </a:bodyPr>
            <a:lstStyle/>
            <a:p>
              <a:r>
                <a:rPr lang="nl-NL" sz="1000" b="1" dirty="0" smtClean="0">
                  <a:solidFill>
                    <a:schemeClr val="bg1"/>
                  </a:solidFill>
                </a:rPr>
                <a:t>© AGO 2013</a:t>
              </a:r>
            </a:p>
            <a:p>
              <a:r>
                <a:rPr lang="nl-NL" sz="1000" b="1" dirty="0" smtClean="0">
                  <a:solidFill>
                    <a:schemeClr val="bg1"/>
                  </a:solidFill>
                </a:rPr>
                <a:t>sdapioneers@hotmail.com</a:t>
              </a:r>
              <a:endParaRPr lang="nl-NL" sz="1000" b="1" dirty="0">
                <a:solidFill>
                  <a:schemeClr val="bg1"/>
                </a:solidFill>
              </a:endParaRPr>
            </a:p>
          </p:txBody>
        </p:sp>
      </p:grpSp>
    </p:spTree>
    <p:extLst>
      <p:ext uri="{BB962C8B-B14F-4D97-AF65-F5344CB8AC3E}">
        <p14:creationId xmlns:p14="http://schemas.microsoft.com/office/powerpoint/2010/main" val="1886876478"/>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4" name="Rechthoek 23"/>
          <p:cNvSpPr/>
          <p:nvPr/>
        </p:nvSpPr>
        <p:spPr>
          <a:xfrm>
            <a:off x="196652" y="127617"/>
            <a:ext cx="2073007" cy="6565971"/>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Picture 5"/>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r="18358" b="55331"/>
          <a:stretch/>
        </p:blipFill>
        <p:spPr bwMode="auto">
          <a:xfrm>
            <a:off x="6401644" y="3888705"/>
            <a:ext cx="2400540" cy="1871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hoek 1"/>
          <p:cNvSpPr/>
          <p:nvPr/>
        </p:nvSpPr>
        <p:spPr>
          <a:xfrm>
            <a:off x="2287944" y="404664"/>
            <a:ext cx="6228257" cy="2739211"/>
          </a:xfrm>
          <a:prstGeom prst="rect">
            <a:avLst/>
          </a:prstGeom>
          <a:effectLst>
            <a:outerShdw blurRad="50800" dist="50800" dir="5400000" algn="ctr" rotWithShape="0">
              <a:schemeClr val="bg1"/>
            </a:outerShdw>
          </a:effectLst>
        </p:spPr>
        <p:txBody>
          <a:bodyPr wrap="square">
            <a:spAutoFit/>
          </a:bodyPr>
          <a:lstStyle/>
          <a:p>
            <a:endParaRPr lang="nl-NL" sz="2000" b="1" dirty="0" smtClean="0"/>
          </a:p>
          <a:p>
            <a:r>
              <a:rPr lang="nl-NL" sz="2000" b="1" dirty="0" smtClean="0"/>
              <a:t>Christus </a:t>
            </a:r>
            <a:r>
              <a:rPr lang="nl-NL" sz="2000" b="1" dirty="0"/>
              <a:t>daarentegen is aangetreden als </a:t>
            </a:r>
            <a:r>
              <a:rPr lang="nl-NL" sz="2000" b="1" dirty="0" smtClean="0"/>
              <a:t>Hogepriester </a:t>
            </a:r>
          </a:p>
          <a:p>
            <a:r>
              <a:rPr lang="nl-NL" sz="2000" b="1" dirty="0" smtClean="0"/>
              <a:t>van </a:t>
            </a:r>
            <a:r>
              <a:rPr lang="nl-NL" sz="2000" b="1" dirty="0"/>
              <a:t>al het goede dat ons is toebedacht: hij is door een indrukwekkender en volmaakter tent </a:t>
            </a:r>
            <a:endParaRPr lang="nl-NL" sz="2000" b="1" dirty="0" smtClean="0"/>
          </a:p>
          <a:p>
            <a:endParaRPr lang="nl-NL" sz="2000" b="1" dirty="0"/>
          </a:p>
          <a:p>
            <a:r>
              <a:rPr lang="nl-NL" sz="2000" b="1" dirty="0" smtClean="0"/>
              <a:t>– die </a:t>
            </a:r>
            <a:r>
              <a:rPr lang="nl-NL" sz="2000" b="1" dirty="0"/>
              <a:t>niet door mensenhanden gemaakt is en niet behoort tot onze schepping – </a:t>
            </a:r>
            <a:r>
              <a:rPr lang="nl-NL" sz="2000" b="1" dirty="0" smtClean="0"/>
              <a:t>                                 </a:t>
            </a:r>
          </a:p>
          <a:p>
            <a:r>
              <a:rPr lang="nl-NL" sz="2000" b="1" dirty="0"/>
              <a:t> </a:t>
            </a:r>
            <a:r>
              <a:rPr lang="nl-NL" sz="2000" b="1" dirty="0" smtClean="0"/>
              <a:t>                                                                           </a:t>
            </a:r>
            <a:r>
              <a:rPr lang="nl-NL" sz="1600" b="1" dirty="0" smtClean="0"/>
              <a:t>Hebreeën 9 </a:t>
            </a:r>
            <a:r>
              <a:rPr lang="nl-NL" sz="1600" b="1" dirty="0"/>
              <a:t>: </a:t>
            </a:r>
            <a:r>
              <a:rPr lang="nl-NL" sz="1600" b="1" dirty="0" smtClean="0"/>
              <a:t>11 </a:t>
            </a:r>
          </a:p>
          <a:p>
            <a:r>
              <a:rPr lang="nl-NL" sz="1200" b="1" dirty="0" smtClean="0"/>
              <a:t>                                                                                                                      De </a:t>
            </a:r>
            <a:r>
              <a:rPr lang="nl-NL" sz="1200" b="1" dirty="0"/>
              <a:t>Nieuwe </a:t>
            </a:r>
            <a:r>
              <a:rPr lang="nl-NL" sz="1200" b="1" dirty="0" smtClean="0"/>
              <a:t>Bijbelvertaling</a:t>
            </a:r>
            <a:endParaRPr lang="nl-NL" sz="1200" b="1" dirty="0"/>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843808" y="2661061"/>
            <a:ext cx="3206786" cy="3302149"/>
          </a:xfrm>
          <a:prstGeom prst="rect">
            <a:avLst/>
          </a:prstGeom>
          <a:noFill/>
          <a:ln>
            <a:noFill/>
          </a:ln>
          <a:effectLst>
            <a:glow rad="228600">
              <a:srgbClr val="8E0047">
                <a:alpha val="40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ep 9"/>
          <p:cNvGrpSpPr/>
          <p:nvPr/>
        </p:nvGrpSpPr>
        <p:grpSpPr>
          <a:xfrm>
            <a:off x="196653" y="118251"/>
            <a:ext cx="8784976" cy="2145920"/>
            <a:chOff x="196653" y="118251"/>
            <a:chExt cx="8784976" cy="2145920"/>
          </a:xfrm>
        </p:grpSpPr>
        <p:sp>
          <p:nvSpPr>
            <p:cNvPr id="11" name="Rechthoek 10"/>
            <p:cNvSpPr/>
            <p:nvPr/>
          </p:nvSpPr>
          <p:spPr>
            <a:xfrm>
              <a:off x="196653" y="118251"/>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pic>
          <p:nvPicPr>
            <p:cNvPr id="12"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1675" b="8542"/>
            <a:stretch/>
          </p:blipFill>
          <p:spPr bwMode="auto">
            <a:xfrm>
              <a:off x="472603" y="127618"/>
              <a:ext cx="1575648" cy="213655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kstvak 13"/>
            <p:cNvSpPr txBox="1"/>
            <p:nvPr/>
          </p:nvSpPr>
          <p:spPr>
            <a:xfrm>
              <a:off x="2063059" y="156743"/>
              <a:ext cx="2274790" cy="276999"/>
            </a:xfrm>
            <a:prstGeom prst="rect">
              <a:avLst/>
            </a:prstGeom>
            <a:noFill/>
            <a:effectLst>
              <a:outerShdw blurRad="25400" dist="25400" dir="5400000" algn="ctr" rotWithShape="0">
                <a:schemeClr val="tx1"/>
              </a:outerShdw>
            </a:effectLst>
          </p:spPr>
          <p:txBody>
            <a:bodyPr wrap="none" rtlCol="0">
              <a:spAutoFit/>
            </a:bodyPr>
            <a:lstStyle/>
            <a:p>
              <a:r>
                <a:rPr lang="nl-NL" sz="1200" b="1" dirty="0" smtClean="0">
                  <a:solidFill>
                    <a:schemeClr val="bg1"/>
                  </a:solidFill>
                </a:rPr>
                <a:t>Studiemateriaal : Heiligdomsleer</a:t>
              </a:r>
              <a:endParaRPr lang="nl-NL" sz="1200" b="1" dirty="0">
                <a:solidFill>
                  <a:schemeClr val="bg1"/>
                </a:solidFill>
              </a:endParaRPr>
            </a:p>
          </p:txBody>
        </p:sp>
      </p:grpSp>
      <p:pic>
        <p:nvPicPr>
          <p:cNvPr id="1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280424">
            <a:off x="191897" y="2705827"/>
            <a:ext cx="1605280" cy="259026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oep 15"/>
          <p:cNvGrpSpPr/>
          <p:nvPr/>
        </p:nvGrpSpPr>
        <p:grpSpPr>
          <a:xfrm>
            <a:off x="196652" y="5033211"/>
            <a:ext cx="8784976" cy="1675767"/>
            <a:chOff x="196652" y="5033211"/>
            <a:chExt cx="8784976" cy="1675767"/>
          </a:xfrm>
        </p:grpSpPr>
        <p:sp>
          <p:nvSpPr>
            <p:cNvPr id="17" name="Rechthoek 16"/>
            <p:cNvSpPr/>
            <p:nvPr/>
          </p:nvSpPr>
          <p:spPr>
            <a:xfrm>
              <a:off x="196652" y="6324257"/>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grpSp>
          <p:nvGrpSpPr>
            <p:cNvPr id="19" name="Groep 18"/>
            <p:cNvGrpSpPr/>
            <p:nvPr/>
          </p:nvGrpSpPr>
          <p:grpSpPr>
            <a:xfrm>
              <a:off x="346412" y="5033211"/>
              <a:ext cx="1923247" cy="1555042"/>
              <a:chOff x="6865984" y="116048"/>
              <a:chExt cx="2083743" cy="1670195"/>
            </a:xfrm>
          </p:grpSpPr>
          <p:pic>
            <p:nvPicPr>
              <p:cNvPr id="22"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34701" y="116048"/>
                <a:ext cx="1215026" cy="167019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65984" y="1028329"/>
                <a:ext cx="1476230" cy="64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Tekstvak 19"/>
            <p:cNvSpPr txBox="1"/>
            <p:nvPr/>
          </p:nvSpPr>
          <p:spPr>
            <a:xfrm>
              <a:off x="2528954" y="6324257"/>
              <a:ext cx="2130070" cy="369332"/>
            </a:xfrm>
            <a:prstGeom prst="rect">
              <a:avLst/>
            </a:prstGeom>
            <a:noFill/>
            <a:effectLst>
              <a:outerShdw blurRad="25400" dist="25400" dir="5400000" algn="ctr" rotWithShape="0">
                <a:schemeClr val="tx1"/>
              </a:outerShdw>
            </a:effectLst>
          </p:spPr>
          <p:txBody>
            <a:bodyPr wrap="none" rtlCol="0">
              <a:spAutoFit/>
            </a:bodyPr>
            <a:lstStyle/>
            <a:p>
              <a:r>
                <a:rPr lang="nl-NL" b="1" dirty="0" smtClean="0">
                  <a:solidFill>
                    <a:schemeClr val="bg1"/>
                  </a:solidFill>
                </a:rPr>
                <a:t>De Tabernakeldienst</a:t>
              </a:r>
              <a:endParaRPr lang="nl-NL" b="1" dirty="0">
                <a:solidFill>
                  <a:schemeClr val="bg1"/>
                </a:solidFill>
              </a:endParaRPr>
            </a:p>
          </p:txBody>
        </p:sp>
        <p:sp>
          <p:nvSpPr>
            <p:cNvPr id="21" name="Tekstvak 20"/>
            <p:cNvSpPr txBox="1"/>
            <p:nvPr/>
          </p:nvSpPr>
          <p:spPr>
            <a:xfrm>
              <a:off x="7236296" y="6308868"/>
              <a:ext cx="1619354" cy="400110"/>
            </a:xfrm>
            <a:prstGeom prst="rect">
              <a:avLst/>
            </a:prstGeom>
            <a:noFill/>
          </p:spPr>
          <p:txBody>
            <a:bodyPr wrap="none" rtlCol="0">
              <a:spAutoFit/>
            </a:bodyPr>
            <a:lstStyle/>
            <a:p>
              <a:r>
                <a:rPr lang="nl-NL" sz="1000" b="1" dirty="0" smtClean="0">
                  <a:solidFill>
                    <a:schemeClr val="bg1"/>
                  </a:solidFill>
                </a:rPr>
                <a:t>© AGO 2013</a:t>
              </a:r>
            </a:p>
            <a:p>
              <a:r>
                <a:rPr lang="nl-NL" sz="1000" b="1" dirty="0" smtClean="0">
                  <a:solidFill>
                    <a:schemeClr val="bg1"/>
                  </a:solidFill>
                </a:rPr>
                <a:t>sdapioneers@hotmail.com</a:t>
              </a:r>
              <a:endParaRPr lang="nl-NL" sz="1000" b="1" dirty="0">
                <a:solidFill>
                  <a:schemeClr val="bg1"/>
                </a:solidFill>
              </a:endParaRPr>
            </a:p>
          </p:txBody>
        </p:sp>
      </p:grpSp>
    </p:spTree>
    <p:extLst>
      <p:ext uri="{BB962C8B-B14F-4D97-AF65-F5344CB8AC3E}">
        <p14:creationId xmlns:p14="http://schemas.microsoft.com/office/powerpoint/2010/main" val="421873508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6" name="Rechthoek 35"/>
          <p:cNvSpPr/>
          <p:nvPr/>
        </p:nvSpPr>
        <p:spPr>
          <a:xfrm>
            <a:off x="196652" y="127617"/>
            <a:ext cx="2073007" cy="6565971"/>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 name="Groep 1"/>
          <p:cNvGrpSpPr/>
          <p:nvPr/>
        </p:nvGrpSpPr>
        <p:grpSpPr>
          <a:xfrm>
            <a:off x="2226100" y="751739"/>
            <a:ext cx="6688146" cy="4535804"/>
            <a:chOff x="2138422" y="500140"/>
            <a:chExt cx="6688146" cy="4535804"/>
          </a:xfrm>
        </p:grpSpPr>
        <p:sp>
          <p:nvSpPr>
            <p:cNvPr id="11" name="Rechthoek 10"/>
            <p:cNvSpPr/>
            <p:nvPr/>
          </p:nvSpPr>
          <p:spPr>
            <a:xfrm>
              <a:off x="2592558" y="2218492"/>
              <a:ext cx="1709936" cy="369332"/>
            </a:xfrm>
            <a:prstGeom prst="rect">
              <a:avLst/>
            </a:prstGeom>
          </p:spPr>
          <p:txBody>
            <a:bodyPr wrap="square">
              <a:spAutoFit/>
            </a:bodyPr>
            <a:lstStyle/>
            <a:p>
              <a:pPr algn="ctr"/>
              <a:r>
                <a:rPr lang="nl-NL" b="1" dirty="0" smtClean="0"/>
                <a:t>Johannes 1 </a:t>
              </a:r>
              <a:r>
                <a:rPr lang="nl-NL" b="1" dirty="0"/>
                <a:t>: </a:t>
              </a:r>
              <a:r>
                <a:rPr lang="nl-NL" b="1" dirty="0" smtClean="0"/>
                <a:t>1</a:t>
              </a:r>
              <a:endParaRPr lang="nl-NL" dirty="0"/>
            </a:p>
          </p:txBody>
        </p:sp>
        <p:sp>
          <p:nvSpPr>
            <p:cNvPr id="4" name="Tekstvak 3"/>
            <p:cNvSpPr txBox="1"/>
            <p:nvPr/>
          </p:nvSpPr>
          <p:spPr>
            <a:xfrm>
              <a:off x="2374356" y="2676452"/>
              <a:ext cx="2020168" cy="369332"/>
            </a:xfrm>
            <a:prstGeom prst="rect">
              <a:avLst/>
            </a:prstGeom>
            <a:noFill/>
          </p:spPr>
          <p:txBody>
            <a:bodyPr wrap="none" rtlCol="0">
              <a:spAutoFit/>
            </a:bodyPr>
            <a:lstStyle/>
            <a:p>
              <a:pPr algn="ctr"/>
              <a:r>
                <a:rPr lang="nl-NL" b="1" dirty="0" smtClean="0"/>
                <a:t>“Het Woord” was…</a:t>
              </a:r>
              <a:endParaRPr lang="nl-NL" b="1" dirty="0"/>
            </a:p>
          </p:txBody>
        </p:sp>
        <p:grpSp>
          <p:nvGrpSpPr>
            <p:cNvPr id="8" name="Groep 7"/>
            <p:cNvGrpSpPr/>
            <p:nvPr/>
          </p:nvGrpSpPr>
          <p:grpSpPr>
            <a:xfrm>
              <a:off x="6307947" y="1885458"/>
              <a:ext cx="2518621" cy="3150486"/>
              <a:chOff x="6307947" y="1885458"/>
              <a:chExt cx="2518621" cy="3150486"/>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307947" y="1885458"/>
                <a:ext cx="2231735" cy="2298102"/>
              </a:xfrm>
              <a:prstGeom prst="rect">
                <a:avLst/>
              </a:prstGeom>
              <a:noFill/>
              <a:ln>
                <a:noFill/>
              </a:ln>
              <a:effectLst>
                <a:glow rad="228600">
                  <a:srgbClr val="8E0047">
                    <a:alpha val="40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6878348" y="4293096"/>
                <a:ext cx="1709936" cy="369332"/>
              </a:xfrm>
              <a:prstGeom prst="rect">
                <a:avLst/>
              </a:prstGeom>
            </p:spPr>
            <p:txBody>
              <a:bodyPr wrap="square">
                <a:spAutoFit/>
              </a:bodyPr>
              <a:lstStyle/>
              <a:p>
                <a:pPr algn="ctr"/>
                <a:r>
                  <a:rPr lang="nl-NL" b="1" dirty="0"/>
                  <a:t>Hebreeën 9 : </a:t>
                </a:r>
                <a:r>
                  <a:rPr lang="nl-NL" b="1" dirty="0" smtClean="0"/>
                  <a:t>11</a:t>
                </a:r>
                <a:endParaRPr lang="nl-NL" dirty="0"/>
              </a:p>
            </p:txBody>
          </p:sp>
          <p:sp>
            <p:nvSpPr>
              <p:cNvPr id="15" name="Tekstvak 14"/>
              <p:cNvSpPr txBox="1"/>
              <p:nvPr/>
            </p:nvSpPr>
            <p:spPr>
              <a:xfrm>
                <a:off x="6640072" y="4666612"/>
                <a:ext cx="2186496" cy="369332"/>
              </a:xfrm>
              <a:prstGeom prst="rect">
                <a:avLst/>
              </a:prstGeom>
              <a:noFill/>
            </p:spPr>
            <p:txBody>
              <a:bodyPr wrap="none" rtlCol="0">
                <a:spAutoFit/>
              </a:bodyPr>
              <a:lstStyle/>
              <a:p>
                <a:pPr algn="ctr"/>
                <a:r>
                  <a:rPr lang="nl-NL" b="1" dirty="0"/>
                  <a:t>w</a:t>
                </a:r>
                <a:r>
                  <a:rPr lang="nl-NL" b="1" dirty="0" smtClean="0"/>
                  <a:t>erd “Hogepriester”</a:t>
                </a:r>
                <a:endParaRPr lang="nl-NL" b="1" dirty="0"/>
              </a:p>
            </p:txBody>
          </p:sp>
        </p:grpSp>
        <p:grpSp>
          <p:nvGrpSpPr>
            <p:cNvPr id="7" name="Groep 6"/>
            <p:cNvGrpSpPr/>
            <p:nvPr/>
          </p:nvGrpSpPr>
          <p:grpSpPr>
            <a:xfrm>
              <a:off x="4516221" y="1281288"/>
              <a:ext cx="2123851" cy="2999103"/>
              <a:chOff x="4318564" y="1281288"/>
              <a:chExt cx="2123851" cy="2999103"/>
            </a:xfrm>
          </p:grpSpPr>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8564" y="1281288"/>
                <a:ext cx="2123851" cy="2088996"/>
              </a:xfrm>
              <a:prstGeom prst="rect">
                <a:avLst/>
              </a:prstGeom>
              <a:noFill/>
              <a:ln>
                <a:noFill/>
              </a:ln>
              <a:effectLst>
                <a:glow rad="228600">
                  <a:schemeClr val="tx1">
                    <a:alpha val="41000"/>
                  </a:schemeClr>
                </a:glow>
                <a:outerShdw dist="35921" dir="2700000" algn="ctr" rotWithShape="0">
                  <a:schemeClr val="bg2"/>
                </a:outerShdw>
                <a:reflection blurRad="6350" stA="50000" endA="300" endPos="5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hthoek 11"/>
              <p:cNvSpPr/>
              <p:nvPr/>
            </p:nvSpPr>
            <p:spPr>
              <a:xfrm>
                <a:off x="4525521" y="3490392"/>
                <a:ext cx="1709936" cy="369332"/>
              </a:xfrm>
              <a:prstGeom prst="rect">
                <a:avLst/>
              </a:prstGeom>
            </p:spPr>
            <p:txBody>
              <a:bodyPr wrap="square">
                <a:spAutoFit/>
              </a:bodyPr>
              <a:lstStyle/>
              <a:p>
                <a:pPr algn="ctr"/>
                <a:r>
                  <a:rPr lang="nl-NL" b="1" dirty="0" smtClean="0"/>
                  <a:t>Johannes 3 </a:t>
                </a:r>
                <a:r>
                  <a:rPr lang="nl-NL" b="1" dirty="0"/>
                  <a:t>: </a:t>
                </a:r>
                <a:r>
                  <a:rPr lang="nl-NL" b="1" dirty="0" smtClean="0"/>
                  <a:t>16</a:t>
                </a:r>
                <a:endParaRPr lang="nl-NL" dirty="0"/>
              </a:p>
            </p:txBody>
          </p:sp>
          <p:sp>
            <p:nvSpPr>
              <p:cNvPr id="16" name="Tekstvak 15"/>
              <p:cNvSpPr txBox="1"/>
              <p:nvPr/>
            </p:nvSpPr>
            <p:spPr>
              <a:xfrm>
                <a:off x="4389037" y="3911059"/>
                <a:ext cx="1891160" cy="369332"/>
              </a:xfrm>
              <a:prstGeom prst="rect">
                <a:avLst/>
              </a:prstGeom>
              <a:noFill/>
            </p:spPr>
            <p:txBody>
              <a:bodyPr wrap="none" rtlCol="0">
                <a:spAutoFit/>
              </a:bodyPr>
              <a:lstStyle/>
              <a:p>
                <a:pPr algn="ctr"/>
                <a:r>
                  <a:rPr lang="nl-NL" b="1" dirty="0" smtClean="0"/>
                  <a:t>“De Zoon” stierf…</a:t>
                </a:r>
                <a:endParaRPr lang="nl-NL" b="1" dirty="0"/>
              </a:p>
            </p:txBody>
          </p:sp>
        </p:grpSp>
        <p:pic>
          <p:nvPicPr>
            <p:cNvPr id="2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8422" y="500140"/>
              <a:ext cx="2448272" cy="1718352"/>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Tekstvak 16"/>
          <p:cNvSpPr txBox="1"/>
          <p:nvPr/>
        </p:nvSpPr>
        <p:spPr>
          <a:xfrm>
            <a:off x="2379670" y="5365005"/>
            <a:ext cx="6799682" cy="584775"/>
          </a:xfrm>
          <a:prstGeom prst="rect">
            <a:avLst/>
          </a:prstGeom>
          <a:noFill/>
        </p:spPr>
        <p:txBody>
          <a:bodyPr wrap="none" rtlCol="0">
            <a:spAutoFit/>
          </a:bodyPr>
          <a:lstStyle/>
          <a:p>
            <a:r>
              <a:rPr lang="nl-NL" sz="3200" b="1" dirty="0" smtClean="0"/>
              <a:t>JEZUS was…                        </a:t>
            </a:r>
            <a:r>
              <a:rPr lang="nl-NL" sz="3200" b="1" dirty="0" smtClean="0"/>
              <a:t> JEZUS </a:t>
            </a:r>
            <a:r>
              <a:rPr lang="nl-NL" sz="3200" b="1" dirty="0" smtClean="0"/>
              <a:t>werd…</a:t>
            </a:r>
            <a:endParaRPr lang="nl-NL" sz="3200" b="1" dirty="0"/>
          </a:p>
        </p:txBody>
      </p:sp>
      <p:sp>
        <p:nvSpPr>
          <p:cNvPr id="22" name="PIJL-LINKS en -RECHTS 21"/>
          <p:cNvSpPr/>
          <p:nvPr/>
        </p:nvSpPr>
        <p:spPr>
          <a:xfrm>
            <a:off x="4791207" y="4679115"/>
            <a:ext cx="1573877" cy="778612"/>
          </a:xfrm>
          <a:prstGeom prst="leftRightArrow">
            <a:avLst>
              <a:gd name="adj1" fmla="val 25460"/>
              <a:gd name="adj2" fmla="val 50000"/>
            </a:avLst>
          </a:prstGeom>
          <a:solidFill>
            <a:srgbClr val="8E0047"/>
          </a:solidFill>
          <a:ln>
            <a:solidFill>
              <a:schemeClr val="bg1">
                <a:lumMod val="50000"/>
              </a:schemeClr>
            </a:solidFill>
          </a:ln>
          <a:effectLst>
            <a:outerShdw blurRad="508000" dist="762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3" name="Groep 22"/>
          <p:cNvGrpSpPr/>
          <p:nvPr/>
        </p:nvGrpSpPr>
        <p:grpSpPr>
          <a:xfrm>
            <a:off x="196653" y="118251"/>
            <a:ext cx="8784976" cy="2145920"/>
            <a:chOff x="196653" y="118251"/>
            <a:chExt cx="8784976" cy="2145920"/>
          </a:xfrm>
        </p:grpSpPr>
        <p:sp>
          <p:nvSpPr>
            <p:cNvPr id="24" name="Rechthoek 23"/>
            <p:cNvSpPr/>
            <p:nvPr/>
          </p:nvSpPr>
          <p:spPr>
            <a:xfrm>
              <a:off x="196653" y="118251"/>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pic>
          <p:nvPicPr>
            <p:cNvPr id="25"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1675" b="8542"/>
            <a:stretch/>
          </p:blipFill>
          <p:spPr bwMode="auto">
            <a:xfrm>
              <a:off x="472603" y="127618"/>
              <a:ext cx="1575648" cy="213655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kstvak 26"/>
            <p:cNvSpPr txBox="1"/>
            <p:nvPr/>
          </p:nvSpPr>
          <p:spPr>
            <a:xfrm>
              <a:off x="2063059" y="156743"/>
              <a:ext cx="2274790" cy="276999"/>
            </a:xfrm>
            <a:prstGeom prst="rect">
              <a:avLst/>
            </a:prstGeom>
            <a:noFill/>
            <a:effectLst>
              <a:outerShdw blurRad="25400" dist="25400" dir="5400000" algn="ctr" rotWithShape="0">
                <a:schemeClr val="tx1"/>
              </a:outerShdw>
            </a:effectLst>
          </p:spPr>
          <p:txBody>
            <a:bodyPr wrap="none" rtlCol="0">
              <a:spAutoFit/>
            </a:bodyPr>
            <a:lstStyle/>
            <a:p>
              <a:r>
                <a:rPr lang="nl-NL" sz="1200" b="1" dirty="0" smtClean="0">
                  <a:solidFill>
                    <a:schemeClr val="bg1"/>
                  </a:solidFill>
                </a:rPr>
                <a:t>Studiemateriaal : Heiligdomsleer</a:t>
              </a:r>
              <a:endParaRPr lang="nl-NL" sz="1200" b="1" dirty="0">
                <a:solidFill>
                  <a:schemeClr val="bg1"/>
                </a:solidFill>
              </a:endParaRPr>
            </a:p>
          </p:txBody>
        </p:sp>
      </p:grpSp>
      <p:pic>
        <p:nvPicPr>
          <p:cNvPr id="2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280424">
            <a:off x="191897" y="2705827"/>
            <a:ext cx="1605280" cy="259026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 name="Groep 28"/>
          <p:cNvGrpSpPr/>
          <p:nvPr/>
        </p:nvGrpSpPr>
        <p:grpSpPr>
          <a:xfrm>
            <a:off x="196652" y="5033211"/>
            <a:ext cx="8784976" cy="1675767"/>
            <a:chOff x="196652" y="5033211"/>
            <a:chExt cx="8784976" cy="1675767"/>
          </a:xfrm>
        </p:grpSpPr>
        <p:sp>
          <p:nvSpPr>
            <p:cNvPr id="30" name="Rechthoek 29"/>
            <p:cNvSpPr/>
            <p:nvPr/>
          </p:nvSpPr>
          <p:spPr>
            <a:xfrm>
              <a:off x="196652" y="6324257"/>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grpSp>
          <p:nvGrpSpPr>
            <p:cNvPr id="31" name="Groep 30"/>
            <p:cNvGrpSpPr/>
            <p:nvPr/>
          </p:nvGrpSpPr>
          <p:grpSpPr>
            <a:xfrm>
              <a:off x="346412" y="5033211"/>
              <a:ext cx="1923247" cy="1555042"/>
              <a:chOff x="6865984" y="116048"/>
              <a:chExt cx="2083743" cy="1670195"/>
            </a:xfrm>
          </p:grpSpPr>
          <p:pic>
            <p:nvPicPr>
              <p:cNvPr id="34"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34701" y="116048"/>
                <a:ext cx="1215026" cy="167019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65984" y="1028329"/>
                <a:ext cx="1476230" cy="64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2" name="Tekstvak 31"/>
            <p:cNvSpPr txBox="1"/>
            <p:nvPr/>
          </p:nvSpPr>
          <p:spPr>
            <a:xfrm>
              <a:off x="2528954" y="6324257"/>
              <a:ext cx="2130070" cy="369332"/>
            </a:xfrm>
            <a:prstGeom prst="rect">
              <a:avLst/>
            </a:prstGeom>
            <a:noFill/>
            <a:effectLst>
              <a:outerShdw blurRad="25400" dist="25400" dir="5400000" algn="ctr" rotWithShape="0">
                <a:schemeClr val="tx1"/>
              </a:outerShdw>
            </a:effectLst>
          </p:spPr>
          <p:txBody>
            <a:bodyPr wrap="none" rtlCol="0">
              <a:spAutoFit/>
            </a:bodyPr>
            <a:lstStyle/>
            <a:p>
              <a:r>
                <a:rPr lang="nl-NL" b="1" dirty="0" smtClean="0">
                  <a:solidFill>
                    <a:schemeClr val="bg1"/>
                  </a:solidFill>
                </a:rPr>
                <a:t>De Tabernakeldienst</a:t>
              </a:r>
              <a:endParaRPr lang="nl-NL" b="1" dirty="0">
                <a:solidFill>
                  <a:schemeClr val="bg1"/>
                </a:solidFill>
              </a:endParaRPr>
            </a:p>
          </p:txBody>
        </p:sp>
        <p:sp>
          <p:nvSpPr>
            <p:cNvPr id="33" name="Tekstvak 32"/>
            <p:cNvSpPr txBox="1"/>
            <p:nvPr/>
          </p:nvSpPr>
          <p:spPr>
            <a:xfrm>
              <a:off x="7236296" y="6308868"/>
              <a:ext cx="1619354" cy="400110"/>
            </a:xfrm>
            <a:prstGeom prst="rect">
              <a:avLst/>
            </a:prstGeom>
            <a:noFill/>
          </p:spPr>
          <p:txBody>
            <a:bodyPr wrap="none" rtlCol="0">
              <a:spAutoFit/>
            </a:bodyPr>
            <a:lstStyle/>
            <a:p>
              <a:r>
                <a:rPr lang="nl-NL" sz="1000" b="1" dirty="0" smtClean="0">
                  <a:solidFill>
                    <a:schemeClr val="bg1"/>
                  </a:solidFill>
                </a:rPr>
                <a:t>© AGO 2013</a:t>
              </a:r>
            </a:p>
            <a:p>
              <a:r>
                <a:rPr lang="nl-NL" sz="1000" b="1" dirty="0" smtClean="0">
                  <a:solidFill>
                    <a:schemeClr val="bg1"/>
                  </a:solidFill>
                </a:rPr>
                <a:t>sdapioneers@hotmail.com</a:t>
              </a:r>
              <a:endParaRPr lang="nl-NL" sz="1000" b="1" dirty="0">
                <a:solidFill>
                  <a:schemeClr val="bg1"/>
                </a:solidFill>
              </a:endParaRPr>
            </a:p>
          </p:txBody>
        </p:sp>
      </p:grpSp>
    </p:spTree>
    <p:extLst>
      <p:ext uri="{BB962C8B-B14F-4D97-AF65-F5344CB8AC3E}">
        <p14:creationId xmlns:p14="http://schemas.microsoft.com/office/powerpoint/2010/main" val="620498932"/>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17"/>
                                        </p:tgtEl>
                                        <p:attrNameLst>
                                          <p:attrName>style.visibility</p:attrName>
                                        </p:attrNameLst>
                                      </p:cBhvr>
                                      <p:to>
                                        <p:strVal val="visible"/>
                                      </p:to>
                                    </p:set>
                                    <p:anim calcmode="lin" valueType="num">
                                      <p:cBhvr>
                                        <p:cTn id="7" dur="1500" fill="hold"/>
                                        <p:tgtEl>
                                          <p:spTgt spid="17"/>
                                        </p:tgtEl>
                                        <p:attrNameLst>
                                          <p:attrName>ppt_w</p:attrName>
                                        </p:attrNameLst>
                                      </p:cBhvr>
                                      <p:tavLst>
                                        <p:tav tm="0">
                                          <p:val>
                                            <p:fltVal val="0"/>
                                          </p:val>
                                        </p:tav>
                                        <p:tav tm="100000">
                                          <p:val>
                                            <p:strVal val="#ppt_w"/>
                                          </p:val>
                                        </p:tav>
                                      </p:tavLst>
                                    </p:anim>
                                    <p:anim calcmode="lin" valueType="num">
                                      <p:cBhvr>
                                        <p:cTn id="8" dur="1500" fill="hold"/>
                                        <p:tgtEl>
                                          <p:spTgt spid="17"/>
                                        </p:tgtEl>
                                        <p:attrNameLst>
                                          <p:attrName>ppt_h</p:attrName>
                                        </p:attrNameLst>
                                      </p:cBhvr>
                                      <p:tavLst>
                                        <p:tav tm="0">
                                          <p:val>
                                            <p:fltVal val="0"/>
                                          </p:val>
                                        </p:tav>
                                        <p:tav tm="100000">
                                          <p:val>
                                            <p:strVal val="#ppt_h"/>
                                          </p:val>
                                        </p:tav>
                                      </p:tavLst>
                                    </p:anim>
                                    <p:animEffect transition="in" filter="fade">
                                      <p:cBhvr>
                                        <p:cTn id="9" dur="1500"/>
                                        <p:tgtEl>
                                          <p:spTgt spid="17"/>
                                        </p:tgtEl>
                                      </p:cBhvr>
                                    </p:animEffect>
                                  </p:childTnLst>
                                </p:cTn>
                              </p:par>
                              <p:par>
                                <p:cTn id="10" presetID="16" presetClass="entr" presetSubtype="37" fill="hold" grpId="0" nodeType="withEffect">
                                  <p:stCondLst>
                                    <p:cond delay="250"/>
                                  </p:stCondLst>
                                  <p:childTnLst>
                                    <p:set>
                                      <p:cBhvr>
                                        <p:cTn id="11" dur="1" fill="hold">
                                          <p:stCondLst>
                                            <p:cond delay="0"/>
                                          </p:stCondLst>
                                        </p:cTn>
                                        <p:tgtEl>
                                          <p:spTgt spid="22"/>
                                        </p:tgtEl>
                                        <p:attrNameLst>
                                          <p:attrName>style.visibility</p:attrName>
                                        </p:attrNameLst>
                                      </p:cBhvr>
                                      <p:to>
                                        <p:strVal val="visible"/>
                                      </p:to>
                                    </p:set>
                                    <p:animEffect transition="in" filter="barn(outVertical)">
                                      <p:cBhvr>
                                        <p:cTn id="12" dur="1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610" y="989439"/>
            <a:ext cx="3666018" cy="1471377"/>
          </a:xfrm>
          <a:prstGeom prst="rect">
            <a:avLst/>
          </a:prstGeom>
          <a:noFill/>
          <a:ln>
            <a:noFill/>
          </a:ln>
          <a:effectLst>
            <a:glow rad="546100">
              <a:srgbClr val="8E0047">
                <a:alpha val="55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195736" y="2067539"/>
            <a:ext cx="3983767" cy="327503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hoek 1"/>
          <p:cNvSpPr/>
          <p:nvPr/>
        </p:nvSpPr>
        <p:spPr>
          <a:xfrm>
            <a:off x="5913604" y="1464830"/>
            <a:ext cx="2987824" cy="4585871"/>
          </a:xfrm>
          <a:prstGeom prst="rect">
            <a:avLst/>
          </a:prstGeom>
        </p:spPr>
        <p:txBody>
          <a:bodyPr wrap="square">
            <a:spAutoFit/>
          </a:bodyPr>
          <a:lstStyle/>
          <a:p>
            <a:pPr algn="ctr"/>
            <a:r>
              <a:rPr lang="nl-NL" sz="2000" b="1" dirty="0"/>
              <a:t>De Israëlieten moeten </a:t>
            </a:r>
            <a:endParaRPr lang="nl-NL" sz="2000" b="1" dirty="0" smtClean="0"/>
          </a:p>
          <a:p>
            <a:pPr algn="ctr"/>
            <a:r>
              <a:rPr lang="nl-NL" sz="2000" b="1" dirty="0" smtClean="0"/>
              <a:t>een </a:t>
            </a:r>
            <a:r>
              <a:rPr lang="nl-NL" sz="2000" b="1" dirty="0"/>
              <a:t>heiligdom voor mij </a:t>
            </a:r>
            <a:endParaRPr lang="nl-NL" sz="2000" b="1" dirty="0" smtClean="0"/>
          </a:p>
          <a:p>
            <a:pPr algn="ctr"/>
            <a:r>
              <a:rPr lang="nl-NL" sz="2000" b="1" dirty="0" smtClean="0"/>
              <a:t>maken</a:t>
            </a:r>
            <a:r>
              <a:rPr lang="nl-NL" sz="2000" b="1" dirty="0"/>
              <a:t>, zodat ik te </a:t>
            </a:r>
            <a:endParaRPr lang="nl-NL" sz="2000" b="1" dirty="0" smtClean="0"/>
          </a:p>
          <a:p>
            <a:pPr algn="ctr"/>
            <a:r>
              <a:rPr lang="nl-NL" sz="2000" b="1" dirty="0" smtClean="0"/>
              <a:t>midden </a:t>
            </a:r>
            <a:r>
              <a:rPr lang="nl-NL" sz="2000" b="1" dirty="0"/>
              <a:t>van hen </a:t>
            </a:r>
            <a:endParaRPr lang="nl-NL" sz="2000" b="1" dirty="0" smtClean="0"/>
          </a:p>
          <a:p>
            <a:pPr algn="ctr"/>
            <a:r>
              <a:rPr lang="nl-NL" sz="2000" b="1" dirty="0" smtClean="0"/>
              <a:t>kan </a:t>
            </a:r>
            <a:r>
              <a:rPr lang="nl-NL" sz="2000" b="1" dirty="0"/>
              <a:t>wonen. </a:t>
            </a:r>
          </a:p>
          <a:p>
            <a:pPr algn="ctr"/>
            <a:r>
              <a:rPr lang="nl-NL" sz="2000" b="1" dirty="0" smtClean="0"/>
              <a:t>Ik </a:t>
            </a:r>
            <a:r>
              <a:rPr lang="nl-NL" sz="2000" b="1" dirty="0"/>
              <a:t>zal je een ontwerp </a:t>
            </a:r>
            <a:endParaRPr lang="nl-NL" sz="2000" b="1" dirty="0" smtClean="0"/>
          </a:p>
          <a:p>
            <a:pPr algn="ctr"/>
            <a:r>
              <a:rPr lang="nl-NL" sz="2000" b="1" dirty="0" smtClean="0"/>
              <a:t>laten </a:t>
            </a:r>
            <a:r>
              <a:rPr lang="nl-NL" sz="2000" b="1" dirty="0"/>
              <a:t>zien van de </a:t>
            </a:r>
            <a:endParaRPr lang="nl-NL" sz="2000" b="1" dirty="0" smtClean="0"/>
          </a:p>
          <a:p>
            <a:pPr algn="ctr"/>
            <a:r>
              <a:rPr lang="nl-NL" sz="2000" b="1" dirty="0" smtClean="0"/>
              <a:t>tabernakel </a:t>
            </a:r>
            <a:r>
              <a:rPr lang="nl-NL" sz="2000" b="1" dirty="0"/>
              <a:t>en van </a:t>
            </a:r>
            <a:endParaRPr lang="nl-NL" sz="2000" b="1" dirty="0" smtClean="0"/>
          </a:p>
          <a:p>
            <a:pPr algn="ctr"/>
            <a:r>
              <a:rPr lang="nl-NL" sz="2000" b="1" dirty="0" smtClean="0"/>
              <a:t>alle </a:t>
            </a:r>
            <a:r>
              <a:rPr lang="nl-NL" sz="2000" b="1" dirty="0"/>
              <a:t>voorwerpen die </a:t>
            </a:r>
            <a:endParaRPr lang="nl-NL" sz="2000" b="1" dirty="0" smtClean="0"/>
          </a:p>
          <a:p>
            <a:pPr algn="ctr"/>
            <a:r>
              <a:rPr lang="nl-NL" sz="2000" b="1" dirty="0" smtClean="0"/>
              <a:t>bij </a:t>
            </a:r>
            <a:r>
              <a:rPr lang="nl-NL" sz="2000" b="1" dirty="0"/>
              <a:t>deze tent horen; </a:t>
            </a:r>
            <a:endParaRPr lang="nl-NL" sz="2000" b="1" dirty="0" smtClean="0"/>
          </a:p>
          <a:p>
            <a:pPr algn="ctr"/>
            <a:r>
              <a:rPr lang="nl-NL" sz="2000" b="1" dirty="0" smtClean="0"/>
              <a:t>houd </a:t>
            </a:r>
            <a:r>
              <a:rPr lang="nl-NL" sz="2000" b="1" dirty="0"/>
              <a:t>je daar </a:t>
            </a:r>
            <a:endParaRPr lang="nl-NL" sz="2000" b="1" dirty="0" smtClean="0"/>
          </a:p>
          <a:p>
            <a:pPr algn="ctr"/>
            <a:r>
              <a:rPr lang="nl-NL" sz="2000" b="1" dirty="0" smtClean="0"/>
              <a:t>nauwkeurig </a:t>
            </a:r>
            <a:r>
              <a:rPr lang="nl-NL" sz="2000" b="1" dirty="0"/>
              <a:t>aan</a:t>
            </a:r>
            <a:r>
              <a:rPr lang="nl-NL" sz="2000" b="1" dirty="0" smtClean="0"/>
              <a:t>.</a:t>
            </a:r>
          </a:p>
          <a:p>
            <a:pPr algn="ctr"/>
            <a:r>
              <a:rPr lang="nl-NL" sz="1600" b="1" dirty="0" smtClean="0"/>
              <a:t>Exodus 25 : 8,9 </a:t>
            </a:r>
            <a:r>
              <a:rPr lang="nl-NL" sz="2000" b="1" dirty="0" smtClean="0"/>
              <a:t>                                                                                                                 </a:t>
            </a:r>
            <a:r>
              <a:rPr lang="nl-NL" sz="1200" b="1" dirty="0" smtClean="0"/>
              <a:t>De </a:t>
            </a:r>
            <a:r>
              <a:rPr lang="nl-NL" sz="1200" b="1" dirty="0"/>
              <a:t>Nieuwe Bijbelvertaling</a:t>
            </a:r>
          </a:p>
          <a:p>
            <a:pPr algn="ctr"/>
            <a:endParaRPr lang="nl-NL" sz="2000" b="1" dirty="0"/>
          </a:p>
        </p:txBody>
      </p:sp>
      <p:pic>
        <p:nvPicPr>
          <p:cNvPr id="25" name="Picture 5"/>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r="18358" b="55331"/>
          <a:stretch/>
        </p:blipFill>
        <p:spPr bwMode="auto">
          <a:xfrm>
            <a:off x="5518982" y="5346631"/>
            <a:ext cx="986723" cy="76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hthoek 14"/>
          <p:cNvSpPr/>
          <p:nvPr/>
        </p:nvSpPr>
        <p:spPr>
          <a:xfrm>
            <a:off x="196652" y="127617"/>
            <a:ext cx="2073007" cy="6565971"/>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280424">
            <a:off x="191897" y="2705827"/>
            <a:ext cx="1605280" cy="259026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 name="Groep 21"/>
          <p:cNvGrpSpPr/>
          <p:nvPr/>
        </p:nvGrpSpPr>
        <p:grpSpPr>
          <a:xfrm>
            <a:off x="196652" y="5033211"/>
            <a:ext cx="8784976" cy="1675767"/>
            <a:chOff x="196652" y="5033211"/>
            <a:chExt cx="8784976" cy="1675767"/>
          </a:xfrm>
        </p:grpSpPr>
        <p:sp>
          <p:nvSpPr>
            <p:cNvPr id="27" name="Rechthoek 26"/>
            <p:cNvSpPr/>
            <p:nvPr/>
          </p:nvSpPr>
          <p:spPr>
            <a:xfrm>
              <a:off x="196652" y="6324257"/>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grpSp>
          <p:nvGrpSpPr>
            <p:cNvPr id="28" name="Groep 27"/>
            <p:cNvGrpSpPr/>
            <p:nvPr/>
          </p:nvGrpSpPr>
          <p:grpSpPr>
            <a:xfrm>
              <a:off x="346412" y="5033211"/>
              <a:ext cx="1923247" cy="1555042"/>
              <a:chOff x="6865984" y="116048"/>
              <a:chExt cx="2083743" cy="1670195"/>
            </a:xfrm>
          </p:grpSpPr>
          <p:pic>
            <p:nvPicPr>
              <p:cNvPr id="31"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34701" y="116048"/>
                <a:ext cx="1215026" cy="167019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65984" y="1028329"/>
                <a:ext cx="1476230" cy="64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9" name="Tekstvak 28"/>
            <p:cNvSpPr txBox="1"/>
            <p:nvPr/>
          </p:nvSpPr>
          <p:spPr>
            <a:xfrm>
              <a:off x="2528954" y="6324257"/>
              <a:ext cx="2130070" cy="369332"/>
            </a:xfrm>
            <a:prstGeom prst="rect">
              <a:avLst/>
            </a:prstGeom>
            <a:noFill/>
            <a:effectLst>
              <a:outerShdw blurRad="25400" dist="25400" dir="5400000" algn="ctr" rotWithShape="0">
                <a:schemeClr val="tx1"/>
              </a:outerShdw>
            </a:effectLst>
          </p:spPr>
          <p:txBody>
            <a:bodyPr wrap="none" rtlCol="0">
              <a:spAutoFit/>
            </a:bodyPr>
            <a:lstStyle/>
            <a:p>
              <a:r>
                <a:rPr lang="nl-NL" b="1" dirty="0" smtClean="0">
                  <a:solidFill>
                    <a:schemeClr val="bg1"/>
                  </a:solidFill>
                </a:rPr>
                <a:t>De Tabernakeldienst</a:t>
              </a:r>
              <a:endParaRPr lang="nl-NL" b="1" dirty="0">
                <a:solidFill>
                  <a:schemeClr val="bg1"/>
                </a:solidFill>
              </a:endParaRPr>
            </a:p>
          </p:txBody>
        </p:sp>
        <p:sp>
          <p:nvSpPr>
            <p:cNvPr id="30" name="Tekstvak 29"/>
            <p:cNvSpPr txBox="1"/>
            <p:nvPr/>
          </p:nvSpPr>
          <p:spPr>
            <a:xfrm>
              <a:off x="7236296" y="6308868"/>
              <a:ext cx="1619354" cy="400110"/>
            </a:xfrm>
            <a:prstGeom prst="rect">
              <a:avLst/>
            </a:prstGeom>
            <a:noFill/>
          </p:spPr>
          <p:txBody>
            <a:bodyPr wrap="none" rtlCol="0">
              <a:spAutoFit/>
            </a:bodyPr>
            <a:lstStyle/>
            <a:p>
              <a:r>
                <a:rPr lang="nl-NL" sz="1000" b="1" dirty="0" smtClean="0">
                  <a:solidFill>
                    <a:schemeClr val="bg1"/>
                  </a:solidFill>
                </a:rPr>
                <a:t>© AGO 2013</a:t>
              </a:r>
            </a:p>
            <a:p>
              <a:r>
                <a:rPr lang="nl-NL" sz="1000" b="1" dirty="0" smtClean="0">
                  <a:solidFill>
                    <a:schemeClr val="bg1"/>
                  </a:solidFill>
                </a:rPr>
                <a:t>sdapioneers@hotmail.com</a:t>
              </a:r>
              <a:endParaRPr lang="nl-NL" sz="1000" b="1" dirty="0">
                <a:solidFill>
                  <a:schemeClr val="bg1"/>
                </a:solidFill>
              </a:endParaRPr>
            </a:p>
          </p:txBody>
        </p:sp>
      </p:grpSp>
      <p:grpSp>
        <p:nvGrpSpPr>
          <p:cNvPr id="4" name="Groep 3"/>
          <p:cNvGrpSpPr/>
          <p:nvPr/>
        </p:nvGrpSpPr>
        <p:grpSpPr>
          <a:xfrm>
            <a:off x="196653" y="52050"/>
            <a:ext cx="8784976" cy="2212121"/>
            <a:chOff x="196653" y="52050"/>
            <a:chExt cx="8784976" cy="2212121"/>
          </a:xfrm>
        </p:grpSpPr>
        <p:grpSp>
          <p:nvGrpSpPr>
            <p:cNvPr id="17" name="Groep 16"/>
            <p:cNvGrpSpPr/>
            <p:nvPr/>
          </p:nvGrpSpPr>
          <p:grpSpPr>
            <a:xfrm>
              <a:off x="196653" y="118251"/>
              <a:ext cx="8784976" cy="2145920"/>
              <a:chOff x="196653" y="118251"/>
              <a:chExt cx="8784976" cy="2145920"/>
            </a:xfrm>
          </p:grpSpPr>
          <p:sp>
            <p:nvSpPr>
              <p:cNvPr id="18" name="Rechthoek 17"/>
              <p:cNvSpPr/>
              <p:nvPr/>
            </p:nvSpPr>
            <p:spPr>
              <a:xfrm>
                <a:off x="196653" y="118251"/>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pic>
            <p:nvPicPr>
              <p:cNvPr id="19" name="Picture 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11675" b="8542"/>
              <a:stretch/>
            </p:blipFill>
            <p:spPr bwMode="auto">
              <a:xfrm>
                <a:off x="472603" y="127618"/>
                <a:ext cx="1575648" cy="213655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kstvak 19"/>
              <p:cNvSpPr txBox="1"/>
              <p:nvPr/>
            </p:nvSpPr>
            <p:spPr>
              <a:xfrm>
                <a:off x="2063059" y="156743"/>
                <a:ext cx="2274790" cy="276999"/>
              </a:xfrm>
              <a:prstGeom prst="rect">
                <a:avLst/>
              </a:prstGeom>
              <a:noFill/>
              <a:effectLst>
                <a:outerShdw blurRad="25400" dist="25400" dir="5400000" algn="ctr" rotWithShape="0">
                  <a:schemeClr val="tx1"/>
                </a:outerShdw>
              </a:effectLst>
            </p:spPr>
            <p:txBody>
              <a:bodyPr wrap="none" rtlCol="0">
                <a:spAutoFit/>
              </a:bodyPr>
              <a:lstStyle/>
              <a:p>
                <a:r>
                  <a:rPr lang="nl-NL" sz="1200" b="1" dirty="0" smtClean="0">
                    <a:solidFill>
                      <a:schemeClr val="bg1"/>
                    </a:solidFill>
                  </a:rPr>
                  <a:t>Studiemateriaal : Heiligdomsleer</a:t>
                </a:r>
                <a:endParaRPr lang="nl-NL" sz="1200" b="1" dirty="0">
                  <a:solidFill>
                    <a:schemeClr val="bg1"/>
                  </a:solidFill>
                </a:endParaRPr>
              </a:p>
            </p:txBody>
          </p:sp>
        </p:grpSp>
        <p:sp>
          <p:nvSpPr>
            <p:cNvPr id="23" name="Tekstvak 22"/>
            <p:cNvSpPr txBox="1"/>
            <p:nvPr/>
          </p:nvSpPr>
          <p:spPr>
            <a:xfrm>
              <a:off x="5428895" y="52050"/>
              <a:ext cx="3552733" cy="461665"/>
            </a:xfrm>
            <a:prstGeom prst="rect">
              <a:avLst/>
            </a:prstGeom>
            <a:noFill/>
            <a:effectLst>
              <a:outerShdw blurRad="50800" dist="50800" dir="5400000" algn="ctr" rotWithShape="0">
                <a:schemeClr val="tx1"/>
              </a:outerShdw>
            </a:effectLst>
          </p:spPr>
          <p:txBody>
            <a:bodyPr wrap="square" rtlCol="0">
              <a:spAutoFit/>
            </a:bodyPr>
            <a:lstStyle/>
            <a:p>
              <a:pPr algn="ctr"/>
              <a:r>
                <a:rPr lang="nl-NL" sz="2400" b="1" dirty="0" smtClean="0">
                  <a:solidFill>
                    <a:srgbClr val="FCE7AA"/>
                  </a:solidFill>
                  <a:latin typeface="Batang" pitchFamily="18" charset="-127"/>
                  <a:ea typeface="Batang" pitchFamily="18" charset="-127"/>
                  <a:cs typeface="Times New Roman" pitchFamily="18" charset="0"/>
                </a:rPr>
                <a:t>Het Heiligdom</a:t>
              </a:r>
              <a:endParaRPr lang="nl-NL" sz="2400" b="1" dirty="0">
                <a:solidFill>
                  <a:srgbClr val="FCE7AA"/>
                </a:solidFill>
                <a:latin typeface="Batang" pitchFamily="18" charset="-127"/>
                <a:ea typeface="Batang" pitchFamily="18" charset="-127"/>
                <a:cs typeface="Times New Roman" pitchFamily="18" charset="0"/>
              </a:endParaRPr>
            </a:p>
          </p:txBody>
        </p:sp>
      </p:grpSp>
    </p:spTree>
    <p:extLst>
      <p:ext uri="{BB962C8B-B14F-4D97-AF65-F5344CB8AC3E}">
        <p14:creationId xmlns:p14="http://schemas.microsoft.com/office/powerpoint/2010/main" val="6714567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500"/>
                                        <p:tgtEl>
                                          <p:spTgt spid="24"/>
                                        </p:tgtEl>
                                      </p:cBhvr>
                                    </p:animEffect>
                                    <p:anim calcmode="lin" valueType="num">
                                      <p:cBhvr>
                                        <p:cTn id="8" dur="1500" fill="hold"/>
                                        <p:tgtEl>
                                          <p:spTgt spid="24"/>
                                        </p:tgtEl>
                                        <p:attrNameLst>
                                          <p:attrName>ppt_x</p:attrName>
                                        </p:attrNameLst>
                                      </p:cBhvr>
                                      <p:tavLst>
                                        <p:tav tm="0">
                                          <p:val>
                                            <p:strVal val="#ppt_x"/>
                                          </p:val>
                                        </p:tav>
                                        <p:tav tm="100000">
                                          <p:val>
                                            <p:strVal val="#ppt_x"/>
                                          </p:val>
                                        </p:tav>
                                      </p:tavLst>
                                    </p:anim>
                                    <p:anim calcmode="lin" valueType="num">
                                      <p:cBhvr>
                                        <p:cTn id="9" dur="1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1500"/>
                                        <p:tgtEl>
                                          <p:spTgt spid="3075"/>
                                        </p:tgtEl>
                                      </p:cBhvr>
                                    </p:animEffect>
                                    <p:anim calcmode="lin" valueType="num">
                                      <p:cBhvr>
                                        <p:cTn id="13" dur="1500" fill="hold"/>
                                        <p:tgtEl>
                                          <p:spTgt spid="3075"/>
                                        </p:tgtEl>
                                        <p:attrNameLst>
                                          <p:attrName>ppt_x</p:attrName>
                                        </p:attrNameLst>
                                      </p:cBhvr>
                                      <p:tavLst>
                                        <p:tav tm="0">
                                          <p:val>
                                            <p:strVal val="#ppt_x"/>
                                          </p:val>
                                        </p:tav>
                                        <p:tav tm="100000">
                                          <p:val>
                                            <p:strVal val="#ppt_x"/>
                                          </p:val>
                                        </p:tav>
                                      </p:tavLst>
                                    </p:anim>
                                    <p:anim calcmode="lin" valueType="num">
                                      <p:cBhvr>
                                        <p:cTn id="14" dur="1500" fill="hold"/>
                                        <p:tgtEl>
                                          <p:spTgt spid="30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2" name="Rechthoek 21"/>
          <p:cNvSpPr/>
          <p:nvPr/>
        </p:nvSpPr>
        <p:spPr>
          <a:xfrm>
            <a:off x="196652" y="127617"/>
            <a:ext cx="2073007" cy="6565971"/>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5" name="Picture 5"/>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r="18358" b="55331"/>
          <a:stretch/>
        </p:blipFill>
        <p:spPr bwMode="auto">
          <a:xfrm>
            <a:off x="5518982" y="5346631"/>
            <a:ext cx="986723" cy="76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hoek 1"/>
          <p:cNvSpPr/>
          <p:nvPr/>
        </p:nvSpPr>
        <p:spPr>
          <a:xfrm>
            <a:off x="5981010" y="4902422"/>
            <a:ext cx="2987824" cy="892552"/>
          </a:xfrm>
          <a:prstGeom prst="rect">
            <a:avLst/>
          </a:prstGeom>
        </p:spPr>
        <p:txBody>
          <a:bodyPr wrap="square">
            <a:spAutoFit/>
          </a:bodyPr>
          <a:lstStyle/>
          <a:p>
            <a:pPr algn="ctr"/>
            <a:r>
              <a:rPr lang="nl-NL" sz="2000" b="1" dirty="0"/>
              <a:t>De </a:t>
            </a:r>
            <a:r>
              <a:rPr lang="nl-NL" sz="2000" b="1" dirty="0" smtClean="0"/>
              <a:t>ARK </a:t>
            </a:r>
          </a:p>
          <a:p>
            <a:pPr algn="ctr"/>
            <a:r>
              <a:rPr lang="nl-NL" sz="1600" b="1" dirty="0" smtClean="0"/>
              <a:t>Exodus 25-30 </a:t>
            </a:r>
            <a:r>
              <a:rPr lang="nl-NL" sz="2000" b="1" dirty="0" smtClean="0"/>
              <a:t>                                                                                                                 </a:t>
            </a:r>
            <a:r>
              <a:rPr lang="nl-NL" sz="1200" b="1" dirty="0" smtClean="0"/>
              <a:t>De </a:t>
            </a:r>
            <a:r>
              <a:rPr lang="nl-NL" sz="1200" b="1" dirty="0"/>
              <a:t>Nieuwe </a:t>
            </a:r>
            <a:r>
              <a:rPr lang="nl-NL" sz="1200" b="1" dirty="0" smtClean="0"/>
              <a:t>Bijbelvertaling</a:t>
            </a:r>
            <a:endParaRPr lang="nl-NL" sz="1200" b="1" dirty="0"/>
          </a:p>
        </p:txBody>
      </p:sp>
      <p:grpSp>
        <p:nvGrpSpPr>
          <p:cNvPr id="14" name="Groep 13"/>
          <p:cNvGrpSpPr/>
          <p:nvPr/>
        </p:nvGrpSpPr>
        <p:grpSpPr>
          <a:xfrm>
            <a:off x="196653" y="52050"/>
            <a:ext cx="8784976" cy="2212121"/>
            <a:chOff x="196653" y="52050"/>
            <a:chExt cx="8784976" cy="2212121"/>
          </a:xfrm>
        </p:grpSpPr>
        <p:grpSp>
          <p:nvGrpSpPr>
            <p:cNvPr id="15" name="Groep 14"/>
            <p:cNvGrpSpPr/>
            <p:nvPr/>
          </p:nvGrpSpPr>
          <p:grpSpPr>
            <a:xfrm>
              <a:off x="196653" y="118251"/>
              <a:ext cx="8784976" cy="2145920"/>
              <a:chOff x="196653" y="118251"/>
              <a:chExt cx="8784976" cy="2145920"/>
            </a:xfrm>
          </p:grpSpPr>
          <p:sp>
            <p:nvSpPr>
              <p:cNvPr id="17" name="Rechthoek 16"/>
              <p:cNvSpPr/>
              <p:nvPr/>
            </p:nvSpPr>
            <p:spPr>
              <a:xfrm>
                <a:off x="196653" y="118251"/>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pic>
            <p:nvPicPr>
              <p:cNvPr id="18"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1675" b="8542"/>
              <a:stretch/>
            </p:blipFill>
            <p:spPr bwMode="auto">
              <a:xfrm>
                <a:off x="472603" y="127618"/>
                <a:ext cx="1575648" cy="213655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kstvak 18"/>
              <p:cNvSpPr txBox="1"/>
              <p:nvPr/>
            </p:nvSpPr>
            <p:spPr>
              <a:xfrm>
                <a:off x="2063059" y="156743"/>
                <a:ext cx="2274790" cy="276999"/>
              </a:xfrm>
              <a:prstGeom prst="rect">
                <a:avLst/>
              </a:prstGeom>
              <a:noFill/>
              <a:effectLst>
                <a:outerShdw blurRad="25400" dist="25400" dir="5400000" algn="ctr" rotWithShape="0">
                  <a:schemeClr val="tx1"/>
                </a:outerShdw>
              </a:effectLst>
            </p:spPr>
            <p:txBody>
              <a:bodyPr wrap="none" rtlCol="0">
                <a:spAutoFit/>
              </a:bodyPr>
              <a:lstStyle/>
              <a:p>
                <a:r>
                  <a:rPr lang="nl-NL" sz="1200" b="1" dirty="0" smtClean="0">
                    <a:solidFill>
                      <a:schemeClr val="bg1"/>
                    </a:solidFill>
                  </a:rPr>
                  <a:t>Studiemateriaal : Heiligdomsleer</a:t>
                </a:r>
                <a:endParaRPr lang="nl-NL" sz="1200" b="1" dirty="0">
                  <a:solidFill>
                    <a:schemeClr val="bg1"/>
                  </a:solidFill>
                </a:endParaRPr>
              </a:p>
            </p:txBody>
          </p:sp>
        </p:grpSp>
        <p:sp>
          <p:nvSpPr>
            <p:cNvPr id="16" name="Tekstvak 15"/>
            <p:cNvSpPr txBox="1"/>
            <p:nvPr/>
          </p:nvSpPr>
          <p:spPr>
            <a:xfrm>
              <a:off x="5428895" y="52050"/>
              <a:ext cx="3552733" cy="461665"/>
            </a:xfrm>
            <a:prstGeom prst="rect">
              <a:avLst/>
            </a:prstGeom>
            <a:noFill/>
            <a:effectLst>
              <a:outerShdw blurRad="50800" dist="50800" dir="5400000" algn="ctr" rotWithShape="0">
                <a:schemeClr val="tx1"/>
              </a:outerShdw>
            </a:effectLst>
          </p:spPr>
          <p:txBody>
            <a:bodyPr wrap="square" rtlCol="0">
              <a:spAutoFit/>
            </a:bodyPr>
            <a:lstStyle/>
            <a:p>
              <a:pPr algn="ctr"/>
              <a:r>
                <a:rPr lang="nl-NL" sz="2400" b="1" dirty="0" smtClean="0">
                  <a:solidFill>
                    <a:srgbClr val="FCE7AA"/>
                  </a:solidFill>
                  <a:latin typeface="Batang" pitchFamily="18" charset="-127"/>
                  <a:ea typeface="Batang" pitchFamily="18" charset="-127"/>
                  <a:cs typeface="Times New Roman" pitchFamily="18" charset="0"/>
                </a:rPr>
                <a:t>Het Heiligdom</a:t>
              </a:r>
              <a:endParaRPr lang="nl-NL" sz="2400" b="1" dirty="0">
                <a:solidFill>
                  <a:srgbClr val="FCE7AA"/>
                </a:solidFill>
                <a:latin typeface="Batang" pitchFamily="18" charset="-127"/>
                <a:ea typeface="Batang" pitchFamily="18" charset="-127"/>
                <a:cs typeface="Times New Roman" pitchFamily="18" charset="0"/>
              </a:endParaRPr>
            </a:p>
          </p:txBody>
        </p:sp>
      </p:grpSp>
      <p:pic>
        <p:nvPicPr>
          <p:cNvPr id="2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4610" y="989439"/>
            <a:ext cx="3666018" cy="1471377"/>
          </a:xfrm>
          <a:prstGeom prst="rect">
            <a:avLst/>
          </a:prstGeom>
          <a:noFill/>
          <a:ln>
            <a:noFill/>
          </a:ln>
          <a:effectLst>
            <a:glow rad="546100">
              <a:srgbClr val="8E0047">
                <a:alpha val="55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280424">
            <a:off x="191897" y="2705827"/>
            <a:ext cx="1605280" cy="259026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Groep 26"/>
          <p:cNvGrpSpPr/>
          <p:nvPr/>
        </p:nvGrpSpPr>
        <p:grpSpPr>
          <a:xfrm>
            <a:off x="196652" y="5033211"/>
            <a:ext cx="8784976" cy="1675767"/>
            <a:chOff x="196652" y="5033211"/>
            <a:chExt cx="8784976" cy="1675767"/>
          </a:xfrm>
        </p:grpSpPr>
        <p:sp>
          <p:nvSpPr>
            <p:cNvPr id="28" name="Rechthoek 27"/>
            <p:cNvSpPr/>
            <p:nvPr/>
          </p:nvSpPr>
          <p:spPr>
            <a:xfrm>
              <a:off x="196652" y="6324257"/>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grpSp>
          <p:nvGrpSpPr>
            <p:cNvPr id="29" name="Groep 28"/>
            <p:cNvGrpSpPr/>
            <p:nvPr/>
          </p:nvGrpSpPr>
          <p:grpSpPr>
            <a:xfrm>
              <a:off x="346412" y="5033211"/>
              <a:ext cx="1923247" cy="1555042"/>
              <a:chOff x="6865984" y="116048"/>
              <a:chExt cx="2083743" cy="1670195"/>
            </a:xfrm>
          </p:grpSpPr>
          <p:pic>
            <p:nvPicPr>
              <p:cNvPr id="32"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34701" y="116048"/>
                <a:ext cx="1215026" cy="167019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65984" y="1028329"/>
                <a:ext cx="1476230" cy="64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0" name="Tekstvak 29"/>
            <p:cNvSpPr txBox="1"/>
            <p:nvPr/>
          </p:nvSpPr>
          <p:spPr>
            <a:xfrm>
              <a:off x="2528954" y="6324257"/>
              <a:ext cx="2130070" cy="369332"/>
            </a:xfrm>
            <a:prstGeom prst="rect">
              <a:avLst/>
            </a:prstGeom>
            <a:noFill/>
            <a:effectLst>
              <a:outerShdw blurRad="25400" dist="25400" dir="5400000" algn="ctr" rotWithShape="0">
                <a:schemeClr val="tx1"/>
              </a:outerShdw>
            </a:effectLst>
          </p:spPr>
          <p:txBody>
            <a:bodyPr wrap="none" rtlCol="0">
              <a:spAutoFit/>
            </a:bodyPr>
            <a:lstStyle/>
            <a:p>
              <a:r>
                <a:rPr lang="nl-NL" b="1" dirty="0" smtClean="0">
                  <a:solidFill>
                    <a:schemeClr val="bg1"/>
                  </a:solidFill>
                </a:rPr>
                <a:t>De Tabernakeldienst</a:t>
              </a:r>
              <a:endParaRPr lang="nl-NL" b="1" dirty="0">
                <a:solidFill>
                  <a:schemeClr val="bg1"/>
                </a:solidFill>
              </a:endParaRPr>
            </a:p>
          </p:txBody>
        </p:sp>
        <p:sp>
          <p:nvSpPr>
            <p:cNvPr id="31" name="Tekstvak 30"/>
            <p:cNvSpPr txBox="1"/>
            <p:nvPr/>
          </p:nvSpPr>
          <p:spPr>
            <a:xfrm>
              <a:off x="7236296" y="6308868"/>
              <a:ext cx="1619354" cy="400110"/>
            </a:xfrm>
            <a:prstGeom prst="rect">
              <a:avLst/>
            </a:prstGeom>
            <a:noFill/>
          </p:spPr>
          <p:txBody>
            <a:bodyPr wrap="none" rtlCol="0">
              <a:spAutoFit/>
            </a:bodyPr>
            <a:lstStyle/>
            <a:p>
              <a:r>
                <a:rPr lang="nl-NL" sz="1000" b="1" dirty="0" smtClean="0">
                  <a:solidFill>
                    <a:schemeClr val="bg1"/>
                  </a:solidFill>
                </a:rPr>
                <a:t>© AGO 2013</a:t>
              </a:r>
            </a:p>
            <a:p>
              <a:r>
                <a:rPr lang="nl-NL" sz="1000" b="1" dirty="0" smtClean="0">
                  <a:solidFill>
                    <a:schemeClr val="bg1"/>
                  </a:solidFill>
                </a:rPr>
                <a:t>sdapioneers@hotmail.com</a:t>
              </a:r>
              <a:endParaRPr lang="nl-NL" sz="1000" b="1" dirty="0">
                <a:solidFill>
                  <a:schemeClr val="bg1"/>
                </a:solidFill>
              </a:endParaRPr>
            </a:p>
          </p:txBody>
        </p:sp>
      </p:grpSp>
      <p:pic>
        <p:nvPicPr>
          <p:cNvPr id="34" name="Picture 5"/>
          <p:cNvPicPr>
            <a:picLocks noChangeAspect="1" noChangeArrowheads="1"/>
          </p:cNvPicPr>
          <p:nvPr/>
        </p:nvPicPr>
        <p:blipFill>
          <a:blip r:embed="rId10" cstate="print">
            <a:extLst>
              <a:ext uri="{BEBA8EAE-BF5A-486C-A8C5-ECC9F3942E4B}">
                <a14:imgProps xmlns:a14="http://schemas.microsoft.com/office/drawing/2010/main">
                  <a14:imgLayer r:embed="rId11">
                    <a14:imgEffect>
                      <a14:colorTemperature colorTemp="53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21389" y="1959506"/>
            <a:ext cx="4724584" cy="3073705"/>
          </a:xfrm>
          <a:prstGeom prst="rect">
            <a:avLst/>
          </a:prstGeom>
          <a:noFill/>
          <a:ln>
            <a:noFill/>
          </a:ln>
          <a:effectLst>
            <a:glow rad="228600">
              <a:srgbClr val="FFC000">
                <a:alpha val="40000"/>
              </a:srgbClr>
            </a:glow>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059944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5" name="Picture 5"/>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r="18358" b="55331"/>
          <a:stretch/>
        </p:blipFill>
        <p:spPr bwMode="auto">
          <a:xfrm>
            <a:off x="5518982" y="5346631"/>
            <a:ext cx="986723" cy="76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hoek 1"/>
          <p:cNvSpPr/>
          <p:nvPr/>
        </p:nvSpPr>
        <p:spPr>
          <a:xfrm>
            <a:off x="5981010" y="4902422"/>
            <a:ext cx="2987824" cy="892552"/>
          </a:xfrm>
          <a:prstGeom prst="rect">
            <a:avLst/>
          </a:prstGeom>
        </p:spPr>
        <p:txBody>
          <a:bodyPr wrap="square">
            <a:spAutoFit/>
          </a:bodyPr>
          <a:lstStyle/>
          <a:p>
            <a:pPr algn="ctr"/>
            <a:r>
              <a:rPr lang="nl-NL" sz="2000" b="1" dirty="0" smtClean="0"/>
              <a:t>Het REUKOFFER ALTAAR </a:t>
            </a:r>
          </a:p>
          <a:p>
            <a:pPr algn="ctr"/>
            <a:r>
              <a:rPr lang="nl-NL" sz="1600" b="1" dirty="0" smtClean="0"/>
              <a:t>Exodus 25-30 </a:t>
            </a:r>
            <a:r>
              <a:rPr lang="nl-NL" sz="2000" b="1" dirty="0" smtClean="0"/>
              <a:t>                                                                                                                 </a:t>
            </a:r>
            <a:r>
              <a:rPr lang="nl-NL" sz="1200" b="1" dirty="0" smtClean="0"/>
              <a:t>De </a:t>
            </a:r>
            <a:r>
              <a:rPr lang="nl-NL" sz="1200" b="1" dirty="0"/>
              <a:t>Nieuwe </a:t>
            </a:r>
            <a:r>
              <a:rPr lang="nl-NL" sz="1200" b="1" dirty="0" smtClean="0"/>
              <a:t>Bijbelvertaling</a:t>
            </a:r>
            <a:endParaRPr lang="nl-NL" sz="1200" b="1" dirty="0"/>
          </a:p>
        </p:txBody>
      </p:sp>
      <p:sp>
        <p:nvSpPr>
          <p:cNvPr id="12" name="Rechthoek 11"/>
          <p:cNvSpPr/>
          <p:nvPr/>
        </p:nvSpPr>
        <p:spPr>
          <a:xfrm>
            <a:off x="196652" y="127617"/>
            <a:ext cx="2073007" cy="6565971"/>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4" name="Groep 13"/>
          <p:cNvGrpSpPr/>
          <p:nvPr/>
        </p:nvGrpSpPr>
        <p:grpSpPr>
          <a:xfrm>
            <a:off x="196653" y="52050"/>
            <a:ext cx="8784976" cy="2212121"/>
            <a:chOff x="196653" y="52050"/>
            <a:chExt cx="8784976" cy="2212121"/>
          </a:xfrm>
        </p:grpSpPr>
        <p:grpSp>
          <p:nvGrpSpPr>
            <p:cNvPr id="15" name="Groep 14"/>
            <p:cNvGrpSpPr/>
            <p:nvPr/>
          </p:nvGrpSpPr>
          <p:grpSpPr>
            <a:xfrm>
              <a:off x="196653" y="118251"/>
              <a:ext cx="8784976" cy="2145920"/>
              <a:chOff x="196653" y="118251"/>
              <a:chExt cx="8784976" cy="2145920"/>
            </a:xfrm>
          </p:grpSpPr>
          <p:sp>
            <p:nvSpPr>
              <p:cNvPr id="17" name="Rechthoek 16"/>
              <p:cNvSpPr/>
              <p:nvPr/>
            </p:nvSpPr>
            <p:spPr>
              <a:xfrm>
                <a:off x="196653" y="118251"/>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pic>
            <p:nvPicPr>
              <p:cNvPr id="18"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1675" b="8542"/>
              <a:stretch/>
            </p:blipFill>
            <p:spPr bwMode="auto">
              <a:xfrm>
                <a:off x="472603" y="127618"/>
                <a:ext cx="1575648" cy="213655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kstvak 18"/>
              <p:cNvSpPr txBox="1"/>
              <p:nvPr/>
            </p:nvSpPr>
            <p:spPr>
              <a:xfrm>
                <a:off x="2063059" y="156743"/>
                <a:ext cx="2274790" cy="276999"/>
              </a:xfrm>
              <a:prstGeom prst="rect">
                <a:avLst/>
              </a:prstGeom>
              <a:noFill/>
              <a:effectLst>
                <a:outerShdw blurRad="25400" dist="25400" dir="5400000" algn="ctr" rotWithShape="0">
                  <a:schemeClr val="tx1"/>
                </a:outerShdw>
              </a:effectLst>
            </p:spPr>
            <p:txBody>
              <a:bodyPr wrap="none" rtlCol="0">
                <a:spAutoFit/>
              </a:bodyPr>
              <a:lstStyle/>
              <a:p>
                <a:r>
                  <a:rPr lang="nl-NL" sz="1200" b="1" dirty="0" smtClean="0">
                    <a:solidFill>
                      <a:schemeClr val="bg1"/>
                    </a:solidFill>
                  </a:rPr>
                  <a:t>Studiemateriaal : Heiligdomsleer</a:t>
                </a:r>
                <a:endParaRPr lang="nl-NL" sz="1200" b="1" dirty="0">
                  <a:solidFill>
                    <a:schemeClr val="bg1"/>
                  </a:solidFill>
                </a:endParaRPr>
              </a:p>
            </p:txBody>
          </p:sp>
        </p:grpSp>
        <p:sp>
          <p:nvSpPr>
            <p:cNvPr id="16" name="Tekstvak 15"/>
            <p:cNvSpPr txBox="1"/>
            <p:nvPr/>
          </p:nvSpPr>
          <p:spPr>
            <a:xfrm>
              <a:off x="5428895" y="52050"/>
              <a:ext cx="3552733" cy="461665"/>
            </a:xfrm>
            <a:prstGeom prst="rect">
              <a:avLst/>
            </a:prstGeom>
            <a:noFill/>
            <a:effectLst>
              <a:outerShdw blurRad="50800" dist="50800" dir="5400000" algn="ctr" rotWithShape="0">
                <a:schemeClr val="tx1"/>
              </a:outerShdw>
            </a:effectLst>
          </p:spPr>
          <p:txBody>
            <a:bodyPr wrap="square" rtlCol="0">
              <a:spAutoFit/>
            </a:bodyPr>
            <a:lstStyle/>
            <a:p>
              <a:pPr algn="ctr"/>
              <a:r>
                <a:rPr lang="nl-NL" sz="2400" b="1" dirty="0" smtClean="0">
                  <a:solidFill>
                    <a:srgbClr val="FCE7AA"/>
                  </a:solidFill>
                  <a:latin typeface="Batang" pitchFamily="18" charset="-127"/>
                  <a:ea typeface="Batang" pitchFamily="18" charset="-127"/>
                  <a:cs typeface="Times New Roman" pitchFamily="18" charset="0"/>
                </a:rPr>
                <a:t>Het Heiligdom</a:t>
              </a:r>
              <a:endParaRPr lang="nl-NL" sz="2400" b="1" dirty="0">
                <a:solidFill>
                  <a:srgbClr val="FCE7AA"/>
                </a:solidFill>
                <a:latin typeface="Batang" pitchFamily="18" charset="-127"/>
                <a:ea typeface="Batang" pitchFamily="18" charset="-127"/>
                <a:cs typeface="Times New Roman" pitchFamily="18" charset="0"/>
              </a:endParaRPr>
            </a:p>
          </p:txBody>
        </p:sp>
      </p:grpSp>
      <p:pic>
        <p:nvPicPr>
          <p:cNvPr id="2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4610" y="989439"/>
            <a:ext cx="3666018" cy="1471377"/>
          </a:xfrm>
          <a:prstGeom prst="rect">
            <a:avLst/>
          </a:prstGeom>
          <a:noFill/>
          <a:ln>
            <a:noFill/>
          </a:ln>
          <a:effectLst>
            <a:glow rad="546100">
              <a:srgbClr val="8E0047">
                <a:alpha val="55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7">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413397" y="1978457"/>
            <a:ext cx="4697468" cy="3089964"/>
          </a:xfrm>
          <a:prstGeom prst="rect">
            <a:avLst/>
          </a:prstGeom>
          <a:noFill/>
          <a:ln>
            <a:noFill/>
          </a:ln>
          <a:effectLst>
            <a:glow rad="215900">
              <a:srgbClr val="FFC000">
                <a:alpha val="33000"/>
              </a:srgbClr>
            </a:glow>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280424">
            <a:off x="191897" y="2705827"/>
            <a:ext cx="1605280" cy="259026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4" name="Groep 23"/>
          <p:cNvGrpSpPr/>
          <p:nvPr/>
        </p:nvGrpSpPr>
        <p:grpSpPr>
          <a:xfrm>
            <a:off x="196652" y="5033211"/>
            <a:ext cx="8784976" cy="1675767"/>
            <a:chOff x="196652" y="5033211"/>
            <a:chExt cx="8784976" cy="1675767"/>
          </a:xfrm>
        </p:grpSpPr>
        <p:sp>
          <p:nvSpPr>
            <p:cNvPr id="27" name="Rechthoek 26"/>
            <p:cNvSpPr/>
            <p:nvPr/>
          </p:nvSpPr>
          <p:spPr>
            <a:xfrm>
              <a:off x="196652" y="6324257"/>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grpSp>
          <p:nvGrpSpPr>
            <p:cNvPr id="28" name="Groep 27"/>
            <p:cNvGrpSpPr/>
            <p:nvPr/>
          </p:nvGrpSpPr>
          <p:grpSpPr>
            <a:xfrm>
              <a:off x="346412" y="5033211"/>
              <a:ext cx="1923247" cy="1555042"/>
              <a:chOff x="6865984" y="116048"/>
              <a:chExt cx="2083743" cy="1670195"/>
            </a:xfrm>
          </p:grpSpPr>
          <p:pic>
            <p:nvPicPr>
              <p:cNvPr id="31"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34701" y="116048"/>
                <a:ext cx="1215026" cy="167019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65984" y="1028329"/>
                <a:ext cx="1476230" cy="64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9" name="Tekstvak 28"/>
            <p:cNvSpPr txBox="1"/>
            <p:nvPr/>
          </p:nvSpPr>
          <p:spPr>
            <a:xfrm>
              <a:off x="2528954" y="6324257"/>
              <a:ext cx="2130070" cy="369332"/>
            </a:xfrm>
            <a:prstGeom prst="rect">
              <a:avLst/>
            </a:prstGeom>
            <a:noFill/>
            <a:effectLst>
              <a:outerShdw blurRad="25400" dist="25400" dir="5400000" algn="ctr" rotWithShape="0">
                <a:schemeClr val="tx1"/>
              </a:outerShdw>
            </a:effectLst>
          </p:spPr>
          <p:txBody>
            <a:bodyPr wrap="none" rtlCol="0">
              <a:spAutoFit/>
            </a:bodyPr>
            <a:lstStyle/>
            <a:p>
              <a:r>
                <a:rPr lang="nl-NL" b="1" dirty="0" smtClean="0">
                  <a:solidFill>
                    <a:schemeClr val="bg1"/>
                  </a:solidFill>
                </a:rPr>
                <a:t>De Tabernakeldienst</a:t>
              </a:r>
              <a:endParaRPr lang="nl-NL" b="1" dirty="0">
                <a:solidFill>
                  <a:schemeClr val="bg1"/>
                </a:solidFill>
              </a:endParaRPr>
            </a:p>
          </p:txBody>
        </p:sp>
        <p:sp>
          <p:nvSpPr>
            <p:cNvPr id="30" name="Tekstvak 29"/>
            <p:cNvSpPr txBox="1"/>
            <p:nvPr/>
          </p:nvSpPr>
          <p:spPr>
            <a:xfrm>
              <a:off x="7236296" y="6308868"/>
              <a:ext cx="1619354" cy="400110"/>
            </a:xfrm>
            <a:prstGeom prst="rect">
              <a:avLst/>
            </a:prstGeom>
            <a:noFill/>
          </p:spPr>
          <p:txBody>
            <a:bodyPr wrap="none" rtlCol="0">
              <a:spAutoFit/>
            </a:bodyPr>
            <a:lstStyle/>
            <a:p>
              <a:r>
                <a:rPr lang="nl-NL" sz="1000" b="1" dirty="0" smtClean="0">
                  <a:solidFill>
                    <a:schemeClr val="bg1"/>
                  </a:solidFill>
                </a:rPr>
                <a:t>© AGO 2013</a:t>
              </a:r>
            </a:p>
            <a:p>
              <a:r>
                <a:rPr lang="nl-NL" sz="1000" b="1" dirty="0" smtClean="0">
                  <a:solidFill>
                    <a:schemeClr val="bg1"/>
                  </a:solidFill>
                </a:rPr>
                <a:t>sdapioneers@hotmail.com</a:t>
              </a:r>
              <a:endParaRPr lang="nl-NL" sz="1000" b="1" dirty="0">
                <a:solidFill>
                  <a:schemeClr val="bg1"/>
                </a:solidFill>
              </a:endParaRPr>
            </a:p>
          </p:txBody>
        </p:sp>
      </p:grpSp>
    </p:spTree>
    <p:extLst>
      <p:ext uri="{BB962C8B-B14F-4D97-AF65-F5344CB8AC3E}">
        <p14:creationId xmlns:p14="http://schemas.microsoft.com/office/powerpoint/2010/main" val="296221651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ekstvak 4"/>
          <p:cNvSpPr txBox="1"/>
          <p:nvPr/>
        </p:nvSpPr>
        <p:spPr>
          <a:xfrm>
            <a:off x="7271946" y="6022847"/>
            <a:ext cx="1619354" cy="400110"/>
          </a:xfrm>
          <a:prstGeom prst="rect">
            <a:avLst/>
          </a:prstGeom>
          <a:noFill/>
        </p:spPr>
        <p:txBody>
          <a:bodyPr wrap="none" rtlCol="0">
            <a:spAutoFit/>
          </a:bodyPr>
          <a:lstStyle/>
          <a:p>
            <a:r>
              <a:rPr lang="nl-NL" sz="1000" b="1" dirty="0" smtClean="0">
                <a:solidFill>
                  <a:schemeClr val="bg1"/>
                </a:solidFill>
              </a:rPr>
              <a:t>© AGO 2013</a:t>
            </a:r>
          </a:p>
          <a:p>
            <a:r>
              <a:rPr lang="nl-NL" sz="1000" b="1" dirty="0" smtClean="0">
                <a:solidFill>
                  <a:schemeClr val="bg1"/>
                </a:solidFill>
              </a:rPr>
              <a:t>sdapioneers@hotmail.com</a:t>
            </a:r>
            <a:endParaRPr lang="nl-NL" sz="1000" b="1" dirty="0">
              <a:solidFill>
                <a:schemeClr val="bg1"/>
              </a:solidFill>
            </a:endParaRPr>
          </a:p>
        </p:txBody>
      </p:sp>
      <p:pic>
        <p:nvPicPr>
          <p:cNvPr id="25" name="Picture 5"/>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r="18358" b="55331"/>
          <a:stretch/>
        </p:blipFill>
        <p:spPr bwMode="auto">
          <a:xfrm>
            <a:off x="5518982" y="5346631"/>
            <a:ext cx="986723" cy="76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hoek 1"/>
          <p:cNvSpPr/>
          <p:nvPr/>
        </p:nvSpPr>
        <p:spPr>
          <a:xfrm>
            <a:off x="5981010" y="4902422"/>
            <a:ext cx="2987824" cy="892552"/>
          </a:xfrm>
          <a:prstGeom prst="rect">
            <a:avLst/>
          </a:prstGeom>
        </p:spPr>
        <p:txBody>
          <a:bodyPr wrap="square">
            <a:spAutoFit/>
          </a:bodyPr>
          <a:lstStyle/>
          <a:p>
            <a:pPr algn="ctr"/>
            <a:r>
              <a:rPr lang="nl-NL" sz="2000" b="1" dirty="0"/>
              <a:t>De </a:t>
            </a:r>
            <a:r>
              <a:rPr lang="nl-NL" sz="2000" b="1" dirty="0" smtClean="0"/>
              <a:t>TAFEL </a:t>
            </a:r>
          </a:p>
          <a:p>
            <a:pPr algn="ctr"/>
            <a:r>
              <a:rPr lang="nl-NL" sz="1600" b="1" dirty="0" smtClean="0"/>
              <a:t>Exodus 25-30 </a:t>
            </a:r>
            <a:r>
              <a:rPr lang="nl-NL" sz="2000" b="1" dirty="0" smtClean="0"/>
              <a:t>                                                                                                                 </a:t>
            </a:r>
            <a:r>
              <a:rPr lang="nl-NL" sz="1200" b="1" dirty="0" smtClean="0"/>
              <a:t>De </a:t>
            </a:r>
            <a:r>
              <a:rPr lang="nl-NL" sz="1200" b="1" dirty="0"/>
              <a:t>Nieuwe </a:t>
            </a:r>
            <a:r>
              <a:rPr lang="nl-NL" sz="1200" b="1" dirty="0" smtClean="0"/>
              <a:t>Bijbelvertaling</a:t>
            </a:r>
            <a:endParaRPr lang="nl-NL" sz="1200" b="1" dirty="0"/>
          </a:p>
        </p:txBody>
      </p:sp>
      <p:sp>
        <p:nvSpPr>
          <p:cNvPr id="12" name="Rechthoek 11"/>
          <p:cNvSpPr/>
          <p:nvPr/>
        </p:nvSpPr>
        <p:spPr>
          <a:xfrm>
            <a:off x="196652" y="127617"/>
            <a:ext cx="2073007" cy="6565971"/>
          </a:xfrm>
          <a:prstGeom prst="rect">
            <a:avLst/>
          </a:prstGeom>
          <a:solidFill>
            <a:srgbClr val="A6A6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4610" y="989439"/>
            <a:ext cx="3666018" cy="1471377"/>
          </a:xfrm>
          <a:prstGeom prst="rect">
            <a:avLst/>
          </a:prstGeom>
          <a:noFill/>
          <a:ln>
            <a:noFill/>
          </a:ln>
          <a:effectLst>
            <a:glow rad="546100">
              <a:srgbClr val="8E0047">
                <a:alpha val="55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938050" y="2250197"/>
            <a:ext cx="5215102" cy="2785891"/>
          </a:xfrm>
          <a:prstGeom prst="rect">
            <a:avLst/>
          </a:prstGeom>
          <a:noFill/>
          <a:ln>
            <a:noFill/>
          </a:ln>
          <a:effectLst>
            <a:glow rad="215900">
              <a:srgbClr val="FFC000">
                <a:alpha val="33000"/>
              </a:srgbClr>
            </a:glow>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ep 14"/>
          <p:cNvGrpSpPr/>
          <p:nvPr/>
        </p:nvGrpSpPr>
        <p:grpSpPr>
          <a:xfrm>
            <a:off x="196653" y="52050"/>
            <a:ext cx="8784976" cy="2212121"/>
            <a:chOff x="196653" y="52050"/>
            <a:chExt cx="8784976" cy="2212121"/>
          </a:xfrm>
        </p:grpSpPr>
        <p:grpSp>
          <p:nvGrpSpPr>
            <p:cNvPr id="16" name="Groep 15"/>
            <p:cNvGrpSpPr/>
            <p:nvPr/>
          </p:nvGrpSpPr>
          <p:grpSpPr>
            <a:xfrm>
              <a:off x="196653" y="118251"/>
              <a:ext cx="8784976" cy="2145920"/>
              <a:chOff x="196653" y="118251"/>
              <a:chExt cx="8784976" cy="2145920"/>
            </a:xfrm>
          </p:grpSpPr>
          <p:sp>
            <p:nvSpPr>
              <p:cNvPr id="18" name="Rechthoek 17"/>
              <p:cNvSpPr/>
              <p:nvPr/>
            </p:nvSpPr>
            <p:spPr>
              <a:xfrm>
                <a:off x="196653" y="118251"/>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pic>
            <p:nvPicPr>
              <p:cNvPr id="19"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1675" b="8542"/>
              <a:stretch/>
            </p:blipFill>
            <p:spPr bwMode="auto">
              <a:xfrm>
                <a:off x="472603" y="127618"/>
                <a:ext cx="1575648" cy="213655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kstvak 19"/>
              <p:cNvSpPr txBox="1"/>
              <p:nvPr/>
            </p:nvSpPr>
            <p:spPr>
              <a:xfrm>
                <a:off x="2063059" y="156743"/>
                <a:ext cx="2274790" cy="276999"/>
              </a:xfrm>
              <a:prstGeom prst="rect">
                <a:avLst/>
              </a:prstGeom>
              <a:noFill/>
              <a:effectLst>
                <a:outerShdw blurRad="25400" dist="25400" dir="5400000" algn="ctr" rotWithShape="0">
                  <a:schemeClr val="tx1"/>
                </a:outerShdw>
              </a:effectLst>
            </p:spPr>
            <p:txBody>
              <a:bodyPr wrap="none" rtlCol="0">
                <a:spAutoFit/>
              </a:bodyPr>
              <a:lstStyle/>
              <a:p>
                <a:r>
                  <a:rPr lang="nl-NL" sz="1200" b="1" dirty="0" smtClean="0">
                    <a:solidFill>
                      <a:schemeClr val="bg1"/>
                    </a:solidFill>
                  </a:rPr>
                  <a:t>Studiemateriaal : Heiligdomsleer</a:t>
                </a:r>
                <a:endParaRPr lang="nl-NL" sz="1200" b="1" dirty="0">
                  <a:solidFill>
                    <a:schemeClr val="bg1"/>
                  </a:solidFill>
                </a:endParaRPr>
              </a:p>
            </p:txBody>
          </p:sp>
        </p:grpSp>
        <p:sp>
          <p:nvSpPr>
            <p:cNvPr id="17" name="Tekstvak 16"/>
            <p:cNvSpPr txBox="1"/>
            <p:nvPr/>
          </p:nvSpPr>
          <p:spPr>
            <a:xfrm>
              <a:off x="5428895" y="52050"/>
              <a:ext cx="3552733" cy="461665"/>
            </a:xfrm>
            <a:prstGeom prst="rect">
              <a:avLst/>
            </a:prstGeom>
            <a:noFill/>
            <a:effectLst>
              <a:outerShdw blurRad="50800" dist="50800" dir="5400000" algn="ctr" rotWithShape="0">
                <a:schemeClr val="tx1"/>
              </a:outerShdw>
            </a:effectLst>
          </p:spPr>
          <p:txBody>
            <a:bodyPr wrap="square" rtlCol="0">
              <a:spAutoFit/>
            </a:bodyPr>
            <a:lstStyle/>
            <a:p>
              <a:pPr algn="ctr"/>
              <a:r>
                <a:rPr lang="nl-NL" sz="2400" b="1" dirty="0" smtClean="0">
                  <a:solidFill>
                    <a:srgbClr val="FCE7AA"/>
                  </a:solidFill>
                  <a:latin typeface="Batang" pitchFamily="18" charset="-127"/>
                  <a:ea typeface="Batang" pitchFamily="18" charset="-127"/>
                  <a:cs typeface="Times New Roman" pitchFamily="18" charset="0"/>
                </a:rPr>
                <a:t>Het Heiligdom</a:t>
              </a:r>
              <a:endParaRPr lang="nl-NL" sz="2400" b="1" dirty="0">
                <a:solidFill>
                  <a:srgbClr val="FCE7AA"/>
                </a:solidFill>
                <a:latin typeface="Batang" pitchFamily="18" charset="-127"/>
                <a:ea typeface="Batang" pitchFamily="18" charset="-127"/>
                <a:cs typeface="Times New Roman" pitchFamily="18" charset="0"/>
              </a:endParaRPr>
            </a:p>
          </p:txBody>
        </p:sp>
      </p:grpSp>
      <p:pic>
        <p:nvPicPr>
          <p:cNvPr id="22"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280424">
            <a:off x="191897" y="2705827"/>
            <a:ext cx="1605280" cy="2590263"/>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4" name="Groep 23"/>
          <p:cNvGrpSpPr/>
          <p:nvPr/>
        </p:nvGrpSpPr>
        <p:grpSpPr>
          <a:xfrm>
            <a:off x="196652" y="5033211"/>
            <a:ext cx="8784976" cy="1675767"/>
            <a:chOff x="196652" y="5033211"/>
            <a:chExt cx="8784976" cy="1675767"/>
          </a:xfrm>
        </p:grpSpPr>
        <p:sp>
          <p:nvSpPr>
            <p:cNvPr id="27" name="Rechthoek 26"/>
            <p:cNvSpPr/>
            <p:nvPr/>
          </p:nvSpPr>
          <p:spPr>
            <a:xfrm>
              <a:off x="196652" y="6324257"/>
              <a:ext cx="8784976" cy="384266"/>
            </a:xfrm>
            <a:prstGeom prst="rect">
              <a:avLst/>
            </a:prstGeom>
            <a:solidFill>
              <a:srgbClr val="660033"/>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9A4D00"/>
                </a:solidFill>
              </a:endParaRPr>
            </a:p>
          </p:txBody>
        </p:sp>
        <p:grpSp>
          <p:nvGrpSpPr>
            <p:cNvPr id="28" name="Groep 27"/>
            <p:cNvGrpSpPr/>
            <p:nvPr/>
          </p:nvGrpSpPr>
          <p:grpSpPr>
            <a:xfrm>
              <a:off x="346412" y="5033211"/>
              <a:ext cx="1923247" cy="1555042"/>
              <a:chOff x="6865984" y="116048"/>
              <a:chExt cx="2083743" cy="1670195"/>
            </a:xfrm>
          </p:grpSpPr>
          <p:pic>
            <p:nvPicPr>
              <p:cNvPr id="31"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34701" y="116048"/>
                <a:ext cx="1215026" cy="1670195"/>
              </a:xfrm>
              <a:prstGeom prst="rect">
                <a:avLst/>
              </a:prstGeom>
              <a:noFill/>
              <a:ln>
                <a:noFill/>
              </a:ln>
              <a:effectLst>
                <a:outerShdw dist="35921" dir="2700000" algn="ctr" rotWithShape="0">
                  <a:schemeClr val="bg2"/>
                </a:outerShdw>
                <a:reflection blurRad="6350" stA="50000" endA="300" endPos="90000" dist="50800" dir="5400000" sy="-100000" algn="bl" rotWithShape="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65984" y="1028329"/>
                <a:ext cx="1476230" cy="64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9" name="Tekstvak 28"/>
            <p:cNvSpPr txBox="1"/>
            <p:nvPr/>
          </p:nvSpPr>
          <p:spPr>
            <a:xfrm>
              <a:off x="2528954" y="6324257"/>
              <a:ext cx="2130070" cy="369332"/>
            </a:xfrm>
            <a:prstGeom prst="rect">
              <a:avLst/>
            </a:prstGeom>
            <a:noFill/>
            <a:effectLst>
              <a:outerShdw blurRad="25400" dist="25400" dir="5400000" algn="ctr" rotWithShape="0">
                <a:schemeClr val="tx1"/>
              </a:outerShdw>
            </a:effectLst>
          </p:spPr>
          <p:txBody>
            <a:bodyPr wrap="none" rtlCol="0">
              <a:spAutoFit/>
            </a:bodyPr>
            <a:lstStyle/>
            <a:p>
              <a:r>
                <a:rPr lang="nl-NL" b="1" dirty="0" smtClean="0">
                  <a:solidFill>
                    <a:schemeClr val="bg1"/>
                  </a:solidFill>
                </a:rPr>
                <a:t>De Tabernakeldienst</a:t>
              </a:r>
              <a:endParaRPr lang="nl-NL" b="1" dirty="0">
                <a:solidFill>
                  <a:schemeClr val="bg1"/>
                </a:solidFill>
              </a:endParaRPr>
            </a:p>
          </p:txBody>
        </p:sp>
        <p:sp>
          <p:nvSpPr>
            <p:cNvPr id="30" name="Tekstvak 29"/>
            <p:cNvSpPr txBox="1"/>
            <p:nvPr/>
          </p:nvSpPr>
          <p:spPr>
            <a:xfrm>
              <a:off x="7236296" y="6308868"/>
              <a:ext cx="1619354" cy="400110"/>
            </a:xfrm>
            <a:prstGeom prst="rect">
              <a:avLst/>
            </a:prstGeom>
            <a:noFill/>
          </p:spPr>
          <p:txBody>
            <a:bodyPr wrap="none" rtlCol="0">
              <a:spAutoFit/>
            </a:bodyPr>
            <a:lstStyle/>
            <a:p>
              <a:r>
                <a:rPr lang="nl-NL" sz="1000" b="1" dirty="0" smtClean="0">
                  <a:solidFill>
                    <a:schemeClr val="bg1"/>
                  </a:solidFill>
                </a:rPr>
                <a:t>© AGO 2013</a:t>
              </a:r>
            </a:p>
            <a:p>
              <a:r>
                <a:rPr lang="nl-NL" sz="1000" b="1" dirty="0" smtClean="0">
                  <a:solidFill>
                    <a:schemeClr val="bg1"/>
                  </a:solidFill>
                </a:rPr>
                <a:t>sdapioneers@hotmail.com</a:t>
              </a:r>
              <a:endParaRPr lang="nl-NL" sz="1000" b="1" dirty="0">
                <a:solidFill>
                  <a:schemeClr val="bg1"/>
                </a:solidFill>
              </a:endParaRPr>
            </a:p>
          </p:txBody>
        </p:sp>
      </p:grpSp>
    </p:spTree>
    <p:extLst>
      <p:ext uri="{BB962C8B-B14F-4D97-AF65-F5344CB8AC3E}">
        <p14:creationId xmlns:p14="http://schemas.microsoft.com/office/powerpoint/2010/main" val="349728531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1455</TotalTime>
  <Words>1281</Words>
  <Application>Microsoft Office PowerPoint</Application>
  <PresentationFormat>Diavoorstelling (4:3)</PresentationFormat>
  <Paragraphs>289</Paragraphs>
  <Slides>29</Slides>
  <Notes>0</Notes>
  <HiddenSlides>0</HiddenSlides>
  <MMClips>0</MMClips>
  <ScaleCrop>false</ScaleCrop>
  <HeadingPairs>
    <vt:vector size="4" baseType="variant">
      <vt:variant>
        <vt:lpstr>Thema</vt:lpstr>
      </vt:variant>
      <vt:variant>
        <vt:i4>1</vt:i4>
      </vt:variant>
      <vt:variant>
        <vt:lpstr>Diatitels</vt:lpstr>
      </vt:variant>
      <vt:variant>
        <vt:i4>29</vt:i4>
      </vt:variant>
    </vt:vector>
  </HeadingPairs>
  <TitlesOfParts>
    <vt:vector size="30" baseType="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Gebruiker</dc:creator>
  <cp:lastModifiedBy>Fred Oudekerk</cp:lastModifiedBy>
  <cp:revision>202</cp:revision>
  <dcterms:created xsi:type="dcterms:W3CDTF">2013-09-24T06:37:52Z</dcterms:created>
  <dcterms:modified xsi:type="dcterms:W3CDTF">2013-09-30T12:29:38Z</dcterms:modified>
</cp:coreProperties>
</file>