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5" r:id="rId3"/>
    <p:sldId id="345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306" r:id="rId20"/>
    <p:sldId id="297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41"/>
    <a:srgbClr val="000000"/>
    <a:srgbClr val="8E0047"/>
    <a:srgbClr val="FFFFFF"/>
    <a:srgbClr val="FCE7AA"/>
    <a:srgbClr val="660033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60" d="100"/>
          <a:sy n="60" d="100"/>
        </p:scale>
        <p:origin x="-178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microsoft.com/office/2007/relationships/hdphoto" Target="../media/hdphoto2.wdp"/><Relationship Id="rId1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540362" y="3394268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405484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NOVEMBER 30 - 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" descr="http://www.thevulture.nl/attachments/Image/Jezus/Wetten/10_geboden_3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53" b="100000" l="5341" r="94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81" y="4225759"/>
            <a:ext cx="2111043" cy="1809641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21" name="Rechthoek 20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kstvak 31"/>
          <p:cNvSpPr txBox="1"/>
          <p:nvPr/>
        </p:nvSpPr>
        <p:spPr>
          <a:xfrm>
            <a:off x="3065000" y="1628800"/>
            <a:ext cx="5320687" cy="15081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Hemelse Heiligdom</a:t>
            </a:r>
          </a:p>
          <a:p>
            <a:pPr algn="ctr"/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“Gods </a:t>
            </a:r>
            <a:r>
              <a:rPr lang="en-US" sz="24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woonplaats</a:t>
            </a:r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...”</a:t>
            </a:r>
            <a:endParaRPr lang="en-US" sz="2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689032" y="3579428"/>
            <a:ext cx="48966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Gezegende Sabbat</a:t>
            </a:r>
          </a:p>
        </p:txBody>
      </p:sp>
    </p:spTree>
    <p:extLst>
      <p:ext uri="{BB962C8B-B14F-4D97-AF65-F5344CB8AC3E}">
        <p14:creationId xmlns:p14="http://schemas.microsoft.com/office/powerpoint/2010/main" val="36270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905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Zondag– November 24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9" y="1710448"/>
            <a:ext cx="2822190" cy="3445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03" y="3217157"/>
            <a:ext cx="639367" cy="18928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4" name="Groep 33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kstvak 37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kstvak 3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Visioen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het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2269660" y="1457920"/>
            <a:ext cx="6397178" cy="415498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nl-NL" sz="2400" b="1" dirty="0" smtClean="0">
                <a:solidFill>
                  <a:schemeClr val="bg1"/>
                </a:solidFill>
              </a:rPr>
              <a:t>tel </a:t>
            </a:r>
            <a:r>
              <a:rPr lang="nl-NL" sz="2400" b="1" dirty="0">
                <a:solidFill>
                  <a:schemeClr val="bg1"/>
                </a:solidFill>
              </a:rPr>
              <a:t>je voor dat je door God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geoordeeld </a:t>
            </a:r>
            <a:r>
              <a:rPr lang="nl-NL" sz="2400" b="1" dirty="0">
                <a:solidFill>
                  <a:schemeClr val="bg1"/>
                </a:solidFill>
              </a:rPr>
              <a:t>wordt. </a:t>
            </a:r>
            <a:r>
              <a:rPr lang="nl-NL" sz="2400" b="1" dirty="0" smtClean="0">
                <a:solidFill>
                  <a:schemeClr val="bg1"/>
                </a:solidFill>
              </a:rPr>
              <a:t>(Dit </a:t>
            </a:r>
            <a:r>
              <a:rPr lang="nl-NL" sz="2400" b="1" dirty="0">
                <a:solidFill>
                  <a:schemeClr val="bg1"/>
                </a:solidFill>
              </a:rPr>
              <a:t>zal </a:t>
            </a:r>
            <a:r>
              <a:rPr lang="nl-NL" sz="2400" b="1" dirty="0" smtClean="0">
                <a:solidFill>
                  <a:schemeClr val="bg1"/>
                </a:solidFill>
              </a:rPr>
              <a:t>gebeuren)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S</a:t>
            </a:r>
            <a:r>
              <a:rPr lang="nl-NL" sz="2400" b="1" dirty="0" smtClean="0">
                <a:solidFill>
                  <a:schemeClr val="bg1"/>
                </a:solidFill>
              </a:rPr>
              <a:t>tel </a:t>
            </a:r>
            <a:r>
              <a:rPr lang="nl-NL" sz="2400" b="1" dirty="0">
                <a:solidFill>
                  <a:schemeClr val="bg1"/>
                </a:solidFill>
              </a:rPr>
              <a:t>je voor dat er </a:t>
            </a:r>
            <a:r>
              <a:rPr lang="nl-NL" sz="2400" b="1" dirty="0" smtClean="0">
                <a:solidFill>
                  <a:schemeClr val="bg1"/>
                </a:solidFill>
              </a:rPr>
              <a:t>een </a:t>
            </a:r>
            <a:r>
              <a:rPr lang="nl-NL" sz="2400" b="1" dirty="0">
                <a:solidFill>
                  <a:schemeClr val="bg1"/>
                </a:solidFill>
              </a:rPr>
              <a:t>oordeel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geveld </a:t>
            </a:r>
            <a:r>
              <a:rPr lang="nl-NL" sz="2400" b="1" dirty="0">
                <a:solidFill>
                  <a:schemeClr val="bg1"/>
                </a:solidFill>
              </a:rPr>
              <a:t>wordt over al je daden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in </a:t>
            </a:r>
            <a:r>
              <a:rPr lang="nl-NL" sz="2400" b="1" dirty="0">
                <a:solidFill>
                  <a:schemeClr val="bg1"/>
                </a:solidFill>
              </a:rPr>
              <a:t>het verleden.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(Dat </a:t>
            </a:r>
            <a:r>
              <a:rPr lang="nl-NL" sz="2400" b="1" dirty="0">
                <a:solidFill>
                  <a:schemeClr val="bg1"/>
                </a:solidFill>
              </a:rPr>
              <a:t>zal </a:t>
            </a:r>
            <a:r>
              <a:rPr lang="nl-NL" sz="2400" b="1" dirty="0" smtClean="0">
                <a:solidFill>
                  <a:schemeClr val="bg1"/>
                </a:solidFill>
              </a:rPr>
              <a:t>plaatsvinden</a:t>
            </a:r>
            <a:r>
              <a:rPr lang="nl-NL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Als je het moet hebben van jouw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levensverslag</a:t>
            </a:r>
            <a:r>
              <a:rPr lang="nl-NL" sz="2400" b="1" dirty="0">
                <a:solidFill>
                  <a:schemeClr val="bg1"/>
                </a:solidFill>
              </a:rPr>
              <a:t>, je eigen daden,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je </a:t>
            </a:r>
            <a:r>
              <a:rPr lang="nl-NL" sz="2400" b="1" dirty="0">
                <a:solidFill>
                  <a:schemeClr val="bg1"/>
                </a:solidFill>
              </a:rPr>
              <a:t>eigen goede </a:t>
            </a:r>
            <a:r>
              <a:rPr lang="nl-NL" sz="2400" b="1" dirty="0" smtClean="0">
                <a:solidFill>
                  <a:schemeClr val="bg1"/>
                </a:solidFill>
              </a:rPr>
              <a:t>werken</a:t>
            </a:r>
            <a:r>
              <a:rPr lang="nl-NL" sz="2400" b="1" dirty="0">
                <a:solidFill>
                  <a:schemeClr val="bg1"/>
                </a:solidFill>
              </a:rPr>
              <a:t>, wat heb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je </a:t>
            </a:r>
            <a:r>
              <a:rPr lang="nl-NL" sz="2400" b="1" dirty="0">
                <a:solidFill>
                  <a:schemeClr val="bg1"/>
                </a:solidFill>
              </a:rPr>
              <a:t>dan voor hoop? maar wat is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dan </a:t>
            </a:r>
            <a:r>
              <a:rPr lang="nl-NL" sz="2400" b="1" dirty="0">
                <a:solidFill>
                  <a:schemeClr val="bg1"/>
                </a:solidFill>
              </a:rPr>
              <a:t>je enige hoop in het oordeel?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597571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Maandag– November 25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7" y="2379010"/>
            <a:ext cx="3521246" cy="28720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283299" y="1407289"/>
            <a:ext cx="6698329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Lees </a:t>
            </a:r>
            <a:r>
              <a:rPr lang="nl-NL" sz="2400" b="1" dirty="0">
                <a:solidFill>
                  <a:prstClr val="white"/>
                </a:solidFill>
              </a:rPr>
              <a:t>Genesis 3:8-20. Wat doet God voordat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Hij </a:t>
            </a:r>
            <a:r>
              <a:rPr lang="nl-NL" sz="2400" b="1" dirty="0">
                <a:solidFill>
                  <a:prstClr val="white"/>
                </a:solidFill>
              </a:rPr>
              <a:t>uitspraak doet?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4" name="Groep 33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kstvak 37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kstvak 3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Rechtsgang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2257218" y="2378828"/>
            <a:ext cx="3198589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De </a:t>
            </a:r>
            <a:r>
              <a:rPr lang="nl-NL" sz="2400" b="1" dirty="0">
                <a:solidFill>
                  <a:schemeClr val="bg1"/>
                </a:solidFill>
              </a:rPr>
              <a:t>gedachte van een onderzoekend oordeel is bijbels. De door </a:t>
            </a:r>
            <a:r>
              <a:rPr lang="nl-NL" sz="2400" b="1" dirty="0" smtClean="0">
                <a:solidFill>
                  <a:schemeClr val="bg1"/>
                </a:solidFill>
              </a:rPr>
              <a:t>God </a:t>
            </a:r>
            <a:r>
              <a:rPr lang="nl-NL" sz="2400" b="1" dirty="0">
                <a:solidFill>
                  <a:schemeClr val="bg1"/>
                </a:solidFill>
              </a:rPr>
              <a:t>gevolgde </a:t>
            </a:r>
            <a:r>
              <a:rPr lang="nl-NL" sz="2400" b="1" dirty="0" smtClean="0">
                <a:solidFill>
                  <a:schemeClr val="bg1"/>
                </a:solidFill>
              </a:rPr>
              <a:t>gerechtelijke </a:t>
            </a:r>
            <a:r>
              <a:rPr lang="nl-NL" sz="2400" b="1" dirty="0">
                <a:solidFill>
                  <a:schemeClr val="bg1"/>
                </a:solidFill>
              </a:rPr>
              <a:t>procedure omvat dikwijls ook een fase van onderzoek en het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doen van navraag.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597571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Maandag– November 25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7" y="2379010"/>
            <a:ext cx="3521246" cy="28720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283299" y="1407289"/>
            <a:ext cx="6698329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Waar </a:t>
            </a:r>
            <a:r>
              <a:rPr lang="nl-NL" sz="2400" b="1" dirty="0">
                <a:solidFill>
                  <a:prstClr val="white"/>
                </a:solidFill>
              </a:rPr>
              <a:t>loopt het oordeel voor de heiligen op uit? Daniël 7:22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147608" y="2059120"/>
            <a:ext cx="3198589" cy="378565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Ellen White </a:t>
            </a:r>
            <a:r>
              <a:rPr lang="en-US" sz="2400" b="1" dirty="0" err="1" smtClean="0">
                <a:solidFill>
                  <a:schemeClr val="bg1"/>
                </a:solidFill>
              </a:rPr>
              <a:t>schreef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nl-NL" sz="2400" b="1" dirty="0" err="1" smtClean="0">
                <a:solidFill>
                  <a:schemeClr val="bg1"/>
                </a:solidFill>
              </a:rPr>
              <a:t>lleen</a:t>
            </a:r>
            <a:r>
              <a:rPr lang="nl-NL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>
                <a:solidFill>
                  <a:schemeClr val="bg1"/>
                </a:solidFill>
              </a:rPr>
              <a:t>Christus kan krachtdadig voor ons pleiten. hij kan de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aanklager het zwijgen opleggen met argumenten die niet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op </a:t>
            </a:r>
            <a:r>
              <a:rPr lang="nl-NL" sz="2400" b="1" dirty="0">
                <a:solidFill>
                  <a:schemeClr val="bg1"/>
                </a:solidFill>
              </a:rPr>
              <a:t>onze verdiensten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gebaseerd zijn, maar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op </a:t>
            </a:r>
            <a:r>
              <a:rPr lang="nl-NL" sz="2400" b="1" dirty="0">
                <a:solidFill>
                  <a:schemeClr val="bg1"/>
                </a:solidFill>
              </a:rPr>
              <a:t>die van hem zelf’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88" y="4609625"/>
            <a:ext cx="1232794" cy="137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6254505" y="5306645"/>
            <a:ext cx="244827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Testimonies for the Church,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vol. 5, pp. 471, 472.</a:t>
            </a:r>
            <a:endParaRPr lang="nl-NL" sz="1200" b="1" dirty="0">
              <a:solidFill>
                <a:schemeClr val="bg1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ep 3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5" name="Rechthoek 3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kstvak 41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Rechtsgang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3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6131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– </a:t>
            </a:r>
            <a:r>
              <a:rPr lang="nl-NL" b="1" dirty="0" smtClean="0">
                <a:solidFill>
                  <a:schemeClr val="bg1"/>
                </a:solidFill>
              </a:rPr>
              <a:t>November 26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7" y="2379010"/>
            <a:ext cx="3521246" cy="28720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2283299" y="1407289"/>
            <a:ext cx="6698329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white"/>
                </a:solidFill>
              </a:rPr>
              <a:t>Lees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</a:rPr>
              <a:t>Daniel </a:t>
            </a:r>
            <a:r>
              <a:rPr lang="en-US" sz="2400" b="1" dirty="0">
                <a:solidFill>
                  <a:prstClr val="white"/>
                </a:solidFill>
              </a:rPr>
              <a:t>7:7–10, 21, 22, 25, 26. 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2400" b="1" dirty="0" err="1" smtClean="0">
                <a:solidFill>
                  <a:prstClr val="white"/>
                </a:solidFill>
              </a:rPr>
              <a:t>Wanneer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</a:rPr>
              <a:t>vindt</a:t>
            </a:r>
            <a:r>
              <a:rPr lang="en-US" sz="2400" b="1" dirty="0" smtClean="0">
                <a:solidFill>
                  <a:prstClr val="white"/>
                </a:solidFill>
              </a:rPr>
              <a:t> het </a:t>
            </a:r>
            <a:r>
              <a:rPr lang="en-US" sz="2400" b="1" dirty="0" err="1" smtClean="0">
                <a:solidFill>
                  <a:prstClr val="white"/>
                </a:solidFill>
              </a:rPr>
              <a:t>oordeel</a:t>
            </a:r>
            <a:r>
              <a:rPr lang="en-US" sz="2400" b="1" dirty="0" smtClean="0">
                <a:solidFill>
                  <a:prstClr val="white"/>
                </a:solidFill>
              </a:rPr>
              <a:t> van Daniel </a:t>
            </a:r>
            <a:r>
              <a:rPr lang="en-US" sz="2400" b="1" dirty="0" smtClean="0">
                <a:solidFill>
                  <a:prstClr val="white"/>
                </a:solidFill>
              </a:rPr>
              <a:t>7 </a:t>
            </a:r>
            <a:r>
              <a:rPr lang="en-US" sz="2400" b="1" dirty="0" err="1" smtClean="0">
                <a:solidFill>
                  <a:prstClr val="white"/>
                </a:solidFill>
              </a:rPr>
              <a:t>plaats</a:t>
            </a:r>
            <a:r>
              <a:rPr lang="en-US" sz="2400" b="1" dirty="0" smtClean="0">
                <a:solidFill>
                  <a:prstClr val="white"/>
                </a:solidFill>
              </a:rPr>
              <a:t>?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2050436" y="2574535"/>
            <a:ext cx="3673272" cy="230832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Waarom </a:t>
            </a:r>
            <a:r>
              <a:rPr lang="nl-NL" sz="2400" b="1" dirty="0">
                <a:solidFill>
                  <a:prstClr val="white"/>
                </a:solidFill>
              </a:rPr>
              <a:t>heeft God een oordeel nodig?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Geldt </a:t>
            </a:r>
            <a:r>
              <a:rPr lang="nl-NL" sz="2400" b="1" dirty="0">
                <a:solidFill>
                  <a:prstClr val="white"/>
                </a:solidFill>
              </a:rPr>
              <a:t>niet: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‘</a:t>
            </a:r>
            <a:r>
              <a:rPr lang="nl-NL" sz="2400" b="1" dirty="0">
                <a:solidFill>
                  <a:prstClr val="white"/>
                </a:solidFill>
              </a:rPr>
              <a:t>De Heer weet wie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>
                <a:solidFill>
                  <a:prstClr val="white"/>
                </a:solidFill>
              </a:rPr>
              <a:t>Hem toebehoren’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(</a:t>
            </a:r>
            <a:r>
              <a:rPr lang="nl-NL" sz="2400" b="1" dirty="0">
                <a:solidFill>
                  <a:prstClr val="white"/>
                </a:solidFill>
              </a:rPr>
              <a:t>2 </a:t>
            </a:r>
            <a:r>
              <a:rPr lang="nl-NL" sz="2400" b="1" dirty="0" err="1">
                <a:solidFill>
                  <a:prstClr val="white"/>
                </a:solidFill>
              </a:rPr>
              <a:t>Timoteüs</a:t>
            </a:r>
            <a:r>
              <a:rPr lang="nl-NL" sz="2400" b="1" dirty="0">
                <a:solidFill>
                  <a:prstClr val="white"/>
                </a:solidFill>
              </a:rPr>
              <a:t> 2:19)?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9" y="4962243"/>
            <a:ext cx="1384279" cy="8795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7" name="Rechthoek 36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8" name="Groep 37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kstvak 43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kstvak 4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Tijd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van het O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ordeel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5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6131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– </a:t>
            </a:r>
            <a:r>
              <a:rPr lang="nl-NL" b="1" dirty="0" smtClean="0">
                <a:solidFill>
                  <a:schemeClr val="bg1"/>
                </a:solidFill>
              </a:rPr>
              <a:t>November 26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7" y="2379010"/>
            <a:ext cx="3521246" cy="28720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2375120" y="1772816"/>
            <a:ext cx="6698329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“</a:t>
            </a:r>
            <a:r>
              <a:rPr lang="nl-NL" sz="2400" b="1" dirty="0">
                <a:solidFill>
                  <a:prstClr val="white"/>
                </a:solidFill>
              </a:rPr>
              <a:t>‘De Heer weet wie hem toebehoren.’ Hoe kun je er zeker van zijn dat je deel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/>
            <a:r>
              <a:rPr lang="nl-NL" sz="2400" b="1" dirty="0" smtClean="0">
                <a:solidFill>
                  <a:prstClr val="white"/>
                </a:solidFill>
              </a:rPr>
              <a:t>uitmaakt </a:t>
            </a:r>
            <a:r>
              <a:rPr lang="nl-NL" sz="2400" b="1" dirty="0">
                <a:solidFill>
                  <a:prstClr val="white"/>
                </a:solidFill>
              </a:rPr>
              <a:t>van de zijnen?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/>
            <a:r>
              <a:rPr lang="nl-NL" sz="2400" b="1" dirty="0" smtClean="0">
                <a:solidFill>
                  <a:prstClr val="white"/>
                </a:solidFill>
              </a:rPr>
              <a:t>Wat </a:t>
            </a:r>
            <a:r>
              <a:rPr lang="nl-NL" sz="2400" b="1" dirty="0">
                <a:solidFill>
                  <a:prstClr val="white"/>
                </a:solidFill>
              </a:rPr>
              <a:t>is de enige manier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/>
            <a:r>
              <a:rPr lang="nl-NL" sz="2400" b="1" dirty="0" smtClean="0">
                <a:solidFill>
                  <a:prstClr val="white"/>
                </a:solidFill>
              </a:rPr>
              <a:t>om </a:t>
            </a:r>
            <a:r>
              <a:rPr lang="nl-NL" sz="2400" b="1" dirty="0">
                <a:solidFill>
                  <a:prstClr val="white"/>
                </a:solidFill>
              </a:rPr>
              <a:t>daar zeker van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/>
            <a:r>
              <a:rPr lang="nl-NL" sz="2400" b="1" dirty="0" smtClean="0">
                <a:solidFill>
                  <a:prstClr val="white"/>
                </a:solidFill>
              </a:rPr>
              <a:t>te </a:t>
            </a:r>
            <a:r>
              <a:rPr lang="nl-NL" sz="2400" b="1" dirty="0">
                <a:solidFill>
                  <a:prstClr val="white"/>
                </a:solidFill>
              </a:rPr>
              <a:t>zijn?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/>
            <a:r>
              <a:rPr lang="nl-NL" sz="2400" b="1" dirty="0" smtClean="0">
                <a:solidFill>
                  <a:prstClr val="white"/>
                </a:solidFill>
              </a:rPr>
              <a:t>(zie : </a:t>
            </a:r>
            <a:r>
              <a:rPr lang="en-US" sz="2400" b="1" dirty="0" smtClean="0">
                <a:solidFill>
                  <a:prstClr val="white"/>
                </a:solidFill>
              </a:rPr>
              <a:t>Rom</a:t>
            </a:r>
            <a:r>
              <a:rPr lang="en-US" sz="2400" b="1" dirty="0">
                <a:solidFill>
                  <a:prstClr val="white"/>
                </a:solidFill>
              </a:rPr>
              <a:t>. 8:1</a:t>
            </a:r>
            <a:r>
              <a:rPr lang="en-US" sz="2400" b="1" dirty="0" smtClean="0">
                <a:solidFill>
                  <a:prstClr val="white"/>
                </a:solidFill>
              </a:rPr>
              <a:t>.)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9" y="4962243"/>
            <a:ext cx="1384279" cy="8795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kstvak 41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Tijd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van het O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ordeel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5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9913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Woensdag– </a:t>
            </a:r>
            <a:r>
              <a:rPr lang="nl-NL" b="1" dirty="0" smtClean="0">
                <a:solidFill>
                  <a:schemeClr val="bg1"/>
                </a:solidFill>
              </a:rPr>
              <a:t>November 27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7" y="2379010"/>
            <a:ext cx="3521246" cy="28720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9" y="4962243"/>
            <a:ext cx="1384279" cy="8795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283299" y="1407289"/>
            <a:ext cx="3285253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Lees </a:t>
            </a:r>
            <a:r>
              <a:rPr lang="nl-NL" sz="2400" b="1" dirty="0">
                <a:solidFill>
                  <a:prstClr val="white"/>
                </a:solidFill>
              </a:rPr>
              <a:t>opnieuw Daniël 7.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endParaRPr lang="nl-NL" sz="2400" b="1" dirty="0">
              <a:solidFill>
                <a:prstClr val="white"/>
              </a:solidFill>
            </a:endParaRPr>
          </a:p>
          <a:p>
            <a:pPr lvl="0" algn="ctr"/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Wat </a:t>
            </a:r>
            <a:r>
              <a:rPr lang="nl-NL" sz="2400" b="1" dirty="0">
                <a:solidFill>
                  <a:prstClr val="white"/>
                </a:solidFill>
              </a:rPr>
              <a:t>zijn de resultaten van het </a:t>
            </a:r>
            <a:r>
              <a:rPr lang="nl-NL" sz="2400" b="1" dirty="0" err="1">
                <a:solidFill>
                  <a:prstClr val="white"/>
                </a:solidFill>
              </a:rPr>
              <a:t>vooronderzoekend</a:t>
            </a:r>
            <a:r>
              <a:rPr lang="nl-NL" sz="2400" b="1" dirty="0">
                <a:solidFill>
                  <a:prstClr val="white"/>
                </a:solidFill>
              </a:rPr>
              <a:t> </a:t>
            </a:r>
            <a:r>
              <a:rPr lang="nl-NL" sz="2400" b="1" dirty="0" smtClean="0">
                <a:solidFill>
                  <a:prstClr val="white"/>
                </a:solidFill>
              </a:rPr>
              <a:t>oordeel?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kstvak 41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kstvak 36"/>
            <p:cNvSpPr txBox="1"/>
            <p:nvPr/>
          </p:nvSpPr>
          <p:spPr>
            <a:xfrm>
              <a:off x="2050435" y="457581"/>
              <a:ext cx="6931193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W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anneer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oordeel tot een einde komt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97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75505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– </a:t>
            </a:r>
            <a:r>
              <a:rPr lang="nl-NL" b="1" dirty="0" smtClean="0">
                <a:solidFill>
                  <a:schemeClr val="bg1"/>
                </a:solidFill>
              </a:rPr>
              <a:t>November 28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7" y="2379010"/>
            <a:ext cx="3521246" cy="28720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9" y="4962243"/>
            <a:ext cx="1384279" cy="8795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2283299" y="1407289"/>
            <a:ext cx="3285253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Lees Romeinen </a:t>
            </a:r>
            <a:r>
              <a:rPr lang="nl-NL" sz="2400" b="1" dirty="0">
                <a:solidFill>
                  <a:prstClr val="white"/>
                </a:solidFill>
              </a:rPr>
              <a:t>14:10-12 en 2 </a:t>
            </a:r>
            <a:r>
              <a:rPr lang="nl-NL" sz="2400" b="1" dirty="0" err="1" smtClean="0">
                <a:solidFill>
                  <a:prstClr val="white"/>
                </a:solidFill>
              </a:rPr>
              <a:t>Korintiërs</a:t>
            </a:r>
            <a:r>
              <a:rPr lang="nl-NL" sz="2400" b="1" dirty="0" smtClean="0">
                <a:solidFill>
                  <a:prstClr val="white"/>
                </a:solidFill>
              </a:rPr>
              <a:t> </a:t>
            </a:r>
            <a:r>
              <a:rPr lang="nl-NL" sz="2400" b="1" dirty="0">
                <a:solidFill>
                  <a:prstClr val="white"/>
                </a:solidFill>
              </a:rPr>
              <a:t>5:10. Hoe zou de werkelijkheid van het </a:t>
            </a:r>
          </a:p>
          <a:p>
            <a:pPr lvl="0" algn="ctr"/>
            <a:r>
              <a:rPr lang="nl-NL" sz="2400" b="1" dirty="0">
                <a:solidFill>
                  <a:prstClr val="white"/>
                </a:solidFill>
              </a:rPr>
              <a:t>oordeel onze manier van leven moeten beïnvloeden?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kstvak 41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kstvak 36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Een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zekerheid in verantwoordelijkheid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714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– </a:t>
            </a:r>
            <a:r>
              <a:rPr lang="nl-NL" b="1" dirty="0" smtClean="0">
                <a:solidFill>
                  <a:schemeClr val="bg1"/>
                </a:solidFill>
              </a:rPr>
              <a:t>November 29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hthoek 24"/>
          <p:cNvSpPr/>
          <p:nvPr/>
        </p:nvSpPr>
        <p:spPr>
          <a:xfrm>
            <a:off x="3051158" y="1407289"/>
            <a:ext cx="5816286" cy="36625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2400" b="1" dirty="0" smtClean="0">
                <a:solidFill>
                  <a:prstClr val="white"/>
                </a:solidFill>
              </a:rPr>
              <a:t>“</a:t>
            </a:r>
            <a:r>
              <a:rPr lang="en-US" sz="2400" b="1" dirty="0" smtClean="0">
                <a:solidFill>
                  <a:prstClr val="white"/>
                </a:solidFill>
              </a:rPr>
              <a:t>H</a:t>
            </a:r>
            <a:r>
              <a:rPr lang="nl-NL" sz="2400" b="1" dirty="0" smtClean="0">
                <a:solidFill>
                  <a:prstClr val="white"/>
                </a:solidFill>
              </a:rPr>
              <a:t>ij </a:t>
            </a:r>
            <a:r>
              <a:rPr lang="nl-NL" sz="2400" b="1" dirty="0">
                <a:solidFill>
                  <a:prstClr val="white"/>
                </a:solidFill>
              </a:rPr>
              <a:t>die in het hemels heiligdom woont, oordeelt rechtvaardig. Zijn aandacht </a:t>
            </a:r>
          </a:p>
          <a:p>
            <a:pPr lvl="0" algn="ctr"/>
            <a:r>
              <a:rPr lang="nl-NL" sz="2400" b="1" dirty="0">
                <a:solidFill>
                  <a:prstClr val="white"/>
                </a:solidFill>
              </a:rPr>
              <a:t>is meer gericht op zijn volk, dat in een wereld van zonde strijdt </a:t>
            </a:r>
            <a:endParaRPr lang="nl-NL" sz="24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400" b="1" dirty="0" smtClean="0">
                <a:solidFill>
                  <a:prstClr val="white"/>
                </a:solidFill>
              </a:rPr>
              <a:t>met </a:t>
            </a:r>
            <a:r>
              <a:rPr lang="nl-NL" sz="2400" b="1" dirty="0">
                <a:solidFill>
                  <a:prstClr val="white"/>
                </a:solidFill>
              </a:rPr>
              <a:t>de verzoeking dan op het </a:t>
            </a:r>
            <a:r>
              <a:rPr lang="nl-NL" sz="2400" b="1" dirty="0" err="1">
                <a:solidFill>
                  <a:prstClr val="white"/>
                </a:solidFill>
              </a:rPr>
              <a:t>heerleger</a:t>
            </a:r>
            <a:r>
              <a:rPr lang="nl-NL" sz="2400" b="1" dirty="0">
                <a:solidFill>
                  <a:prstClr val="white"/>
                </a:solidFill>
              </a:rPr>
              <a:t> engelen dat zijn troon omringt</a:t>
            </a:r>
            <a:r>
              <a:rPr lang="nl-NL" sz="2400" b="1" dirty="0" smtClean="0">
                <a:solidFill>
                  <a:prstClr val="white"/>
                </a:solidFill>
              </a:rPr>
              <a:t>’</a:t>
            </a:r>
          </a:p>
          <a:p>
            <a:pPr lvl="0" algn="ctr"/>
            <a:r>
              <a:rPr lang="nl-NL" sz="1600" b="1" dirty="0" smtClean="0">
                <a:solidFill>
                  <a:prstClr val="white"/>
                </a:solidFill>
              </a:rPr>
              <a:t> Ellen G. White</a:t>
            </a:r>
            <a:r>
              <a:rPr lang="nl-NL" sz="1600" b="1" dirty="0">
                <a:solidFill>
                  <a:prstClr val="white"/>
                </a:solidFill>
              </a:rPr>
              <a:t>, </a:t>
            </a:r>
          </a:p>
          <a:p>
            <a:pPr lvl="0" algn="ctr"/>
            <a:r>
              <a:rPr lang="nl-NL" sz="1600" b="1" dirty="0">
                <a:solidFill>
                  <a:prstClr val="white"/>
                </a:solidFill>
              </a:rPr>
              <a:t>Lessen uit het leven van alledag, blz. </a:t>
            </a:r>
            <a:r>
              <a:rPr lang="nl-NL" sz="1600" b="1" dirty="0" smtClean="0">
                <a:solidFill>
                  <a:prstClr val="white"/>
                </a:solidFill>
              </a:rPr>
              <a:t>104.</a:t>
            </a:r>
          </a:p>
          <a:p>
            <a:pPr lvl="0" algn="ctr"/>
            <a:endParaRPr lang="en-US" sz="1600" b="1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1600" b="1" dirty="0" smtClean="0">
                <a:solidFill>
                  <a:prstClr val="white"/>
                </a:solidFill>
              </a:rPr>
              <a:t>—</a:t>
            </a:r>
            <a:r>
              <a:rPr lang="en-US" sz="1600" b="1" dirty="0">
                <a:solidFill>
                  <a:prstClr val="white"/>
                </a:solidFill>
              </a:rPr>
              <a:t>Ellen G. White, Christ’s Object Lessons, p. 176. </a:t>
            </a:r>
            <a:endParaRPr lang="en-US" sz="1600" b="1" dirty="0" smtClean="0">
              <a:solidFill>
                <a:prstClr val="white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5" name="Groep 34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7" name="Rechthoek 3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kstvak 40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kstvak 35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erdere Studie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25" y="1095895"/>
            <a:ext cx="1949896" cy="33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18" y="3656306"/>
            <a:ext cx="1748006" cy="19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714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– </a:t>
            </a:r>
            <a:r>
              <a:rPr lang="nl-NL" b="1" dirty="0" smtClean="0">
                <a:solidFill>
                  <a:schemeClr val="bg1"/>
                </a:solidFill>
              </a:rPr>
              <a:t>November 29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hthoek 24"/>
          <p:cNvSpPr/>
          <p:nvPr/>
        </p:nvSpPr>
        <p:spPr>
          <a:xfrm>
            <a:off x="2383627" y="1516364"/>
            <a:ext cx="6484109" cy="415498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nl-NL" sz="2200" b="1" dirty="0" smtClean="0">
                <a:solidFill>
                  <a:prstClr val="white"/>
                </a:solidFill>
              </a:rPr>
              <a:t>Het </a:t>
            </a:r>
            <a:r>
              <a:rPr lang="nl-NL" sz="2200" b="1" dirty="0">
                <a:solidFill>
                  <a:prstClr val="white"/>
                </a:solidFill>
              </a:rPr>
              <a:t>kerkgenootschap der Zevende-</a:t>
            </a:r>
            <a:r>
              <a:rPr lang="nl-NL" sz="2200" b="1" dirty="0" err="1">
                <a:solidFill>
                  <a:prstClr val="white"/>
                </a:solidFill>
              </a:rPr>
              <a:t>dags</a:t>
            </a:r>
            <a:r>
              <a:rPr lang="nl-NL" sz="2200" b="1" dirty="0">
                <a:solidFill>
                  <a:prstClr val="white"/>
                </a:solidFill>
              </a:rPr>
              <a:t> Adventisten heeft de boodschap van het oordeel nu </a:t>
            </a:r>
            <a:r>
              <a:rPr lang="nl-NL" sz="2200" b="1" dirty="0" smtClean="0">
                <a:solidFill>
                  <a:prstClr val="white"/>
                </a:solidFill>
              </a:rPr>
              <a:t>vele </a:t>
            </a:r>
            <a:r>
              <a:rPr lang="nl-NL" sz="2200" b="1" dirty="0">
                <a:solidFill>
                  <a:prstClr val="white"/>
                </a:solidFill>
              </a:rPr>
              <a:t>jaren lang verkondigd. Christus is nog steeds niet teruggekomen. Hoe moeten we omgaan </a:t>
            </a:r>
            <a:r>
              <a:rPr lang="nl-NL" sz="2200" b="1" dirty="0" smtClean="0">
                <a:solidFill>
                  <a:prstClr val="white"/>
                </a:solidFill>
              </a:rPr>
              <a:t>met </a:t>
            </a:r>
            <a:r>
              <a:rPr lang="nl-NL" sz="2200" b="1" dirty="0">
                <a:solidFill>
                  <a:prstClr val="white"/>
                </a:solidFill>
              </a:rPr>
              <a:t>wat een heel lange tijdsperiode lijkt te zijn? Waarom is het zo belangrijk te onthouden dat </a:t>
            </a:r>
            <a:r>
              <a:rPr lang="nl-NL" sz="2200" b="1" dirty="0" smtClean="0">
                <a:solidFill>
                  <a:prstClr val="white"/>
                </a:solidFill>
              </a:rPr>
              <a:t>wij </a:t>
            </a:r>
            <a:r>
              <a:rPr lang="nl-NL" sz="2200" b="1" dirty="0">
                <a:solidFill>
                  <a:prstClr val="white"/>
                </a:solidFill>
              </a:rPr>
              <a:t>mensen een zeer beperkt begrip hebben van wat tijd op zich is? Denk aan enkele profetieën </a:t>
            </a:r>
            <a:r>
              <a:rPr lang="nl-NL" sz="2200" b="1" dirty="0" smtClean="0">
                <a:solidFill>
                  <a:prstClr val="white"/>
                </a:solidFill>
              </a:rPr>
              <a:t>in </a:t>
            </a:r>
            <a:r>
              <a:rPr lang="nl-NL" sz="2200" b="1" dirty="0">
                <a:solidFill>
                  <a:prstClr val="white"/>
                </a:solidFill>
              </a:rPr>
              <a:t>de Bijbel die op een zeer langdurige periode betrekking hebben, en hoe iemand die toentertijd leefde gemakkelijk ontmoedigd had kunnen zijn over wat volgens hem </a:t>
            </a:r>
            <a:endParaRPr lang="nl-NL" sz="2200" b="1" dirty="0" smtClean="0">
              <a:solidFill>
                <a:prstClr val="white"/>
              </a:solidFill>
            </a:endParaRPr>
          </a:p>
          <a:p>
            <a:pPr lvl="0" algn="ctr"/>
            <a:r>
              <a:rPr lang="nl-NL" sz="2200" b="1" dirty="0" smtClean="0">
                <a:solidFill>
                  <a:prstClr val="white"/>
                </a:solidFill>
              </a:rPr>
              <a:t>of </a:t>
            </a:r>
            <a:r>
              <a:rPr lang="nl-NL" sz="2200" b="1" dirty="0">
                <a:solidFill>
                  <a:prstClr val="white"/>
                </a:solidFill>
              </a:rPr>
              <a:t>haar eindeloos </a:t>
            </a:r>
            <a:r>
              <a:rPr lang="nl-NL" sz="2200" b="1" dirty="0" smtClean="0">
                <a:solidFill>
                  <a:prstClr val="white"/>
                </a:solidFill>
              </a:rPr>
              <a:t>leek </a:t>
            </a:r>
            <a:r>
              <a:rPr lang="nl-NL" sz="2200" b="1" dirty="0">
                <a:solidFill>
                  <a:prstClr val="white"/>
                </a:solidFill>
              </a:rPr>
              <a:t>te </a:t>
            </a:r>
            <a:r>
              <a:rPr lang="nl-NL" sz="2200" b="1" dirty="0" smtClean="0">
                <a:solidFill>
                  <a:prstClr val="white"/>
                </a:solidFill>
              </a:rPr>
              <a:t>duren.</a:t>
            </a:r>
            <a:endParaRPr lang="en-US" sz="2200" b="1" dirty="0" smtClean="0">
              <a:solidFill>
                <a:prstClr val="white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5" name="Groep 34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7" name="Rechthoek 3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kstvak 40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kstvak 35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erdere Studie / Gespreksvragen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15144" y="410590"/>
            <a:ext cx="5586786" cy="830997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Seventh-day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Adventist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SABBATHSCHOOL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3" y="1182706"/>
            <a:ext cx="3054175" cy="47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509679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SABBATH NOVEMBER 30 - 2013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116632"/>
            <a:ext cx="3262089" cy="162239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19">
            <a:off x="5161686" y="1374256"/>
            <a:ext cx="3083363" cy="45171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103687" cy="2292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9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8784976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4671463" cy="6136193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ep 1032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1034" name="Rechthoek 1033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5" name="Tekstvak 1034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2383627" y="6023123"/>
            <a:ext cx="361746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November 23 – November 30   2013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1446" y="385926"/>
            <a:ext cx="4968552" cy="51163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1" name="Rechthoek 30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10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21"/>
            <p:cNvSpPr txBox="1"/>
            <p:nvPr/>
          </p:nvSpPr>
          <p:spPr>
            <a:xfrm>
              <a:off x="2383627" y="180582"/>
              <a:ext cx="336874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Het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Vooronderzoekend</a:t>
              </a:r>
              <a:r>
                <a:rPr lang="nl-NL" sz="1200" b="1" dirty="0">
                  <a:solidFill>
                    <a:schemeClr val="bg1"/>
                  </a:solidFill>
                </a:rPr>
                <a:t>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Oordeel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kstvak 18"/>
          <p:cNvSpPr txBox="1"/>
          <p:nvPr/>
        </p:nvSpPr>
        <p:spPr>
          <a:xfrm>
            <a:off x="1320625" y="870572"/>
            <a:ext cx="3878996" cy="39703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36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H</a:t>
            </a:r>
            <a:r>
              <a:rPr lang="nl-NL" sz="36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et Voor-onderzoekend </a:t>
            </a:r>
            <a:endParaRPr lang="nl-NL" sz="36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Oordeel</a:t>
            </a:r>
            <a:endParaRPr lang="nl-NL" sz="36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LES 9</a:t>
            </a:r>
            <a:endParaRPr lang="nl-NL" sz="28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0"/>
            <a:ext cx="1298575" cy="87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84102" y="525825"/>
            <a:ext cx="238251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4e Kwartaal </a:t>
            </a:r>
            <a:r>
              <a:rPr lang="nl-NL" sz="2400" b="1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9" name="Rechthoek 18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hthoek 22"/>
            <p:cNvSpPr/>
            <p:nvPr/>
          </p:nvSpPr>
          <p:spPr>
            <a:xfrm>
              <a:off x="2495869" y="5989475"/>
              <a:ext cx="259821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Een Gezegende Sabbat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ep 33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09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Tekstvak 37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12604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Sabbatmiddag – November 23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2269660" y="1416820"/>
            <a:ext cx="6397178" cy="34163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Kerntekst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nl-NL" sz="2400" b="1" dirty="0" smtClean="0">
                <a:solidFill>
                  <a:schemeClr val="bg1"/>
                </a:solidFill>
              </a:rPr>
              <a:t>Het </a:t>
            </a:r>
            <a:r>
              <a:rPr lang="nl-NL" sz="2400" b="1" dirty="0">
                <a:solidFill>
                  <a:schemeClr val="bg1"/>
                </a:solidFill>
              </a:rPr>
              <a:t>koningschap, de </a:t>
            </a:r>
            <a:r>
              <a:rPr lang="nl-NL" sz="2400" b="1" dirty="0" smtClean="0">
                <a:solidFill>
                  <a:schemeClr val="bg1"/>
                </a:solidFill>
              </a:rPr>
              <a:t>heerschappij </a:t>
            </a:r>
            <a:r>
              <a:rPr lang="nl-NL" sz="2400" b="1" dirty="0">
                <a:solidFill>
                  <a:schemeClr val="bg1"/>
                </a:solidFill>
              </a:rPr>
              <a:t>en de grootheid </a:t>
            </a:r>
            <a:r>
              <a:rPr lang="nl-NL" sz="2400" b="1" dirty="0" smtClean="0">
                <a:solidFill>
                  <a:schemeClr val="bg1"/>
                </a:solidFill>
              </a:rPr>
              <a:t>van </a:t>
            </a:r>
            <a:r>
              <a:rPr lang="nl-NL" sz="2400" b="1" dirty="0">
                <a:solidFill>
                  <a:schemeClr val="bg1"/>
                </a:solidFill>
              </a:rPr>
              <a:t>alle koninkrijken onder de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hemel zullen gegeven worden </a:t>
            </a:r>
            <a:r>
              <a:rPr lang="nl-NL" sz="2400" b="1" dirty="0" smtClean="0">
                <a:solidFill>
                  <a:schemeClr val="bg1"/>
                </a:solidFill>
              </a:rPr>
              <a:t>aan </a:t>
            </a:r>
            <a:r>
              <a:rPr lang="nl-NL" sz="2400" b="1" dirty="0">
                <a:solidFill>
                  <a:schemeClr val="bg1"/>
                </a:solidFill>
              </a:rPr>
              <a:t>het volk van de heiligen </a:t>
            </a:r>
            <a:r>
              <a:rPr lang="nl-NL" sz="2400" b="1" dirty="0" smtClean="0">
                <a:solidFill>
                  <a:schemeClr val="bg1"/>
                </a:solidFill>
              </a:rPr>
              <a:t>van </a:t>
            </a:r>
            <a:r>
              <a:rPr lang="nl-NL" sz="2400" b="1" dirty="0">
                <a:solidFill>
                  <a:schemeClr val="bg1"/>
                </a:solidFill>
              </a:rPr>
              <a:t>de hoogste God. </a:t>
            </a:r>
            <a:r>
              <a:rPr lang="nl-NL" sz="2400" b="1" dirty="0" smtClean="0">
                <a:solidFill>
                  <a:schemeClr val="bg1"/>
                </a:solidFill>
              </a:rPr>
              <a:t>Zijn koningschap </a:t>
            </a:r>
            <a:r>
              <a:rPr lang="nl-NL" sz="2400" b="1" dirty="0">
                <a:solidFill>
                  <a:schemeClr val="bg1"/>
                </a:solidFill>
              </a:rPr>
              <a:t>is een eeuwig </a:t>
            </a:r>
            <a:r>
              <a:rPr lang="nl-NL" sz="2400" b="1" dirty="0" smtClean="0">
                <a:solidFill>
                  <a:schemeClr val="bg1"/>
                </a:solidFill>
              </a:rPr>
              <a:t>koningschap </a:t>
            </a:r>
            <a:r>
              <a:rPr lang="nl-NL" sz="2400" b="1" dirty="0">
                <a:solidFill>
                  <a:schemeClr val="bg1"/>
                </a:solidFill>
              </a:rPr>
              <a:t>en alle machten </a:t>
            </a:r>
            <a:r>
              <a:rPr lang="nl-NL" sz="2400" b="1" dirty="0" smtClean="0">
                <a:solidFill>
                  <a:schemeClr val="bg1"/>
                </a:solidFill>
              </a:rPr>
              <a:t>zullen </a:t>
            </a:r>
            <a:r>
              <a:rPr lang="nl-NL" sz="2400" b="1" dirty="0">
                <a:solidFill>
                  <a:schemeClr val="bg1"/>
                </a:solidFill>
              </a:rPr>
              <a:t>hem dienen en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gehoorzamen’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(</a:t>
            </a:r>
            <a:r>
              <a:rPr lang="nl-NL" b="1" dirty="0">
                <a:solidFill>
                  <a:schemeClr val="bg1"/>
                </a:solidFill>
              </a:rPr>
              <a:t>Daniël 7:27).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85" y="3743748"/>
            <a:ext cx="3203848" cy="230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65" y="4897356"/>
            <a:ext cx="1708947" cy="10858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" name="Rechthoek 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8" name="Groep 37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1" name="Rechthoek 4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kstvak 42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kstvak 2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Vooronderzoekend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12604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Sabbatmiddag – November 23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285" y="1654911"/>
            <a:ext cx="3173194" cy="326755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ep 36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8" name="Rechthoek 37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2" name="Groep 41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3" name="Rechthoek 42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kstvak 44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kstvak 4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Vooronderzoekend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2295981" y="1663676"/>
            <a:ext cx="6397178" cy="39703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Jezus </a:t>
            </a:r>
            <a:r>
              <a:rPr lang="nl-NL" sz="2400" b="1" dirty="0">
                <a:solidFill>
                  <a:schemeClr val="bg1"/>
                </a:solidFill>
              </a:rPr>
              <a:t>begon na zijn dood aan een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nieuwe </a:t>
            </a:r>
            <a:r>
              <a:rPr lang="nl-NL" sz="2400" b="1" dirty="0">
                <a:solidFill>
                  <a:schemeClr val="bg1"/>
                </a:solidFill>
              </a:rPr>
              <a:t>fase van zijn werk voor ons,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zoals </a:t>
            </a:r>
            <a:r>
              <a:rPr lang="nl-NL" sz="2400" b="1" dirty="0">
                <a:solidFill>
                  <a:schemeClr val="bg1"/>
                </a:solidFill>
              </a:rPr>
              <a:t>het </a:t>
            </a:r>
            <a:r>
              <a:rPr lang="nl-NL" sz="2400" b="1" dirty="0" smtClean="0">
                <a:solidFill>
                  <a:schemeClr val="bg1"/>
                </a:solidFill>
              </a:rPr>
              <a:t>boek </a:t>
            </a:r>
            <a:r>
              <a:rPr lang="nl-NL" sz="2400" b="1" dirty="0">
                <a:solidFill>
                  <a:schemeClr val="bg1"/>
                </a:solidFill>
              </a:rPr>
              <a:t>Hebreeën maar al te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duidelijk </a:t>
            </a:r>
            <a:r>
              <a:rPr lang="nl-NL" sz="2400" b="1" dirty="0">
                <a:solidFill>
                  <a:schemeClr val="bg1"/>
                </a:solidFill>
              </a:rPr>
              <a:t>laat zien. Hij werd onze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hogepriester </a:t>
            </a:r>
            <a:r>
              <a:rPr lang="nl-NL" sz="2400" b="1" dirty="0">
                <a:solidFill>
                  <a:schemeClr val="bg1"/>
                </a:solidFill>
              </a:rPr>
              <a:t>in het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hemelse </a:t>
            </a:r>
            <a:r>
              <a:rPr lang="nl-NL" sz="2400" b="1" dirty="0" smtClean="0">
                <a:solidFill>
                  <a:schemeClr val="bg1"/>
                </a:solidFill>
              </a:rPr>
              <a:t>heiligdom.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</a:t>
            </a:r>
            <a:r>
              <a:rPr lang="nl-NL" b="1" dirty="0">
                <a:solidFill>
                  <a:schemeClr val="bg1"/>
                </a:solidFill>
              </a:rPr>
              <a:t>visioenen in Daniël 7 en 8 laten zien </a:t>
            </a:r>
            <a:r>
              <a:rPr lang="nl-NL" b="1" dirty="0" smtClean="0">
                <a:solidFill>
                  <a:schemeClr val="bg1"/>
                </a:solidFill>
              </a:rPr>
              <a:t>dat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dit </a:t>
            </a:r>
            <a:r>
              <a:rPr lang="nl-NL" b="1" dirty="0">
                <a:solidFill>
                  <a:schemeClr val="bg1"/>
                </a:solidFill>
              </a:rPr>
              <a:t>hemelse </a:t>
            </a:r>
            <a:r>
              <a:rPr lang="nl-NL" b="1" dirty="0" smtClean="0">
                <a:solidFill>
                  <a:schemeClr val="bg1"/>
                </a:solidFill>
              </a:rPr>
              <a:t>werk </a:t>
            </a:r>
            <a:r>
              <a:rPr lang="nl-NL" b="1" dirty="0">
                <a:solidFill>
                  <a:schemeClr val="bg1"/>
                </a:solidFill>
              </a:rPr>
              <a:t>van Christus ten behoeve van 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ons </a:t>
            </a:r>
            <a:r>
              <a:rPr lang="nl-NL" b="1" dirty="0">
                <a:solidFill>
                  <a:schemeClr val="bg1"/>
                </a:solidFill>
              </a:rPr>
              <a:t>op zeker moment in de geschiedenis </a:t>
            </a:r>
            <a:r>
              <a:rPr lang="nl-NL" b="1" dirty="0" smtClean="0">
                <a:solidFill>
                  <a:schemeClr val="bg1"/>
                </a:solidFill>
              </a:rPr>
              <a:t>een </a:t>
            </a:r>
            <a:r>
              <a:rPr lang="nl-NL" b="1" dirty="0">
                <a:solidFill>
                  <a:schemeClr val="bg1"/>
                </a:solidFill>
              </a:rPr>
              <a:t>nieuwe fase zou zijn binnengegaan, namelijk de tijd van het oordeel.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12604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Sabbatmiddag – November 23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41" name="Rechthoek 40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3" name="Groep 42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4" name="Rechthoek 43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kstvak 45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Tekstvak 4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</a:t>
              </a:r>
              <a:r>
                <a:rPr lang="nl-NL" sz="2800" b="1" dirty="0" err="1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Vooronderzoekend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9" y="984366"/>
            <a:ext cx="1651851" cy="23251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33" y="2433568"/>
            <a:ext cx="1072118" cy="21114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88" y="3750130"/>
            <a:ext cx="1873515" cy="21164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6" y="3856085"/>
            <a:ext cx="2269560" cy="206288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ep 35"/>
          <p:cNvGrpSpPr/>
          <p:nvPr/>
        </p:nvGrpSpPr>
        <p:grpSpPr>
          <a:xfrm>
            <a:off x="7106765" y="2179271"/>
            <a:ext cx="1939261" cy="3179437"/>
            <a:chOff x="1682084" y="1065664"/>
            <a:chExt cx="2926725" cy="4825270"/>
          </a:xfrm>
        </p:grpSpPr>
        <p:pic>
          <p:nvPicPr>
            <p:cNvPr id="37" name="Picture 24" descr="F:\POWERPOINT\ROME_USA\DANIEL_BOEK\DAN2_STEEN_1.jpg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7" t="19183" r="30006" b="21599"/>
            <a:stretch/>
          </p:blipFill>
          <p:spPr bwMode="auto">
            <a:xfrm rot="821175" flipH="1">
              <a:off x="1682084" y="1817362"/>
              <a:ext cx="2109652" cy="383365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914" y="1065664"/>
              <a:ext cx="1708895" cy="482527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hoek 1"/>
          <p:cNvSpPr/>
          <p:nvPr/>
        </p:nvSpPr>
        <p:spPr>
          <a:xfrm>
            <a:off x="2295981" y="1663676"/>
            <a:ext cx="6397178" cy="378565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Daniel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smtClean="0">
                <a:solidFill>
                  <a:schemeClr val="bg1"/>
                </a:solidFill>
              </a:rPr>
              <a:t>heeft </a:t>
            </a:r>
            <a:r>
              <a:rPr lang="nl-NL" sz="2400" b="1" dirty="0">
                <a:solidFill>
                  <a:schemeClr val="bg1"/>
                </a:solidFill>
              </a:rPr>
              <a:t>deze week onze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aandacht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nl-NL" sz="2400" b="1" dirty="0">
                <a:solidFill>
                  <a:schemeClr val="bg1"/>
                </a:solidFill>
              </a:rPr>
              <a:t> Die reeks vormt een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parallel </a:t>
            </a:r>
            <a:r>
              <a:rPr lang="nl-NL" sz="2400" b="1" dirty="0">
                <a:solidFill>
                  <a:schemeClr val="bg1"/>
                </a:solidFill>
              </a:rPr>
              <a:t>met de in Daniël 2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genoemde volgorde van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Babylon</a:t>
            </a:r>
            <a:r>
              <a:rPr lang="nl-NL" sz="2400" b="1" dirty="0">
                <a:solidFill>
                  <a:schemeClr val="bg1"/>
                </a:solidFill>
              </a:rPr>
              <a:t>,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</a:rPr>
              <a:t>Medo</a:t>
            </a:r>
            <a:r>
              <a:rPr lang="nl-NL" sz="2400" b="1" dirty="0" smtClean="0">
                <a:solidFill>
                  <a:schemeClr val="bg1"/>
                </a:solidFill>
              </a:rPr>
              <a:t>-Perzië</a:t>
            </a:r>
            <a:r>
              <a:rPr lang="nl-NL" sz="2400" b="1" dirty="0">
                <a:solidFill>
                  <a:schemeClr val="bg1"/>
                </a:solidFill>
              </a:rPr>
              <a:t>,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G</a:t>
            </a:r>
            <a:r>
              <a:rPr lang="nl-NL" sz="2400" b="1" dirty="0" smtClean="0">
                <a:solidFill>
                  <a:schemeClr val="bg1"/>
                </a:solidFill>
              </a:rPr>
              <a:t>riekenland 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en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R</a:t>
            </a:r>
            <a:r>
              <a:rPr lang="nl-NL" sz="2400" b="1" dirty="0" smtClean="0">
                <a:solidFill>
                  <a:schemeClr val="bg1"/>
                </a:solidFill>
              </a:rPr>
              <a:t>ome</a:t>
            </a:r>
            <a:r>
              <a:rPr lang="nl-NL" sz="2400" b="1" dirty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905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Zondag– November 24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2295981" y="1663676"/>
            <a:ext cx="6397178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Lees </a:t>
            </a:r>
            <a:r>
              <a:rPr lang="en-US" sz="2400" b="1" dirty="0">
                <a:solidFill>
                  <a:schemeClr val="bg1"/>
                </a:solidFill>
              </a:rPr>
              <a:t>Daniel 7:1–14.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Wat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gebeurt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hier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29" y="3309504"/>
            <a:ext cx="1828717" cy="11619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ep 35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7" name="Rechthoek 36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8" name="Groep 37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kstvak 43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kstvak 4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Visioen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het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9" y="984366"/>
            <a:ext cx="1651851" cy="23251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33" y="2433568"/>
            <a:ext cx="1072118" cy="21114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88" y="3750130"/>
            <a:ext cx="1873515" cy="21164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6" y="3856085"/>
            <a:ext cx="2269560" cy="206288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47" y="2103396"/>
            <a:ext cx="3323735" cy="393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9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905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Zondag– November 24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3" name="Groep 32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kstvak 37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Tekstvak 3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Visioen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het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89" y="1002962"/>
            <a:ext cx="1627187" cy="4926013"/>
          </a:xfrm>
          <a:prstGeom prst="rect">
            <a:avLst/>
          </a:prstGeom>
          <a:noFill/>
          <a:ln>
            <a:noFill/>
          </a:ln>
          <a:effectLst>
            <a:glow rad="825500">
              <a:schemeClr val="bg1">
                <a:alpha val="38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95981" y="1663676"/>
            <a:ext cx="6397178" cy="390876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Lees </a:t>
            </a:r>
            <a:r>
              <a:rPr lang="en-US" sz="2400" b="1" dirty="0">
                <a:solidFill>
                  <a:schemeClr val="bg1"/>
                </a:solidFill>
              </a:rPr>
              <a:t>Daniel 7:1–14.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</a:t>
            </a:r>
            <a:r>
              <a:rPr lang="nl-NL" sz="3200" b="1" dirty="0" smtClean="0">
                <a:solidFill>
                  <a:schemeClr val="bg1"/>
                </a:solidFill>
              </a:rPr>
              <a:t>adat </a:t>
            </a:r>
            <a:r>
              <a:rPr lang="nl-NL" sz="3200" b="1" dirty="0">
                <a:solidFill>
                  <a:schemeClr val="bg1"/>
                </a:solidFill>
              </a:rPr>
              <a:t>Daniël de vier dieren </a:t>
            </a:r>
            <a:endParaRPr lang="nl-NL" sz="3200" b="1" dirty="0" smtClean="0">
              <a:solidFill>
                <a:schemeClr val="bg1"/>
              </a:solidFill>
            </a:endParaRPr>
          </a:p>
          <a:p>
            <a:r>
              <a:rPr lang="nl-NL" sz="3200" b="1" dirty="0" smtClean="0">
                <a:solidFill>
                  <a:schemeClr val="bg1"/>
                </a:solidFill>
              </a:rPr>
              <a:t>gezien </a:t>
            </a:r>
            <a:r>
              <a:rPr lang="nl-NL" sz="3200" b="1" dirty="0">
                <a:solidFill>
                  <a:schemeClr val="bg1"/>
                </a:solidFill>
              </a:rPr>
              <a:t>had, constateerde hij </a:t>
            </a:r>
            <a:endParaRPr lang="nl-NL" sz="3200" b="1" dirty="0" smtClean="0">
              <a:solidFill>
                <a:schemeClr val="bg1"/>
              </a:solidFill>
            </a:endParaRPr>
          </a:p>
          <a:p>
            <a:r>
              <a:rPr lang="nl-NL" sz="3200" b="1" dirty="0" smtClean="0">
                <a:solidFill>
                  <a:schemeClr val="bg1"/>
                </a:solidFill>
              </a:rPr>
              <a:t>dat </a:t>
            </a:r>
            <a:r>
              <a:rPr lang="nl-NL" sz="3200" b="1" dirty="0">
                <a:solidFill>
                  <a:schemeClr val="bg1"/>
                </a:solidFill>
              </a:rPr>
              <a:t>tussen de horens 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van het vierde dier </a:t>
            </a:r>
            <a:endParaRPr lang="nl-NL" sz="3200" b="1" dirty="0" smtClean="0">
              <a:solidFill>
                <a:schemeClr val="bg1"/>
              </a:solidFill>
            </a:endParaRPr>
          </a:p>
          <a:p>
            <a:r>
              <a:rPr lang="nl-NL" sz="3200" b="1" dirty="0" smtClean="0">
                <a:solidFill>
                  <a:schemeClr val="bg1"/>
                </a:solidFill>
              </a:rPr>
              <a:t>een </a:t>
            </a:r>
            <a:r>
              <a:rPr lang="nl-NL" sz="3200" b="1" dirty="0">
                <a:solidFill>
                  <a:schemeClr val="bg1"/>
                </a:solidFill>
              </a:rPr>
              <a:t>andere horen </a:t>
            </a:r>
            <a:endParaRPr lang="nl-NL" sz="3200" b="1" dirty="0" smtClean="0">
              <a:solidFill>
                <a:schemeClr val="bg1"/>
              </a:solidFill>
            </a:endParaRPr>
          </a:p>
          <a:p>
            <a:r>
              <a:rPr lang="nl-NL" sz="3200" b="1" dirty="0" smtClean="0">
                <a:solidFill>
                  <a:schemeClr val="bg1"/>
                </a:solidFill>
              </a:rPr>
              <a:t>opkwam</a:t>
            </a:r>
            <a:r>
              <a:rPr lang="nl-NL" sz="3200" b="1" dirty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905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Zondag– November 24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89" y="1002962"/>
            <a:ext cx="1627187" cy="4926013"/>
          </a:xfrm>
          <a:prstGeom prst="rect">
            <a:avLst/>
          </a:prstGeom>
          <a:noFill/>
          <a:ln>
            <a:noFill/>
          </a:ln>
          <a:effectLst>
            <a:glow rad="825500">
              <a:schemeClr val="bg1">
                <a:alpha val="38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95981" y="1663676"/>
            <a:ext cx="6397178" cy="39703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Lees </a:t>
            </a:r>
            <a:r>
              <a:rPr lang="en-US" sz="2400" b="1" dirty="0">
                <a:solidFill>
                  <a:schemeClr val="bg1"/>
                </a:solidFill>
              </a:rPr>
              <a:t>Daniel 7:1–14.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Deze </a:t>
            </a:r>
            <a:r>
              <a:rPr lang="nl-NL" sz="2400" b="1" dirty="0">
                <a:solidFill>
                  <a:schemeClr val="bg1"/>
                </a:solidFill>
              </a:rPr>
              <a:t>‘kleine horen’ werd de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belangrijkste vijand van </a:t>
            </a:r>
            <a:r>
              <a:rPr lang="nl-NL" sz="2400" b="1" dirty="0" smtClean="0">
                <a:solidFill>
                  <a:schemeClr val="bg1"/>
                </a:solidFill>
              </a:rPr>
              <a:t>God </a:t>
            </a:r>
            <a:r>
              <a:rPr lang="nl-NL" sz="2400" b="1" dirty="0">
                <a:solidFill>
                  <a:schemeClr val="bg1"/>
                </a:solidFill>
              </a:rPr>
              <a:t>en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zijn </a:t>
            </a:r>
            <a:r>
              <a:rPr lang="nl-NL" sz="2400" b="1" dirty="0">
                <a:solidFill>
                  <a:schemeClr val="bg1"/>
                </a:solidFill>
              </a:rPr>
              <a:t>heiligen. </a:t>
            </a:r>
            <a:r>
              <a:rPr lang="nl-NL" sz="2400" b="1" dirty="0" smtClean="0">
                <a:solidFill>
                  <a:schemeClr val="bg1"/>
                </a:solidFill>
              </a:rPr>
              <a:t>Toen </a:t>
            </a:r>
            <a:r>
              <a:rPr lang="nl-NL" sz="2400" b="1" dirty="0">
                <a:solidFill>
                  <a:schemeClr val="bg1"/>
                </a:solidFill>
              </a:rPr>
              <a:t>ging Daniëls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aandacht </a:t>
            </a:r>
            <a:r>
              <a:rPr lang="nl-NL" sz="2400" b="1" dirty="0">
                <a:solidFill>
                  <a:schemeClr val="bg1"/>
                </a:solidFill>
              </a:rPr>
              <a:t>plotseling van de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donkere </a:t>
            </a:r>
            <a:r>
              <a:rPr lang="nl-NL" sz="2400" b="1" dirty="0">
                <a:solidFill>
                  <a:schemeClr val="bg1"/>
                </a:solidFill>
              </a:rPr>
              <a:t>aarde naar een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duidelijk </a:t>
            </a:r>
            <a:r>
              <a:rPr lang="nl-NL" sz="2400" b="1" dirty="0">
                <a:solidFill>
                  <a:schemeClr val="bg1"/>
                </a:solidFill>
              </a:rPr>
              <a:t>zichtbare plaats in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de </a:t>
            </a:r>
            <a:r>
              <a:rPr lang="nl-NL" sz="2400" b="1" dirty="0">
                <a:solidFill>
                  <a:schemeClr val="bg1"/>
                </a:solidFill>
              </a:rPr>
              <a:t>hemelse </a:t>
            </a:r>
            <a:r>
              <a:rPr lang="nl-NL" sz="2400" b="1" dirty="0" smtClean="0">
                <a:solidFill>
                  <a:schemeClr val="bg1"/>
                </a:solidFill>
              </a:rPr>
              <a:t>troonzaal </a:t>
            </a:r>
            <a:r>
              <a:rPr lang="nl-NL" sz="2400" b="1" dirty="0">
                <a:solidFill>
                  <a:schemeClr val="bg1"/>
                </a:solidFill>
              </a:rPr>
              <a:t>waar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werd </a:t>
            </a:r>
            <a:r>
              <a:rPr lang="nl-NL" sz="2400" b="1" dirty="0">
                <a:solidFill>
                  <a:schemeClr val="bg1"/>
                </a:solidFill>
              </a:rPr>
              <a:t>rechtgesproken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Dan. 7:9–14).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4" name="Groep 33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7" name="Rechthoek 3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kstvak 40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kstvak 3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Visioen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het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7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39905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Zondag– November 24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09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9" y="1710448"/>
            <a:ext cx="2822190" cy="3445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95981" y="1663676"/>
            <a:ext cx="6397178" cy="43396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Lees </a:t>
            </a:r>
            <a:r>
              <a:rPr lang="en-US" sz="2400" b="1" dirty="0">
                <a:solidFill>
                  <a:schemeClr val="bg1"/>
                </a:solidFill>
              </a:rPr>
              <a:t>Daniel 7:1–14.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In </a:t>
            </a:r>
            <a:r>
              <a:rPr lang="nl-NL" sz="2200" b="1" dirty="0" smtClean="0">
                <a:solidFill>
                  <a:schemeClr val="bg1"/>
                </a:solidFill>
              </a:rPr>
              <a:t>Daniël </a:t>
            </a:r>
            <a:r>
              <a:rPr lang="nl-NL" sz="2200" b="1" dirty="0">
                <a:solidFill>
                  <a:schemeClr val="bg1"/>
                </a:solidFill>
              </a:rPr>
              <a:t>7:10 staat: ‘… de boeken </a:t>
            </a:r>
            <a:endParaRPr lang="nl-NL" sz="2200" b="1" dirty="0" smtClean="0">
              <a:solidFill>
                <a:schemeClr val="bg1"/>
              </a:solidFill>
            </a:endParaRPr>
          </a:p>
          <a:p>
            <a:r>
              <a:rPr lang="nl-NL" sz="2200" b="1" dirty="0" smtClean="0">
                <a:solidFill>
                  <a:schemeClr val="bg1"/>
                </a:solidFill>
              </a:rPr>
              <a:t>werden </a:t>
            </a:r>
            <a:r>
              <a:rPr lang="nl-NL" sz="2200" b="1" dirty="0">
                <a:solidFill>
                  <a:schemeClr val="bg1"/>
                </a:solidFill>
              </a:rPr>
              <a:t>geopend.’ Boeken </a:t>
            </a:r>
            <a:r>
              <a:rPr lang="nl-NL" sz="2200" b="1" dirty="0" smtClean="0">
                <a:solidFill>
                  <a:schemeClr val="bg1"/>
                </a:solidFill>
              </a:rPr>
              <a:t>spelen</a:t>
            </a:r>
          </a:p>
          <a:p>
            <a:r>
              <a:rPr lang="nl-NL" sz="2200" b="1" dirty="0" smtClean="0">
                <a:solidFill>
                  <a:schemeClr val="bg1"/>
                </a:solidFill>
              </a:rPr>
              <a:t>een belangrijke </a:t>
            </a:r>
            <a:r>
              <a:rPr lang="nl-NL" sz="2200" b="1" dirty="0">
                <a:solidFill>
                  <a:schemeClr val="bg1"/>
                </a:solidFill>
              </a:rPr>
              <a:t>rol in het </a:t>
            </a:r>
            <a:endParaRPr lang="nl-NL" sz="2200" b="1" dirty="0" smtClean="0">
              <a:solidFill>
                <a:schemeClr val="bg1"/>
              </a:solidFill>
            </a:endParaRPr>
          </a:p>
          <a:p>
            <a:r>
              <a:rPr lang="nl-NL" sz="2200" b="1" dirty="0" smtClean="0">
                <a:solidFill>
                  <a:schemeClr val="bg1"/>
                </a:solidFill>
              </a:rPr>
              <a:t>hemelse </a:t>
            </a:r>
            <a:r>
              <a:rPr lang="nl-NL" sz="2200" b="1" dirty="0">
                <a:solidFill>
                  <a:schemeClr val="bg1"/>
                </a:solidFill>
              </a:rPr>
              <a:t>oordeel. De Bijbel kent </a:t>
            </a:r>
            <a:endParaRPr lang="nl-NL" sz="2200" b="1" dirty="0" smtClean="0">
              <a:solidFill>
                <a:schemeClr val="bg1"/>
              </a:solidFill>
            </a:endParaRPr>
          </a:p>
          <a:p>
            <a:r>
              <a:rPr lang="nl-NL" sz="2200" b="1" dirty="0" smtClean="0">
                <a:solidFill>
                  <a:schemeClr val="bg1"/>
                </a:solidFill>
              </a:rPr>
              <a:t>verscheidene </a:t>
            </a:r>
            <a:r>
              <a:rPr lang="nl-NL" sz="2200" b="1" dirty="0">
                <a:solidFill>
                  <a:schemeClr val="bg1"/>
                </a:solidFill>
              </a:rPr>
              <a:t>boeken van </a:t>
            </a:r>
          </a:p>
          <a:p>
            <a:r>
              <a:rPr lang="nl-NL" sz="2200" b="1" dirty="0">
                <a:solidFill>
                  <a:schemeClr val="bg1"/>
                </a:solidFill>
              </a:rPr>
              <a:t>hemelse oorsprong: </a:t>
            </a:r>
          </a:p>
          <a:p>
            <a:r>
              <a:rPr lang="nl-NL" sz="2200" b="1" dirty="0">
                <a:solidFill>
                  <a:schemeClr val="bg1"/>
                </a:solidFill>
              </a:rPr>
              <a:t>het ‘boek van het leven’; </a:t>
            </a:r>
          </a:p>
          <a:p>
            <a:r>
              <a:rPr lang="nl-NL" sz="2200" b="1" dirty="0">
                <a:solidFill>
                  <a:schemeClr val="bg1"/>
                </a:solidFill>
              </a:rPr>
              <a:t>het ‘gedenkboek’; </a:t>
            </a:r>
          </a:p>
          <a:p>
            <a:r>
              <a:rPr lang="nl-NL" sz="2200" b="1" dirty="0">
                <a:solidFill>
                  <a:schemeClr val="bg1"/>
                </a:solidFill>
              </a:rPr>
              <a:t>de boeken over ‘daden’,</a:t>
            </a:r>
          </a:p>
          <a:p>
            <a:r>
              <a:rPr lang="nl-NL" sz="2200" b="1" dirty="0">
                <a:solidFill>
                  <a:schemeClr val="bg1"/>
                </a:solidFill>
              </a:rPr>
              <a:t>en het ‘boek’ van God.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2" name="Rechthoek 31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3" name="Groep 32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kstvak 36"/>
              <p:cNvSpPr txBox="1"/>
              <p:nvPr/>
            </p:nvSpPr>
            <p:spPr>
              <a:xfrm>
                <a:off x="2383627" y="180582"/>
                <a:ext cx="3368743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Het </a:t>
                </a:r>
                <a:r>
                  <a:rPr lang="nl-NL" sz="1200" b="1" dirty="0" err="1" smtClean="0">
                    <a:solidFill>
                      <a:schemeClr val="bg1"/>
                    </a:solidFill>
                  </a:rPr>
                  <a:t>Vooronderzoekend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Oordeel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Tekstvak 3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Het Visioen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het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Oordeel</a:t>
              </a: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9</a:t>
              </a: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71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1118</Words>
  <Application>Microsoft Office PowerPoint</Application>
  <PresentationFormat>Diavoorstelling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320</cp:revision>
  <dcterms:created xsi:type="dcterms:W3CDTF">2013-09-24T06:37:52Z</dcterms:created>
  <dcterms:modified xsi:type="dcterms:W3CDTF">2013-11-28T08:12:34Z</dcterms:modified>
</cp:coreProperties>
</file>