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5" r:id="rId3"/>
    <p:sldId id="345" r:id="rId4"/>
    <p:sldId id="356" r:id="rId5"/>
    <p:sldId id="321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1" r:id="rId20"/>
    <p:sldId id="306" r:id="rId21"/>
    <p:sldId id="297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41"/>
    <a:srgbClr val="8E0047"/>
    <a:srgbClr val="FFFFFF"/>
    <a:srgbClr val="FCE7AA"/>
    <a:srgbClr val="660033"/>
    <a:srgbClr val="000000"/>
    <a:srgbClr val="6C042C"/>
    <a:srgbClr val="13010C"/>
    <a:srgbClr val="49032D"/>
    <a:srgbClr val="590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660"/>
  </p:normalViewPr>
  <p:slideViewPr>
    <p:cSldViewPr>
      <p:cViewPr>
        <p:scale>
          <a:sx n="60" d="100"/>
          <a:sy n="60" d="100"/>
        </p:scale>
        <p:origin x="-179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26-10-2013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6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26-10-2013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5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26-10-2013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12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26-10-2013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1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26-10-2013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3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26-10-2013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3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26-10-2013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26-10-2013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9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26-10-2013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26-10-2013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0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26-10-2013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6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9944-7037-40F4-8A64-F29B419E1B82}" type="datetimeFigureOut">
              <a:rPr lang="nl-NL" smtClean="0"/>
              <a:t>26-10-2013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5.pn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15.png"/><Relationship Id="rId17" Type="http://schemas.openxmlformats.org/officeDocument/2006/relationships/image" Target="../media/image7.png"/><Relationship Id="rId2" Type="http://schemas.openxmlformats.org/officeDocument/2006/relationships/image" Target="../media/image1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17" Type="http://schemas.openxmlformats.org/officeDocument/2006/relationships/image" Target="../media/image3.png"/><Relationship Id="rId2" Type="http://schemas.openxmlformats.org/officeDocument/2006/relationships/image" Target="../media/image1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5.pn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4.jpe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image" Target="../media/image24.jpeg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12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3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5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/>
          <p:cNvSpPr/>
          <p:nvPr/>
        </p:nvSpPr>
        <p:spPr>
          <a:xfrm>
            <a:off x="1540362" y="3394268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065000" y="1628800"/>
            <a:ext cx="5320687" cy="150810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Hemelse Heiligdom</a:t>
            </a:r>
          </a:p>
          <a:p>
            <a:pPr algn="ctr"/>
            <a:r>
              <a:rPr lang="en-US" sz="24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“Gods </a:t>
            </a:r>
            <a:r>
              <a:rPr lang="en-US" sz="24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woonplaats</a:t>
            </a:r>
            <a:r>
              <a:rPr lang="en-US" sz="24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...”</a:t>
            </a:r>
            <a:endParaRPr lang="en-US" sz="24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32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3689032" y="3579428"/>
            <a:ext cx="489669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Gezegende </a:t>
            </a:r>
            <a:r>
              <a:rPr lang="nl-NL" sz="36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Sabbath</a:t>
            </a:r>
            <a:endParaRPr lang="nl-NL" sz="3600" b="1" dirty="0" smtClean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15144" y="410590"/>
            <a:ext cx="3942105" cy="64633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Zevende –</a:t>
            </a:r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Dags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– Adventisten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 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8" y="1443401"/>
            <a:ext cx="2647547" cy="4272054"/>
          </a:xfrm>
          <a:prstGeom prst="rect">
            <a:avLst/>
          </a:prstGeom>
          <a:noFill/>
          <a:ln>
            <a:noFill/>
          </a:ln>
          <a:effectLst>
            <a:glow rad="63500">
              <a:srgbClr val="8E0047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7" name="Rechthoek 16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27" name="Groep 26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Rechthoek 19"/>
            <p:cNvSpPr/>
            <p:nvPr/>
          </p:nvSpPr>
          <p:spPr>
            <a:xfrm>
              <a:off x="2495869" y="5989475"/>
              <a:ext cx="3275640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SABBAT NOVEMBER 2 -  2013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21" name="Rechthoek 20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05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3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0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2073007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383627" y="6023123"/>
            <a:ext cx="2197846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Dinsdag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Oktober </a:t>
            </a:r>
            <a:r>
              <a:rPr lang="nl-NL" b="1" dirty="0" smtClean="0">
                <a:solidFill>
                  <a:schemeClr val="bg1"/>
                </a:solidFill>
              </a:rPr>
              <a:t>29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188" name="Groep 187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189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0" name="Groep 189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191" name="Rechthoek 190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Tekstvak 191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" name="Groep 37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39" name="Groep 38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41" name="Rechthoek 40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3" name="Rechthoek 42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kstvak 45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Tekstvak 46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De </a:t>
                </a:r>
                <a:r>
                  <a:rPr lang="nl-NL" sz="2800" b="1" dirty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overdracht van de zonde</a:t>
                </a:r>
                <a:endPara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</a:t>
                </a:r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7" name="Picture 14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791803"/>
            <a:ext cx="2078822" cy="29373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96" y="1916832"/>
            <a:ext cx="3423178" cy="250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22" y="1064051"/>
            <a:ext cx="119538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" name="Picture 6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43" y="1916832"/>
            <a:ext cx="2911669" cy="2736304"/>
          </a:xfrm>
          <a:prstGeom prst="rect">
            <a:avLst/>
          </a:prstGeom>
          <a:noFill/>
          <a:ln>
            <a:noFill/>
          </a:ln>
          <a:effectLst>
            <a:outerShdw blurRad="571500" dist="12700" dir="5400000" algn="ctr" rotWithShape="0">
              <a:srgbClr val="82004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4295057" y="3198297"/>
            <a:ext cx="95535" cy="939430"/>
            <a:chOff x="4295057" y="3198297"/>
            <a:chExt cx="95535" cy="93943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" name="Vrije vorm 1"/>
            <p:cNvSpPr/>
            <p:nvPr/>
          </p:nvSpPr>
          <p:spPr>
            <a:xfrm>
              <a:off x="4295057" y="3198297"/>
              <a:ext cx="95535" cy="415243"/>
            </a:xfrm>
            <a:custGeom>
              <a:avLst/>
              <a:gdLst>
                <a:gd name="connsiteX0" fmla="*/ 54591 w 95535"/>
                <a:gd name="connsiteY0" fmla="*/ 1291 h 415243"/>
                <a:gd name="connsiteX1" fmla="*/ 13648 w 95535"/>
                <a:gd name="connsiteY1" fmla="*/ 110473 h 415243"/>
                <a:gd name="connsiteX2" fmla="*/ 0 w 95535"/>
                <a:gd name="connsiteY2" fmla="*/ 219655 h 415243"/>
                <a:gd name="connsiteX3" fmla="*/ 40944 w 95535"/>
                <a:gd name="connsiteY3" fmla="*/ 328837 h 415243"/>
                <a:gd name="connsiteX4" fmla="*/ 54591 w 95535"/>
                <a:gd name="connsiteY4" fmla="*/ 287894 h 415243"/>
                <a:gd name="connsiteX5" fmla="*/ 95535 w 95535"/>
                <a:gd name="connsiteY5" fmla="*/ 260598 h 415243"/>
                <a:gd name="connsiteX6" fmla="*/ 27296 w 95535"/>
                <a:gd name="connsiteY6" fmla="*/ 165064 h 415243"/>
                <a:gd name="connsiteX7" fmla="*/ 40944 w 95535"/>
                <a:gd name="connsiteY7" fmla="*/ 124120 h 415243"/>
                <a:gd name="connsiteX8" fmla="*/ 81887 w 95535"/>
                <a:gd name="connsiteY8" fmla="*/ 96825 h 415243"/>
                <a:gd name="connsiteX9" fmla="*/ 68239 w 95535"/>
                <a:gd name="connsiteY9" fmla="*/ 55882 h 415243"/>
                <a:gd name="connsiteX10" fmla="*/ 54591 w 95535"/>
                <a:gd name="connsiteY10" fmla="*/ 1291 h 4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35" h="415243">
                  <a:moveTo>
                    <a:pt x="54591" y="1291"/>
                  </a:moveTo>
                  <a:cubicBezTo>
                    <a:pt x="45493" y="10389"/>
                    <a:pt x="17214" y="90861"/>
                    <a:pt x="13648" y="110473"/>
                  </a:cubicBezTo>
                  <a:cubicBezTo>
                    <a:pt x="7087" y="146559"/>
                    <a:pt x="4549" y="183261"/>
                    <a:pt x="0" y="219655"/>
                  </a:cubicBezTo>
                  <a:cubicBezTo>
                    <a:pt x="15697" y="439415"/>
                    <a:pt x="-6544" y="471301"/>
                    <a:pt x="40944" y="328837"/>
                  </a:cubicBezTo>
                  <a:cubicBezTo>
                    <a:pt x="45493" y="315189"/>
                    <a:pt x="42621" y="295874"/>
                    <a:pt x="54591" y="287894"/>
                  </a:cubicBezTo>
                  <a:lnTo>
                    <a:pt x="95535" y="260598"/>
                  </a:lnTo>
                  <a:cubicBezTo>
                    <a:pt x="63690" y="165063"/>
                    <a:pt x="95535" y="187809"/>
                    <a:pt x="27296" y="165064"/>
                  </a:cubicBezTo>
                  <a:cubicBezTo>
                    <a:pt x="31845" y="151416"/>
                    <a:pt x="31957" y="135354"/>
                    <a:pt x="40944" y="124120"/>
                  </a:cubicBezTo>
                  <a:cubicBezTo>
                    <a:pt x="51190" y="111312"/>
                    <a:pt x="75795" y="112054"/>
                    <a:pt x="81887" y="96825"/>
                  </a:cubicBezTo>
                  <a:cubicBezTo>
                    <a:pt x="87230" y="83468"/>
                    <a:pt x="71728" y="69838"/>
                    <a:pt x="68239" y="55882"/>
                  </a:cubicBezTo>
                  <a:cubicBezTo>
                    <a:pt x="62613" y="33378"/>
                    <a:pt x="63689" y="-7807"/>
                    <a:pt x="54591" y="12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Vrije vorm 35"/>
            <p:cNvSpPr/>
            <p:nvPr/>
          </p:nvSpPr>
          <p:spPr>
            <a:xfrm>
              <a:off x="4342824" y="3320596"/>
              <a:ext cx="45719" cy="817131"/>
            </a:xfrm>
            <a:custGeom>
              <a:avLst/>
              <a:gdLst>
                <a:gd name="connsiteX0" fmla="*/ 54591 w 95535"/>
                <a:gd name="connsiteY0" fmla="*/ 1291 h 415243"/>
                <a:gd name="connsiteX1" fmla="*/ 13648 w 95535"/>
                <a:gd name="connsiteY1" fmla="*/ 110473 h 415243"/>
                <a:gd name="connsiteX2" fmla="*/ 0 w 95535"/>
                <a:gd name="connsiteY2" fmla="*/ 219655 h 415243"/>
                <a:gd name="connsiteX3" fmla="*/ 40944 w 95535"/>
                <a:gd name="connsiteY3" fmla="*/ 328837 h 415243"/>
                <a:gd name="connsiteX4" fmla="*/ 54591 w 95535"/>
                <a:gd name="connsiteY4" fmla="*/ 287894 h 415243"/>
                <a:gd name="connsiteX5" fmla="*/ 95535 w 95535"/>
                <a:gd name="connsiteY5" fmla="*/ 260598 h 415243"/>
                <a:gd name="connsiteX6" fmla="*/ 27296 w 95535"/>
                <a:gd name="connsiteY6" fmla="*/ 165064 h 415243"/>
                <a:gd name="connsiteX7" fmla="*/ 40944 w 95535"/>
                <a:gd name="connsiteY7" fmla="*/ 124120 h 415243"/>
                <a:gd name="connsiteX8" fmla="*/ 81887 w 95535"/>
                <a:gd name="connsiteY8" fmla="*/ 96825 h 415243"/>
                <a:gd name="connsiteX9" fmla="*/ 68239 w 95535"/>
                <a:gd name="connsiteY9" fmla="*/ 55882 h 415243"/>
                <a:gd name="connsiteX10" fmla="*/ 54591 w 95535"/>
                <a:gd name="connsiteY10" fmla="*/ 1291 h 4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35" h="415243">
                  <a:moveTo>
                    <a:pt x="54591" y="1291"/>
                  </a:moveTo>
                  <a:cubicBezTo>
                    <a:pt x="45493" y="10389"/>
                    <a:pt x="17214" y="90861"/>
                    <a:pt x="13648" y="110473"/>
                  </a:cubicBezTo>
                  <a:cubicBezTo>
                    <a:pt x="7087" y="146559"/>
                    <a:pt x="4549" y="183261"/>
                    <a:pt x="0" y="219655"/>
                  </a:cubicBezTo>
                  <a:cubicBezTo>
                    <a:pt x="15697" y="439415"/>
                    <a:pt x="-6544" y="471301"/>
                    <a:pt x="40944" y="328837"/>
                  </a:cubicBezTo>
                  <a:cubicBezTo>
                    <a:pt x="45493" y="315189"/>
                    <a:pt x="42621" y="295874"/>
                    <a:pt x="54591" y="287894"/>
                  </a:cubicBezTo>
                  <a:lnTo>
                    <a:pt x="95535" y="260598"/>
                  </a:lnTo>
                  <a:cubicBezTo>
                    <a:pt x="63690" y="165063"/>
                    <a:pt x="95535" y="187809"/>
                    <a:pt x="27296" y="165064"/>
                  </a:cubicBezTo>
                  <a:cubicBezTo>
                    <a:pt x="31845" y="151416"/>
                    <a:pt x="31957" y="135354"/>
                    <a:pt x="40944" y="124120"/>
                  </a:cubicBezTo>
                  <a:cubicBezTo>
                    <a:pt x="51190" y="111312"/>
                    <a:pt x="75795" y="112054"/>
                    <a:pt x="81887" y="96825"/>
                  </a:cubicBezTo>
                  <a:cubicBezTo>
                    <a:pt x="87230" y="83468"/>
                    <a:pt x="71728" y="69838"/>
                    <a:pt x="68239" y="55882"/>
                  </a:cubicBezTo>
                  <a:cubicBezTo>
                    <a:pt x="62613" y="33378"/>
                    <a:pt x="63689" y="-7807"/>
                    <a:pt x="54591" y="12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Rechthoek 31"/>
          <p:cNvSpPr/>
          <p:nvPr/>
        </p:nvSpPr>
        <p:spPr>
          <a:xfrm>
            <a:off x="2410896" y="4416541"/>
            <a:ext cx="6397178" cy="64633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nl-NL" b="1" dirty="0"/>
              <a:t>A</a:t>
            </a:r>
            <a:r>
              <a:rPr lang="nl-NL" b="1" dirty="0" smtClean="0"/>
              <a:t>ls de </a:t>
            </a:r>
            <a:r>
              <a:rPr lang="nl-NL" b="1" dirty="0"/>
              <a:t>zonde was begaan door een gewoon lid van het volk of een leider werd </a:t>
            </a:r>
            <a:r>
              <a:rPr lang="nl-NL" b="1" dirty="0" smtClean="0"/>
              <a:t>HET BLOED </a:t>
            </a:r>
            <a:r>
              <a:rPr lang="nl-NL" b="1" dirty="0"/>
              <a:t>aangebracht op het </a:t>
            </a:r>
            <a:r>
              <a:rPr lang="nl-NL" b="1" dirty="0" smtClean="0"/>
              <a:t>brandofferaltaar;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391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2073007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383627" y="6023123"/>
            <a:ext cx="2197846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Dinsdag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Oktober </a:t>
            </a:r>
            <a:r>
              <a:rPr lang="nl-NL" b="1" dirty="0" smtClean="0">
                <a:solidFill>
                  <a:schemeClr val="bg1"/>
                </a:solidFill>
              </a:rPr>
              <a:t>29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188" name="Groep 187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189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0" name="Groep 189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191" name="Rechthoek 190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Tekstvak 191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" name="Groep 42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45" name="Groep 44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47" name="Rechthoek 46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8" name="Rechthoek 47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kstvak 49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ekstvak 50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De </a:t>
                </a:r>
                <a:r>
                  <a:rPr lang="nl-NL" sz="2800" b="1" dirty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overdracht van de zonde</a:t>
                </a:r>
                <a:endPara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</a:t>
                </a:r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46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7" name="Picture 14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791803"/>
            <a:ext cx="2078822" cy="29373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96" y="1916832"/>
            <a:ext cx="3423178" cy="250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81" y="1154610"/>
            <a:ext cx="1398762" cy="291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16" y="2420889"/>
            <a:ext cx="2884939" cy="189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4295057" y="3198297"/>
            <a:ext cx="95535" cy="939430"/>
            <a:chOff x="4295057" y="3198297"/>
            <a:chExt cx="95535" cy="93943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" name="Vrije vorm 1"/>
            <p:cNvSpPr/>
            <p:nvPr/>
          </p:nvSpPr>
          <p:spPr>
            <a:xfrm>
              <a:off x="4295057" y="3198297"/>
              <a:ext cx="95535" cy="415243"/>
            </a:xfrm>
            <a:custGeom>
              <a:avLst/>
              <a:gdLst>
                <a:gd name="connsiteX0" fmla="*/ 54591 w 95535"/>
                <a:gd name="connsiteY0" fmla="*/ 1291 h 415243"/>
                <a:gd name="connsiteX1" fmla="*/ 13648 w 95535"/>
                <a:gd name="connsiteY1" fmla="*/ 110473 h 415243"/>
                <a:gd name="connsiteX2" fmla="*/ 0 w 95535"/>
                <a:gd name="connsiteY2" fmla="*/ 219655 h 415243"/>
                <a:gd name="connsiteX3" fmla="*/ 40944 w 95535"/>
                <a:gd name="connsiteY3" fmla="*/ 328837 h 415243"/>
                <a:gd name="connsiteX4" fmla="*/ 54591 w 95535"/>
                <a:gd name="connsiteY4" fmla="*/ 287894 h 415243"/>
                <a:gd name="connsiteX5" fmla="*/ 95535 w 95535"/>
                <a:gd name="connsiteY5" fmla="*/ 260598 h 415243"/>
                <a:gd name="connsiteX6" fmla="*/ 27296 w 95535"/>
                <a:gd name="connsiteY6" fmla="*/ 165064 h 415243"/>
                <a:gd name="connsiteX7" fmla="*/ 40944 w 95535"/>
                <a:gd name="connsiteY7" fmla="*/ 124120 h 415243"/>
                <a:gd name="connsiteX8" fmla="*/ 81887 w 95535"/>
                <a:gd name="connsiteY8" fmla="*/ 96825 h 415243"/>
                <a:gd name="connsiteX9" fmla="*/ 68239 w 95535"/>
                <a:gd name="connsiteY9" fmla="*/ 55882 h 415243"/>
                <a:gd name="connsiteX10" fmla="*/ 54591 w 95535"/>
                <a:gd name="connsiteY10" fmla="*/ 1291 h 4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35" h="415243">
                  <a:moveTo>
                    <a:pt x="54591" y="1291"/>
                  </a:moveTo>
                  <a:cubicBezTo>
                    <a:pt x="45493" y="10389"/>
                    <a:pt x="17214" y="90861"/>
                    <a:pt x="13648" y="110473"/>
                  </a:cubicBezTo>
                  <a:cubicBezTo>
                    <a:pt x="7087" y="146559"/>
                    <a:pt x="4549" y="183261"/>
                    <a:pt x="0" y="219655"/>
                  </a:cubicBezTo>
                  <a:cubicBezTo>
                    <a:pt x="15697" y="439415"/>
                    <a:pt x="-6544" y="471301"/>
                    <a:pt x="40944" y="328837"/>
                  </a:cubicBezTo>
                  <a:cubicBezTo>
                    <a:pt x="45493" y="315189"/>
                    <a:pt x="42621" y="295874"/>
                    <a:pt x="54591" y="287894"/>
                  </a:cubicBezTo>
                  <a:lnTo>
                    <a:pt x="95535" y="260598"/>
                  </a:lnTo>
                  <a:cubicBezTo>
                    <a:pt x="63690" y="165063"/>
                    <a:pt x="95535" y="187809"/>
                    <a:pt x="27296" y="165064"/>
                  </a:cubicBezTo>
                  <a:cubicBezTo>
                    <a:pt x="31845" y="151416"/>
                    <a:pt x="31957" y="135354"/>
                    <a:pt x="40944" y="124120"/>
                  </a:cubicBezTo>
                  <a:cubicBezTo>
                    <a:pt x="51190" y="111312"/>
                    <a:pt x="75795" y="112054"/>
                    <a:pt x="81887" y="96825"/>
                  </a:cubicBezTo>
                  <a:cubicBezTo>
                    <a:pt x="87230" y="83468"/>
                    <a:pt x="71728" y="69838"/>
                    <a:pt x="68239" y="55882"/>
                  </a:cubicBezTo>
                  <a:cubicBezTo>
                    <a:pt x="62613" y="33378"/>
                    <a:pt x="63689" y="-7807"/>
                    <a:pt x="54591" y="12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Vrije vorm 35"/>
            <p:cNvSpPr/>
            <p:nvPr/>
          </p:nvSpPr>
          <p:spPr>
            <a:xfrm>
              <a:off x="4342824" y="3320596"/>
              <a:ext cx="45719" cy="817131"/>
            </a:xfrm>
            <a:custGeom>
              <a:avLst/>
              <a:gdLst>
                <a:gd name="connsiteX0" fmla="*/ 54591 w 95535"/>
                <a:gd name="connsiteY0" fmla="*/ 1291 h 415243"/>
                <a:gd name="connsiteX1" fmla="*/ 13648 w 95535"/>
                <a:gd name="connsiteY1" fmla="*/ 110473 h 415243"/>
                <a:gd name="connsiteX2" fmla="*/ 0 w 95535"/>
                <a:gd name="connsiteY2" fmla="*/ 219655 h 415243"/>
                <a:gd name="connsiteX3" fmla="*/ 40944 w 95535"/>
                <a:gd name="connsiteY3" fmla="*/ 328837 h 415243"/>
                <a:gd name="connsiteX4" fmla="*/ 54591 w 95535"/>
                <a:gd name="connsiteY4" fmla="*/ 287894 h 415243"/>
                <a:gd name="connsiteX5" fmla="*/ 95535 w 95535"/>
                <a:gd name="connsiteY5" fmla="*/ 260598 h 415243"/>
                <a:gd name="connsiteX6" fmla="*/ 27296 w 95535"/>
                <a:gd name="connsiteY6" fmla="*/ 165064 h 415243"/>
                <a:gd name="connsiteX7" fmla="*/ 40944 w 95535"/>
                <a:gd name="connsiteY7" fmla="*/ 124120 h 415243"/>
                <a:gd name="connsiteX8" fmla="*/ 81887 w 95535"/>
                <a:gd name="connsiteY8" fmla="*/ 96825 h 415243"/>
                <a:gd name="connsiteX9" fmla="*/ 68239 w 95535"/>
                <a:gd name="connsiteY9" fmla="*/ 55882 h 415243"/>
                <a:gd name="connsiteX10" fmla="*/ 54591 w 95535"/>
                <a:gd name="connsiteY10" fmla="*/ 1291 h 4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35" h="415243">
                  <a:moveTo>
                    <a:pt x="54591" y="1291"/>
                  </a:moveTo>
                  <a:cubicBezTo>
                    <a:pt x="45493" y="10389"/>
                    <a:pt x="17214" y="90861"/>
                    <a:pt x="13648" y="110473"/>
                  </a:cubicBezTo>
                  <a:cubicBezTo>
                    <a:pt x="7087" y="146559"/>
                    <a:pt x="4549" y="183261"/>
                    <a:pt x="0" y="219655"/>
                  </a:cubicBezTo>
                  <a:cubicBezTo>
                    <a:pt x="15697" y="439415"/>
                    <a:pt x="-6544" y="471301"/>
                    <a:pt x="40944" y="328837"/>
                  </a:cubicBezTo>
                  <a:cubicBezTo>
                    <a:pt x="45493" y="315189"/>
                    <a:pt x="42621" y="295874"/>
                    <a:pt x="54591" y="287894"/>
                  </a:cubicBezTo>
                  <a:lnTo>
                    <a:pt x="95535" y="260598"/>
                  </a:lnTo>
                  <a:cubicBezTo>
                    <a:pt x="63690" y="165063"/>
                    <a:pt x="95535" y="187809"/>
                    <a:pt x="27296" y="165064"/>
                  </a:cubicBezTo>
                  <a:cubicBezTo>
                    <a:pt x="31845" y="151416"/>
                    <a:pt x="31957" y="135354"/>
                    <a:pt x="40944" y="124120"/>
                  </a:cubicBezTo>
                  <a:cubicBezTo>
                    <a:pt x="51190" y="111312"/>
                    <a:pt x="75795" y="112054"/>
                    <a:pt x="81887" y="96825"/>
                  </a:cubicBezTo>
                  <a:cubicBezTo>
                    <a:pt x="87230" y="83468"/>
                    <a:pt x="71728" y="69838"/>
                    <a:pt x="68239" y="55882"/>
                  </a:cubicBezTo>
                  <a:cubicBezTo>
                    <a:pt x="62613" y="33378"/>
                    <a:pt x="63689" y="-7807"/>
                    <a:pt x="54591" y="12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22" y="1064051"/>
            <a:ext cx="119538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" name="Picture 6"/>
          <p:cNvPicPr>
            <a:picLocks noChangeAspect="1" noChangeArrowheads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43" y="1916832"/>
            <a:ext cx="2911669" cy="2736304"/>
          </a:xfrm>
          <a:prstGeom prst="rect">
            <a:avLst/>
          </a:prstGeom>
          <a:noFill/>
          <a:ln>
            <a:noFill/>
          </a:ln>
          <a:effectLst>
            <a:outerShdw blurRad="571500" dist="12700" dir="5400000" algn="ctr" rotWithShape="0">
              <a:srgbClr val="82004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ep 37"/>
          <p:cNvGrpSpPr/>
          <p:nvPr/>
        </p:nvGrpSpPr>
        <p:grpSpPr>
          <a:xfrm>
            <a:off x="7884368" y="2750220"/>
            <a:ext cx="95535" cy="939430"/>
            <a:chOff x="4295057" y="3198297"/>
            <a:chExt cx="95535" cy="93943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9" name="Vrije vorm 38"/>
            <p:cNvSpPr/>
            <p:nvPr/>
          </p:nvSpPr>
          <p:spPr>
            <a:xfrm>
              <a:off x="4295057" y="3198297"/>
              <a:ext cx="95535" cy="415243"/>
            </a:xfrm>
            <a:custGeom>
              <a:avLst/>
              <a:gdLst>
                <a:gd name="connsiteX0" fmla="*/ 54591 w 95535"/>
                <a:gd name="connsiteY0" fmla="*/ 1291 h 415243"/>
                <a:gd name="connsiteX1" fmla="*/ 13648 w 95535"/>
                <a:gd name="connsiteY1" fmla="*/ 110473 h 415243"/>
                <a:gd name="connsiteX2" fmla="*/ 0 w 95535"/>
                <a:gd name="connsiteY2" fmla="*/ 219655 h 415243"/>
                <a:gd name="connsiteX3" fmla="*/ 40944 w 95535"/>
                <a:gd name="connsiteY3" fmla="*/ 328837 h 415243"/>
                <a:gd name="connsiteX4" fmla="*/ 54591 w 95535"/>
                <a:gd name="connsiteY4" fmla="*/ 287894 h 415243"/>
                <a:gd name="connsiteX5" fmla="*/ 95535 w 95535"/>
                <a:gd name="connsiteY5" fmla="*/ 260598 h 415243"/>
                <a:gd name="connsiteX6" fmla="*/ 27296 w 95535"/>
                <a:gd name="connsiteY6" fmla="*/ 165064 h 415243"/>
                <a:gd name="connsiteX7" fmla="*/ 40944 w 95535"/>
                <a:gd name="connsiteY7" fmla="*/ 124120 h 415243"/>
                <a:gd name="connsiteX8" fmla="*/ 81887 w 95535"/>
                <a:gd name="connsiteY8" fmla="*/ 96825 h 415243"/>
                <a:gd name="connsiteX9" fmla="*/ 68239 w 95535"/>
                <a:gd name="connsiteY9" fmla="*/ 55882 h 415243"/>
                <a:gd name="connsiteX10" fmla="*/ 54591 w 95535"/>
                <a:gd name="connsiteY10" fmla="*/ 1291 h 4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35" h="415243">
                  <a:moveTo>
                    <a:pt x="54591" y="1291"/>
                  </a:moveTo>
                  <a:cubicBezTo>
                    <a:pt x="45493" y="10389"/>
                    <a:pt x="17214" y="90861"/>
                    <a:pt x="13648" y="110473"/>
                  </a:cubicBezTo>
                  <a:cubicBezTo>
                    <a:pt x="7087" y="146559"/>
                    <a:pt x="4549" y="183261"/>
                    <a:pt x="0" y="219655"/>
                  </a:cubicBezTo>
                  <a:cubicBezTo>
                    <a:pt x="15697" y="439415"/>
                    <a:pt x="-6544" y="471301"/>
                    <a:pt x="40944" y="328837"/>
                  </a:cubicBezTo>
                  <a:cubicBezTo>
                    <a:pt x="45493" y="315189"/>
                    <a:pt x="42621" y="295874"/>
                    <a:pt x="54591" y="287894"/>
                  </a:cubicBezTo>
                  <a:lnTo>
                    <a:pt x="95535" y="260598"/>
                  </a:lnTo>
                  <a:cubicBezTo>
                    <a:pt x="63690" y="165063"/>
                    <a:pt x="95535" y="187809"/>
                    <a:pt x="27296" y="165064"/>
                  </a:cubicBezTo>
                  <a:cubicBezTo>
                    <a:pt x="31845" y="151416"/>
                    <a:pt x="31957" y="135354"/>
                    <a:pt x="40944" y="124120"/>
                  </a:cubicBezTo>
                  <a:cubicBezTo>
                    <a:pt x="51190" y="111312"/>
                    <a:pt x="75795" y="112054"/>
                    <a:pt x="81887" y="96825"/>
                  </a:cubicBezTo>
                  <a:cubicBezTo>
                    <a:pt x="87230" y="83468"/>
                    <a:pt x="71728" y="69838"/>
                    <a:pt x="68239" y="55882"/>
                  </a:cubicBezTo>
                  <a:cubicBezTo>
                    <a:pt x="62613" y="33378"/>
                    <a:pt x="63689" y="-7807"/>
                    <a:pt x="54591" y="12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Vrije vorm 39"/>
            <p:cNvSpPr/>
            <p:nvPr/>
          </p:nvSpPr>
          <p:spPr>
            <a:xfrm>
              <a:off x="4342824" y="3320596"/>
              <a:ext cx="45719" cy="817131"/>
            </a:xfrm>
            <a:custGeom>
              <a:avLst/>
              <a:gdLst>
                <a:gd name="connsiteX0" fmla="*/ 54591 w 95535"/>
                <a:gd name="connsiteY0" fmla="*/ 1291 h 415243"/>
                <a:gd name="connsiteX1" fmla="*/ 13648 w 95535"/>
                <a:gd name="connsiteY1" fmla="*/ 110473 h 415243"/>
                <a:gd name="connsiteX2" fmla="*/ 0 w 95535"/>
                <a:gd name="connsiteY2" fmla="*/ 219655 h 415243"/>
                <a:gd name="connsiteX3" fmla="*/ 40944 w 95535"/>
                <a:gd name="connsiteY3" fmla="*/ 328837 h 415243"/>
                <a:gd name="connsiteX4" fmla="*/ 54591 w 95535"/>
                <a:gd name="connsiteY4" fmla="*/ 287894 h 415243"/>
                <a:gd name="connsiteX5" fmla="*/ 95535 w 95535"/>
                <a:gd name="connsiteY5" fmla="*/ 260598 h 415243"/>
                <a:gd name="connsiteX6" fmla="*/ 27296 w 95535"/>
                <a:gd name="connsiteY6" fmla="*/ 165064 h 415243"/>
                <a:gd name="connsiteX7" fmla="*/ 40944 w 95535"/>
                <a:gd name="connsiteY7" fmla="*/ 124120 h 415243"/>
                <a:gd name="connsiteX8" fmla="*/ 81887 w 95535"/>
                <a:gd name="connsiteY8" fmla="*/ 96825 h 415243"/>
                <a:gd name="connsiteX9" fmla="*/ 68239 w 95535"/>
                <a:gd name="connsiteY9" fmla="*/ 55882 h 415243"/>
                <a:gd name="connsiteX10" fmla="*/ 54591 w 95535"/>
                <a:gd name="connsiteY10" fmla="*/ 1291 h 4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35" h="415243">
                  <a:moveTo>
                    <a:pt x="54591" y="1291"/>
                  </a:moveTo>
                  <a:cubicBezTo>
                    <a:pt x="45493" y="10389"/>
                    <a:pt x="17214" y="90861"/>
                    <a:pt x="13648" y="110473"/>
                  </a:cubicBezTo>
                  <a:cubicBezTo>
                    <a:pt x="7087" y="146559"/>
                    <a:pt x="4549" y="183261"/>
                    <a:pt x="0" y="219655"/>
                  </a:cubicBezTo>
                  <a:cubicBezTo>
                    <a:pt x="15697" y="439415"/>
                    <a:pt x="-6544" y="471301"/>
                    <a:pt x="40944" y="328837"/>
                  </a:cubicBezTo>
                  <a:cubicBezTo>
                    <a:pt x="45493" y="315189"/>
                    <a:pt x="42621" y="295874"/>
                    <a:pt x="54591" y="287894"/>
                  </a:cubicBezTo>
                  <a:lnTo>
                    <a:pt x="95535" y="260598"/>
                  </a:lnTo>
                  <a:cubicBezTo>
                    <a:pt x="63690" y="165063"/>
                    <a:pt x="95535" y="187809"/>
                    <a:pt x="27296" y="165064"/>
                  </a:cubicBezTo>
                  <a:cubicBezTo>
                    <a:pt x="31845" y="151416"/>
                    <a:pt x="31957" y="135354"/>
                    <a:pt x="40944" y="124120"/>
                  </a:cubicBezTo>
                  <a:cubicBezTo>
                    <a:pt x="51190" y="111312"/>
                    <a:pt x="75795" y="112054"/>
                    <a:pt x="81887" y="96825"/>
                  </a:cubicBezTo>
                  <a:cubicBezTo>
                    <a:pt x="87230" y="83468"/>
                    <a:pt x="71728" y="69838"/>
                    <a:pt x="68239" y="55882"/>
                  </a:cubicBezTo>
                  <a:cubicBezTo>
                    <a:pt x="62613" y="33378"/>
                    <a:pt x="63689" y="-7807"/>
                    <a:pt x="54591" y="12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2" name="Rechthoek 51"/>
          <p:cNvSpPr/>
          <p:nvPr/>
        </p:nvSpPr>
        <p:spPr>
          <a:xfrm>
            <a:off x="2410896" y="4416541"/>
            <a:ext cx="6397178" cy="147732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nl-NL" b="1" dirty="0"/>
              <a:t>A</a:t>
            </a:r>
            <a:r>
              <a:rPr lang="nl-NL" b="1" dirty="0" smtClean="0"/>
              <a:t>ls de </a:t>
            </a:r>
            <a:r>
              <a:rPr lang="nl-NL" b="1" dirty="0"/>
              <a:t>zonde was begaan door een gewoon lid van het volk of een leider werd </a:t>
            </a:r>
            <a:r>
              <a:rPr lang="nl-NL" b="1" dirty="0" smtClean="0"/>
              <a:t>HET BLOED </a:t>
            </a:r>
            <a:r>
              <a:rPr lang="nl-NL" b="1" dirty="0"/>
              <a:t>aangebracht op het brandofferaltaar; maar als </a:t>
            </a:r>
            <a:r>
              <a:rPr lang="nl-NL" b="1" dirty="0" smtClean="0"/>
              <a:t>DE HOGEPRIESTER of </a:t>
            </a:r>
            <a:r>
              <a:rPr lang="nl-NL" b="1" dirty="0"/>
              <a:t>het hele volk de zonde had begaan werd </a:t>
            </a:r>
            <a:r>
              <a:rPr lang="nl-NL" b="1" dirty="0" smtClean="0"/>
              <a:t>HET BLOED </a:t>
            </a:r>
            <a:r>
              <a:rPr lang="nl-NL" b="1" dirty="0"/>
              <a:t>aangebracht </a:t>
            </a:r>
            <a:r>
              <a:rPr lang="nl-NL" b="1" dirty="0" smtClean="0"/>
              <a:t>op </a:t>
            </a:r>
            <a:r>
              <a:rPr lang="nl-NL" b="1" dirty="0"/>
              <a:t>het altaar in het heilige, het </a:t>
            </a:r>
            <a:r>
              <a:rPr lang="nl-NL" b="1" dirty="0" smtClean="0"/>
              <a:t>reukoffer-altaar.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6022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2073007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383627" y="6023123"/>
            <a:ext cx="2197846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Dinsdag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Oktober </a:t>
            </a:r>
            <a:r>
              <a:rPr lang="nl-NL" b="1" dirty="0" smtClean="0">
                <a:solidFill>
                  <a:schemeClr val="bg1"/>
                </a:solidFill>
              </a:rPr>
              <a:t>29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188" name="Groep 187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189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0" name="Groep 189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191" name="Rechthoek 190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Tekstvak 191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7" name="Rechthoek 36"/>
          <p:cNvSpPr/>
          <p:nvPr/>
        </p:nvSpPr>
        <p:spPr>
          <a:xfrm>
            <a:off x="2410896" y="4474151"/>
            <a:ext cx="6397178" cy="120032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/>
              <a:t>Hoe </a:t>
            </a:r>
            <a:r>
              <a:rPr lang="nl-NL" sz="2400" b="1" dirty="0"/>
              <a:t>helpt de dienst in het heiligdom om te begrijpen hoezeer wij van God afhankelijk zijn voor vergeving van onze zonden?</a:t>
            </a:r>
            <a:endParaRPr lang="nl-NL" b="1" dirty="0"/>
          </a:p>
        </p:txBody>
      </p:sp>
      <p:grpSp>
        <p:nvGrpSpPr>
          <p:cNvPr id="43" name="Groep 42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45" name="Groep 44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47" name="Rechthoek 46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8" name="Rechthoek 47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kstvak 49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ekstvak 50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De </a:t>
                </a:r>
                <a:r>
                  <a:rPr lang="nl-NL" sz="2800" b="1" dirty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overdracht van de zonde</a:t>
                </a:r>
                <a:endPara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</a:t>
                </a:r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46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7" name="Picture 14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791803"/>
            <a:ext cx="2078822" cy="29373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96" y="1916832"/>
            <a:ext cx="3423178" cy="250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81" y="1154610"/>
            <a:ext cx="1398762" cy="291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16" y="2420889"/>
            <a:ext cx="2884939" cy="189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4295057" y="3198297"/>
            <a:ext cx="95535" cy="939430"/>
            <a:chOff x="4295057" y="3198297"/>
            <a:chExt cx="95535" cy="93943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" name="Vrije vorm 1"/>
            <p:cNvSpPr/>
            <p:nvPr/>
          </p:nvSpPr>
          <p:spPr>
            <a:xfrm>
              <a:off x="4295057" y="3198297"/>
              <a:ext cx="95535" cy="415243"/>
            </a:xfrm>
            <a:custGeom>
              <a:avLst/>
              <a:gdLst>
                <a:gd name="connsiteX0" fmla="*/ 54591 w 95535"/>
                <a:gd name="connsiteY0" fmla="*/ 1291 h 415243"/>
                <a:gd name="connsiteX1" fmla="*/ 13648 w 95535"/>
                <a:gd name="connsiteY1" fmla="*/ 110473 h 415243"/>
                <a:gd name="connsiteX2" fmla="*/ 0 w 95535"/>
                <a:gd name="connsiteY2" fmla="*/ 219655 h 415243"/>
                <a:gd name="connsiteX3" fmla="*/ 40944 w 95535"/>
                <a:gd name="connsiteY3" fmla="*/ 328837 h 415243"/>
                <a:gd name="connsiteX4" fmla="*/ 54591 w 95535"/>
                <a:gd name="connsiteY4" fmla="*/ 287894 h 415243"/>
                <a:gd name="connsiteX5" fmla="*/ 95535 w 95535"/>
                <a:gd name="connsiteY5" fmla="*/ 260598 h 415243"/>
                <a:gd name="connsiteX6" fmla="*/ 27296 w 95535"/>
                <a:gd name="connsiteY6" fmla="*/ 165064 h 415243"/>
                <a:gd name="connsiteX7" fmla="*/ 40944 w 95535"/>
                <a:gd name="connsiteY7" fmla="*/ 124120 h 415243"/>
                <a:gd name="connsiteX8" fmla="*/ 81887 w 95535"/>
                <a:gd name="connsiteY8" fmla="*/ 96825 h 415243"/>
                <a:gd name="connsiteX9" fmla="*/ 68239 w 95535"/>
                <a:gd name="connsiteY9" fmla="*/ 55882 h 415243"/>
                <a:gd name="connsiteX10" fmla="*/ 54591 w 95535"/>
                <a:gd name="connsiteY10" fmla="*/ 1291 h 4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35" h="415243">
                  <a:moveTo>
                    <a:pt x="54591" y="1291"/>
                  </a:moveTo>
                  <a:cubicBezTo>
                    <a:pt x="45493" y="10389"/>
                    <a:pt x="17214" y="90861"/>
                    <a:pt x="13648" y="110473"/>
                  </a:cubicBezTo>
                  <a:cubicBezTo>
                    <a:pt x="7087" y="146559"/>
                    <a:pt x="4549" y="183261"/>
                    <a:pt x="0" y="219655"/>
                  </a:cubicBezTo>
                  <a:cubicBezTo>
                    <a:pt x="15697" y="439415"/>
                    <a:pt x="-6544" y="471301"/>
                    <a:pt x="40944" y="328837"/>
                  </a:cubicBezTo>
                  <a:cubicBezTo>
                    <a:pt x="45493" y="315189"/>
                    <a:pt x="42621" y="295874"/>
                    <a:pt x="54591" y="287894"/>
                  </a:cubicBezTo>
                  <a:lnTo>
                    <a:pt x="95535" y="260598"/>
                  </a:lnTo>
                  <a:cubicBezTo>
                    <a:pt x="63690" y="165063"/>
                    <a:pt x="95535" y="187809"/>
                    <a:pt x="27296" y="165064"/>
                  </a:cubicBezTo>
                  <a:cubicBezTo>
                    <a:pt x="31845" y="151416"/>
                    <a:pt x="31957" y="135354"/>
                    <a:pt x="40944" y="124120"/>
                  </a:cubicBezTo>
                  <a:cubicBezTo>
                    <a:pt x="51190" y="111312"/>
                    <a:pt x="75795" y="112054"/>
                    <a:pt x="81887" y="96825"/>
                  </a:cubicBezTo>
                  <a:cubicBezTo>
                    <a:pt x="87230" y="83468"/>
                    <a:pt x="71728" y="69838"/>
                    <a:pt x="68239" y="55882"/>
                  </a:cubicBezTo>
                  <a:cubicBezTo>
                    <a:pt x="62613" y="33378"/>
                    <a:pt x="63689" y="-7807"/>
                    <a:pt x="54591" y="12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Vrije vorm 35"/>
            <p:cNvSpPr/>
            <p:nvPr/>
          </p:nvSpPr>
          <p:spPr>
            <a:xfrm>
              <a:off x="4342824" y="3320596"/>
              <a:ext cx="45719" cy="817131"/>
            </a:xfrm>
            <a:custGeom>
              <a:avLst/>
              <a:gdLst>
                <a:gd name="connsiteX0" fmla="*/ 54591 w 95535"/>
                <a:gd name="connsiteY0" fmla="*/ 1291 h 415243"/>
                <a:gd name="connsiteX1" fmla="*/ 13648 w 95535"/>
                <a:gd name="connsiteY1" fmla="*/ 110473 h 415243"/>
                <a:gd name="connsiteX2" fmla="*/ 0 w 95535"/>
                <a:gd name="connsiteY2" fmla="*/ 219655 h 415243"/>
                <a:gd name="connsiteX3" fmla="*/ 40944 w 95535"/>
                <a:gd name="connsiteY3" fmla="*/ 328837 h 415243"/>
                <a:gd name="connsiteX4" fmla="*/ 54591 w 95535"/>
                <a:gd name="connsiteY4" fmla="*/ 287894 h 415243"/>
                <a:gd name="connsiteX5" fmla="*/ 95535 w 95535"/>
                <a:gd name="connsiteY5" fmla="*/ 260598 h 415243"/>
                <a:gd name="connsiteX6" fmla="*/ 27296 w 95535"/>
                <a:gd name="connsiteY6" fmla="*/ 165064 h 415243"/>
                <a:gd name="connsiteX7" fmla="*/ 40944 w 95535"/>
                <a:gd name="connsiteY7" fmla="*/ 124120 h 415243"/>
                <a:gd name="connsiteX8" fmla="*/ 81887 w 95535"/>
                <a:gd name="connsiteY8" fmla="*/ 96825 h 415243"/>
                <a:gd name="connsiteX9" fmla="*/ 68239 w 95535"/>
                <a:gd name="connsiteY9" fmla="*/ 55882 h 415243"/>
                <a:gd name="connsiteX10" fmla="*/ 54591 w 95535"/>
                <a:gd name="connsiteY10" fmla="*/ 1291 h 4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35" h="415243">
                  <a:moveTo>
                    <a:pt x="54591" y="1291"/>
                  </a:moveTo>
                  <a:cubicBezTo>
                    <a:pt x="45493" y="10389"/>
                    <a:pt x="17214" y="90861"/>
                    <a:pt x="13648" y="110473"/>
                  </a:cubicBezTo>
                  <a:cubicBezTo>
                    <a:pt x="7087" y="146559"/>
                    <a:pt x="4549" y="183261"/>
                    <a:pt x="0" y="219655"/>
                  </a:cubicBezTo>
                  <a:cubicBezTo>
                    <a:pt x="15697" y="439415"/>
                    <a:pt x="-6544" y="471301"/>
                    <a:pt x="40944" y="328837"/>
                  </a:cubicBezTo>
                  <a:cubicBezTo>
                    <a:pt x="45493" y="315189"/>
                    <a:pt x="42621" y="295874"/>
                    <a:pt x="54591" y="287894"/>
                  </a:cubicBezTo>
                  <a:lnTo>
                    <a:pt x="95535" y="260598"/>
                  </a:lnTo>
                  <a:cubicBezTo>
                    <a:pt x="63690" y="165063"/>
                    <a:pt x="95535" y="187809"/>
                    <a:pt x="27296" y="165064"/>
                  </a:cubicBezTo>
                  <a:cubicBezTo>
                    <a:pt x="31845" y="151416"/>
                    <a:pt x="31957" y="135354"/>
                    <a:pt x="40944" y="124120"/>
                  </a:cubicBezTo>
                  <a:cubicBezTo>
                    <a:pt x="51190" y="111312"/>
                    <a:pt x="75795" y="112054"/>
                    <a:pt x="81887" y="96825"/>
                  </a:cubicBezTo>
                  <a:cubicBezTo>
                    <a:pt x="87230" y="83468"/>
                    <a:pt x="71728" y="69838"/>
                    <a:pt x="68239" y="55882"/>
                  </a:cubicBezTo>
                  <a:cubicBezTo>
                    <a:pt x="62613" y="33378"/>
                    <a:pt x="63689" y="-7807"/>
                    <a:pt x="54591" y="12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22" y="1064051"/>
            <a:ext cx="119538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" name="Picture 6"/>
          <p:cNvPicPr>
            <a:picLocks noChangeAspect="1" noChangeArrowheads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43" y="1916832"/>
            <a:ext cx="2911669" cy="2736304"/>
          </a:xfrm>
          <a:prstGeom prst="rect">
            <a:avLst/>
          </a:prstGeom>
          <a:noFill/>
          <a:ln>
            <a:noFill/>
          </a:ln>
          <a:effectLst>
            <a:outerShdw blurRad="571500" dist="12700" dir="5400000" algn="ctr" rotWithShape="0">
              <a:srgbClr val="82004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ep 37"/>
          <p:cNvGrpSpPr/>
          <p:nvPr/>
        </p:nvGrpSpPr>
        <p:grpSpPr>
          <a:xfrm>
            <a:off x="7884368" y="2750220"/>
            <a:ext cx="95535" cy="939430"/>
            <a:chOff x="4295057" y="3198297"/>
            <a:chExt cx="95535" cy="93943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9" name="Vrije vorm 38"/>
            <p:cNvSpPr/>
            <p:nvPr/>
          </p:nvSpPr>
          <p:spPr>
            <a:xfrm>
              <a:off x="4295057" y="3198297"/>
              <a:ext cx="95535" cy="415243"/>
            </a:xfrm>
            <a:custGeom>
              <a:avLst/>
              <a:gdLst>
                <a:gd name="connsiteX0" fmla="*/ 54591 w 95535"/>
                <a:gd name="connsiteY0" fmla="*/ 1291 h 415243"/>
                <a:gd name="connsiteX1" fmla="*/ 13648 w 95535"/>
                <a:gd name="connsiteY1" fmla="*/ 110473 h 415243"/>
                <a:gd name="connsiteX2" fmla="*/ 0 w 95535"/>
                <a:gd name="connsiteY2" fmla="*/ 219655 h 415243"/>
                <a:gd name="connsiteX3" fmla="*/ 40944 w 95535"/>
                <a:gd name="connsiteY3" fmla="*/ 328837 h 415243"/>
                <a:gd name="connsiteX4" fmla="*/ 54591 w 95535"/>
                <a:gd name="connsiteY4" fmla="*/ 287894 h 415243"/>
                <a:gd name="connsiteX5" fmla="*/ 95535 w 95535"/>
                <a:gd name="connsiteY5" fmla="*/ 260598 h 415243"/>
                <a:gd name="connsiteX6" fmla="*/ 27296 w 95535"/>
                <a:gd name="connsiteY6" fmla="*/ 165064 h 415243"/>
                <a:gd name="connsiteX7" fmla="*/ 40944 w 95535"/>
                <a:gd name="connsiteY7" fmla="*/ 124120 h 415243"/>
                <a:gd name="connsiteX8" fmla="*/ 81887 w 95535"/>
                <a:gd name="connsiteY8" fmla="*/ 96825 h 415243"/>
                <a:gd name="connsiteX9" fmla="*/ 68239 w 95535"/>
                <a:gd name="connsiteY9" fmla="*/ 55882 h 415243"/>
                <a:gd name="connsiteX10" fmla="*/ 54591 w 95535"/>
                <a:gd name="connsiteY10" fmla="*/ 1291 h 4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35" h="415243">
                  <a:moveTo>
                    <a:pt x="54591" y="1291"/>
                  </a:moveTo>
                  <a:cubicBezTo>
                    <a:pt x="45493" y="10389"/>
                    <a:pt x="17214" y="90861"/>
                    <a:pt x="13648" y="110473"/>
                  </a:cubicBezTo>
                  <a:cubicBezTo>
                    <a:pt x="7087" y="146559"/>
                    <a:pt x="4549" y="183261"/>
                    <a:pt x="0" y="219655"/>
                  </a:cubicBezTo>
                  <a:cubicBezTo>
                    <a:pt x="15697" y="439415"/>
                    <a:pt x="-6544" y="471301"/>
                    <a:pt x="40944" y="328837"/>
                  </a:cubicBezTo>
                  <a:cubicBezTo>
                    <a:pt x="45493" y="315189"/>
                    <a:pt x="42621" y="295874"/>
                    <a:pt x="54591" y="287894"/>
                  </a:cubicBezTo>
                  <a:lnTo>
                    <a:pt x="95535" y="260598"/>
                  </a:lnTo>
                  <a:cubicBezTo>
                    <a:pt x="63690" y="165063"/>
                    <a:pt x="95535" y="187809"/>
                    <a:pt x="27296" y="165064"/>
                  </a:cubicBezTo>
                  <a:cubicBezTo>
                    <a:pt x="31845" y="151416"/>
                    <a:pt x="31957" y="135354"/>
                    <a:pt x="40944" y="124120"/>
                  </a:cubicBezTo>
                  <a:cubicBezTo>
                    <a:pt x="51190" y="111312"/>
                    <a:pt x="75795" y="112054"/>
                    <a:pt x="81887" y="96825"/>
                  </a:cubicBezTo>
                  <a:cubicBezTo>
                    <a:pt x="87230" y="83468"/>
                    <a:pt x="71728" y="69838"/>
                    <a:pt x="68239" y="55882"/>
                  </a:cubicBezTo>
                  <a:cubicBezTo>
                    <a:pt x="62613" y="33378"/>
                    <a:pt x="63689" y="-7807"/>
                    <a:pt x="54591" y="12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Vrije vorm 39"/>
            <p:cNvSpPr/>
            <p:nvPr/>
          </p:nvSpPr>
          <p:spPr>
            <a:xfrm>
              <a:off x="4342824" y="3320596"/>
              <a:ext cx="45719" cy="817131"/>
            </a:xfrm>
            <a:custGeom>
              <a:avLst/>
              <a:gdLst>
                <a:gd name="connsiteX0" fmla="*/ 54591 w 95535"/>
                <a:gd name="connsiteY0" fmla="*/ 1291 h 415243"/>
                <a:gd name="connsiteX1" fmla="*/ 13648 w 95535"/>
                <a:gd name="connsiteY1" fmla="*/ 110473 h 415243"/>
                <a:gd name="connsiteX2" fmla="*/ 0 w 95535"/>
                <a:gd name="connsiteY2" fmla="*/ 219655 h 415243"/>
                <a:gd name="connsiteX3" fmla="*/ 40944 w 95535"/>
                <a:gd name="connsiteY3" fmla="*/ 328837 h 415243"/>
                <a:gd name="connsiteX4" fmla="*/ 54591 w 95535"/>
                <a:gd name="connsiteY4" fmla="*/ 287894 h 415243"/>
                <a:gd name="connsiteX5" fmla="*/ 95535 w 95535"/>
                <a:gd name="connsiteY5" fmla="*/ 260598 h 415243"/>
                <a:gd name="connsiteX6" fmla="*/ 27296 w 95535"/>
                <a:gd name="connsiteY6" fmla="*/ 165064 h 415243"/>
                <a:gd name="connsiteX7" fmla="*/ 40944 w 95535"/>
                <a:gd name="connsiteY7" fmla="*/ 124120 h 415243"/>
                <a:gd name="connsiteX8" fmla="*/ 81887 w 95535"/>
                <a:gd name="connsiteY8" fmla="*/ 96825 h 415243"/>
                <a:gd name="connsiteX9" fmla="*/ 68239 w 95535"/>
                <a:gd name="connsiteY9" fmla="*/ 55882 h 415243"/>
                <a:gd name="connsiteX10" fmla="*/ 54591 w 95535"/>
                <a:gd name="connsiteY10" fmla="*/ 1291 h 4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35" h="415243">
                  <a:moveTo>
                    <a:pt x="54591" y="1291"/>
                  </a:moveTo>
                  <a:cubicBezTo>
                    <a:pt x="45493" y="10389"/>
                    <a:pt x="17214" y="90861"/>
                    <a:pt x="13648" y="110473"/>
                  </a:cubicBezTo>
                  <a:cubicBezTo>
                    <a:pt x="7087" y="146559"/>
                    <a:pt x="4549" y="183261"/>
                    <a:pt x="0" y="219655"/>
                  </a:cubicBezTo>
                  <a:cubicBezTo>
                    <a:pt x="15697" y="439415"/>
                    <a:pt x="-6544" y="471301"/>
                    <a:pt x="40944" y="328837"/>
                  </a:cubicBezTo>
                  <a:cubicBezTo>
                    <a:pt x="45493" y="315189"/>
                    <a:pt x="42621" y="295874"/>
                    <a:pt x="54591" y="287894"/>
                  </a:cubicBezTo>
                  <a:lnTo>
                    <a:pt x="95535" y="260598"/>
                  </a:lnTo>
                  <a:cubicBezTo>
                    <a:pt x="63690" y="165063"/>
                    <a:pt x="95535" y="187809"/>
                    <a:pt x="27296" y="165064"/>
                  </a:cubicBezTo>
                  <a:cubicBezTo>
                    <a:pt x="31845" y="151416"/>
                    <a:pt x="31957" y="135354"/>
                    <a:pt x="40944" y="124120"/>
                  </a:cubicBezTo>
                  <a:cubicBezTo>
                    <a:pt x="51190" y="111312"/>
                    <a:pt x="75795" y="112054"/>
                    <a:pt x="81887" y="96825"/>
                  </a:cubicBezTo>
                  <a:cubicBezTo>
                    <a:pt x="87230" y="83468"/>
                    <a:pt x="71728" y="69838"/>
                    <a:pt x="68239" y="55882"/>
                  </a:cubicBezTo>
                  <a:cubicBezTo>
                    <a:pt x="62613" y="33378"/>
                    <a:pt x="63689" y="-7807"/>
                    <a:pt x="54591" y="12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19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2073007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383627" y="6023123"/>
            <a:ext cx="2435667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Woensdag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Oktober </a:t>
            </a:r>
            <a:r>
              <a:rPr lang="nl-NL" b="1" dirty="0" smtClean="0">
                <a:solidFill>
                  <a:schemeClr val="bg1"/>
                </a:solidFill>
              </a:rPr>
              <a:t>30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188" name="Groep 187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189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0" name="Groep 189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191" name="Rechthoek 190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Tekstvak 191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68" name="Rechthoek 1067"/>
          <p:cNvSpPr/>
          <p:nvPr/>
        </p:nvSpPr>
        <p:spPr>
          <a:xfrm>
            <a:off x="2269658" y="4532083"/>
            <a:ext cx="6711969" cy="120032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 smtClean="0"/>
              <a:t>Door </a:t>
            </a:r>
            <a:r>
              <a:rPr lang="nl-NL" b="1" dirty="0"/>
              <a:t>het offer in het heiligdom op te eten zou de dienstdoende priester ‘de </a:t>
            </a:r>
            <a:r>
              <a:rPr lang="nl-NL" b="1" dirty="0" smtClean="0"/>
              <a:t>schuld </a:t>
            </a:r>
            <a:r>
              <a:rPr lang="nl-NL" b="1" dirty="0"/>
              <a:t>wegdragen‘ van de overtreder. </a:t>
            </a:r>
            <a:r>
              <a:rPr lang="nl-NL" b="1" dirty="0" smtClean="0"/>
              <a:t>Het </a:t>
            </a:r>
            <a:r>
              <a:rPr lang="nl-NL" b="1" dirty="0"/>
              <a:t>vlees van dit offer was niet alleen </a:t>
            </a:r>
            <a:r>
              <a:rPr lang="nl-NL" b="1" dirty="0" smtClean="0"/>
              <a:t>een </a:t>
            </a:r>
            <a:r>
              <a:rPr lang="nl-NL" b="1" dirty="0"/>
              <a:t>betaling voor de diensten verricht door de priesters, maar het was een cruciaal onderdeel van de verzoening. </a:t>
            </a:r>
            <a:endParaRPr lang="en-US" b="1" dirty="0"/>
          </a:p>
        </p:txBody>
      </p:sp>
      <p:grpSp>
        <p:nvGrpSpPr>
          <p:cNvPr id="25" name="Groep 24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32" name="Groep 31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36" name="Rechthoek 35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37" name="Rechthoek 36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kstvak 38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De </a:t>
                </a:r>
                <a:r>
                  <a:rPr lang="nl-NL" sz="2800" b="1" dirty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zonde dragen </a:t>
                </a:r>
                <a:endPara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</a:t>
                </a:r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96" y="1300383"/>
            <a:ext cx="6310380" cy="3231700"/>
          </a:xfrm>
          <a:prstGeom prst="rect">
            <a:avLst/>
          </a:prstGeom>
          <a:noFill/>
          <a:ln>
            <a:noFill/>
          </a:ln>
          <a:effectLst>
            <a:glow rad="76200">
              <a:srgbClr val="820041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31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2073007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383627" y="6023123"/>
            <a:ext cx="2435667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Woensdag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Oktober </a:t>
            </a:r>
            <a:r>
              <a:rPr lang="nl-NL" b="1" dirty="0" smtClean="0">
                <a:solidFill>
                  <a:schemeClr val="bg1"/>
                </a:solidFill>
              </a:rPr>
              <a:t>30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188" name="Groep 187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189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0" name="Groep 189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191" name="Rechthoek 190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Tekstvak 191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42" y="991537"/>
            <a:ext cx="3548063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8" name="Rechthoek 1067"/>
          <p:cNvSpPr/>
          <p:nvPr/>
        </p:nvSpPr>
        <p:spPr>
          <a:xfrm>
            <a:off x="2269659" y="1675195"/>
            <a:ext cx="3560696" cy="39087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/>
              <a:t>STELT</a:t>
            </a:r>
            <a:r>
              <a:rPr lang="nl-NL" b="1" dirty="0" smtClean="0"/>
              <a:t> u </a:t>
            </a:r>
            <a:r>
              <a:rPr lang="nl-NL" b="1" dirty="0"/>
              <a:t>zich voor dat u voor God staat in de rechtszaal. </a:t>
            </a:r>
            <a:endParaRPr lang="nl-NL" b="1" dirty="0" smtClean="0"/>
          </a:p>
          <a:p>
            <a:pPr algn="ctr"/>
            <a:r>
              <a:rPr lang="nl-NL" b="1" dirty="0" smtClean="0"/>
              <a:t>Waarop </a:t>
            </a:r>
            <a:r>
              <a:rPr lang="nl-NL" b="1" dirty="0"/>
              <a:t>zou u zich beroepen? </a:t>
            </a:r>
          </a:p>
          <a:p>
            <a:pPr algn="ctr"/>
            <a:r>
              <a:rPr lang="nl-NL" b="1" dirty="0"/>
              <a:t>Op uw goede daden, op het vieren van de sabbat, op de goede dingen die u heeft </a:t>
            </a:r>
            <a:r>
              <a:rPr lang="nl-NL" b="1" dirty="0" smtClean="0"/>
              <a:t>gedaan </a:t>
            </a:r>
            <a:r>
              <a:rPr lang="nl-NL" b="1" dirty="0"/>
              <a:t>en alle slechte dingen die u heeft vermeden? </a:t>
            </a:r>
            <a:endParaRPr lang="nl-NL" b="1" dirty="0" smtClean="0"/>
          </a:p>
          <a:p>
            <a:pPr algn="ctr"/>
            <a:r>
              <a:rPr lang="nl-NL" b="1" dirty="0" smtClean="0"/>
              <a:t>Denkt </a:t>
            </a:r>
            <a:r>
              <a:rPr lang="nl-NL" b="1" dirty="0"/>
              <a:t>u werkelijk dat dit </a:t>
            </a:r>
            <a:r>
              <a:rPr lang="nl-NL" b="1" dirty="0" smtClean="0"/>
              <a:t>genoeg </a:t>
            </a:r>
            <a:r>
              <a:rPr lang="nl-NL" b="1" dirty="0"/>
              <a:t>zou zijn om u te rechtvaardigen tegenover een heilig </a:t>
            </a:r>
            <a:endParaRPr lang="nl-NL" b="1" dirty="0" smtClean="0"/>
          </a:p>
          <a:p>
            <a:pPr algn="ctr"/>
            <a:r>
              <a:rPr lang="nl-NL" b="1" dirty="0" smtClean="0"/>
              <a:t>en </a:t>
            </a:r>
            <a:r>
              <a:rPr lang="nl-NL" b="1" dirty="0"/>
              <a:t>volmaakte God? </a:t>
            </a:r>
            <a:endParaRPr lang="nl-NL" b="1" dirty="0" smtClean="0"/>
          </a:p>
          <a:p>
            <a:pPr algn="ctr"/>
            <a:r>
              <a:rPr lang="nl-NL" b="1" dirty="0" smtClean="0"/>
              <a:t>Zo niet</a:t>
            </a:r>
            <a:r>
              <a:rPr lang="nl-NL" b="1" dirty="0"/>
              <a:t>, wat is uw enige </a:t>
            </a:r>
            <a:r>
              <a:rPr lang="nl-NL" b="1" dirty="0" smtClean="0"/>
              <a:t>hoop</a:t>
            </a:r>
          </a:p>
          <a:p>
            <a:pPr algn="ctr"/>
            <a:r>
              <a:rPr lang="nl-NL" b="1" dirty="0" smtClean="0"/>
              <a:t> </a:t>
            </a:r>
            <a:r>
              <a:rPr lang="nl-NL" b="1" dirty="0"/>
              <a:t>in dat oordeel?</a:t>
            </a:r>
            <a:endParaRPr lang="en-US" b="1" dirty="0"/>
          </a:p>
        </p:txBody>
      </p:sp>
      <p:grpSp>
        <p:nvGrpSpPr>
          <p:cNvPr id="25" name="Groep 24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32" name="Groep 31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36" name="Rechthoek 35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37" name="Rechthoek 36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kstvak 38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De </a:t>
                </a:r>
                <a:r>
                  <a:rPr lang="nl-NL" sz="2800" b="1" dirty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zonde dragen </a:t>
                </a:r>
                <a:endPara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</a:t>
                </a:r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11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2073007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383627" y="6023123"/>
            <a:ext cx="2491580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Donderdag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Oktober </a:t>
            </a:r>
            <a:r>
              <a:rPr lang="nl-NL" b="1" dirty="0" smtClean="0">
                <a:solidFill>
                  <a:schemeClr val="bg1"/>
                </a:solidFill>
              </a:rPr>
              <a:t>31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188" name="Groep 187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189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0" name="Groep 189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191" name="Rechthoek 190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Tekstvak 191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2" name="Rechthoek 31"/>
          <p:cNvSpPr/>
          <p:nvPr/>
        </p:nvSpPr>
        <p:spPr>
          <a:xfrm>
            <a:off x="2276039" y="2033984"/>
            <a:ext cx="4178622" cy="193899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/>
              <a:t>Welk </a:t>
            </a:r>
            <a:r>
              <a:rPr lang="nl-NL" sz="2400" b="1" dirty="0"/>
              <a:t>beeld van God </a:t>
            </a:r>
            <a:endParaRPr lang="nl-NL" sz="2400" b="1" dirty="0" smtClean="0"/>
          </a:p>
          <a:p>
            <a:pPr algn="ctr"/>
            <a:r>
              <a:rPr lang="nl-NL" sz="2400" b="1" dirty="0" smtClean="0"/>
              <a:t>vinden </a:t>
            </a:r>
            <a:r>
              <a:rPr lang="nl-NL" sz="2400" b="1" dirty="0"/>
              <a:t>wij in dit gedeelte?</a:t>
            </a:r>
            <a:r>
              <a:rPr lang="en-US" sz="2400" b="1" dirty="0" smtClean="0"/>
              <a:t> </a:t>
            </a:r>
          </a:p>
          <a:p>
            <a:pPr algn="ctr"/>
            <a:r>
              <a:rPr lang="nl-NL" b="1" dirty="0" smtClean="0"/>
              <a:t>De </a:t>
            </a:r>
            <a:r>
              <a:rPr lang="nl-NL" b="1" dirty="0"/>
              <a:t>laatste drie verzen van </a:t>
            </a:r>
            <a:r>
              <a:rPr lang="nl-NL" b="1" dirty="0" smtClean="0"/>
              <a:t>het</a:t>
            </a:r>
          </a:p>
          <a:p>
            <a:pPr algn="ctr"/>
            <a:r>
              <a:rPr lang="nl-NL" b="1" dirty="0" smtClean="0"/>
              <a:t> </a:t>
            </a:r>
            <a:r>
              <a:rPr lang="nl-NL" b="1" dirty="0"/>
              <a:t>boek </a:t>
            </a:r>
            <a:r>
              <a:rPr lang="nl-NL" b="1" dirty="0" smtClean="0"/>
              <a:t>Micha </a:t>
            </a:r>
            <a:r>
              <a:rPr lang="nl-NL" b="1" dirty="0"/>
              <a:t>gaan verder </a:t>
            </a:r>
            <a:r>
              <a:rPr lang="nl-NL" b="1" dirty="0" smtClean="0"/>
              <a:t>in</a:t>
            </a:r>
          </a:p>
          <a:p>
            <a:pPr algn="ctr"/>
            <a:r>
              <a:rPr lang="nl-NL" b="1" dirty="0" smtClean="0"/>
              <a:t> </a:t>
            </a:r>
            <a:r>
              <a:rPr lang="nl-NL" b="1" dirty="0"/>
              <a:t>op de relatie tussen </a:t>
            </a:r>
          </a:p>
          <a:p>
            <a:pPr algn="ctr"/>
            <a:r>
              <a:rPr lang="nl-NL" b="1" dirty="0"/>
              <a:t>god en zijn overblijfsel.</a:t>
            </a:r>
            <a:r>
              <a:rPr lang="en-US" b="1" dirty="0" smtClean="0"/>
              <a:t> </a:t>
            </a:r>
            <a:endParaRPr lang="nl-NL" b="1" dirty="0"/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8" b="55331"/>
          <a:stretch/>
        </p:blipFill>
        <p:spPr bwMode="auto">
          <a:xfrm>
            <a:off x="4752627" y="4809840"/>
            <a:ext cx="2175826" cy="169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ep 36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38" name="Groep 37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40" name="Rechthoek 39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1" name="Rechthoek 40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kstvak 44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kstvak 45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V</a:t>
                </a:r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ergeving </a:t>
                </a: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</a:t>
                </a:r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" name="Rechthoek 47"/>
          <p:cNvSpPr/>
          <p:nvPr/>
        </p:nvSpPr>
        <p:spPr>
          <a:xfrm>
            <a:off x="1930648" y="1420503"/>
            <a:ext cx="4227801" cy="52322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LEES</a:t>
            </a:r>
            <a:r>
              <a:rPr lang="en-US" b="1" dirty="0" smtClean="0"/>
              <a:t> </a:t>
            </a:r>
            <a:r>
              <a:rPr lang="en-US" b="1" dirty="0" smtClean="0"/>
              <a:t>: </a:t>
            </a:r>
            <a:r>
              <a:rPr lang="en-US" b="1" dirty="0" err="1" smtClean="0"/>
              <a:t>Micha</a:t>
            </a:r>
            <a:r>
              <a:rPr lang="en-US" b="1" dirty="0" smtClean="0"/>
              <a:t> </a:t>
            </a:r>
            <a:r>
              <a:rPr lang="en-US" b="1" dirty="0"/>
              <a:t>7:18–20.</a:t>
            </a:r>
            <a:endParaRPr lang="en-US" b="1" dirty="0" smtClean="0"/>
          </a:p>
        </p:txBody>
      </p:sp>
      <p:pic>
        <p:nvPicPr>
          <p:cNvPr id="25" name="Picture 1039" descr="F:\POWERPOINT\ROME_USA\DANIEL_BOEK\JEZUS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3337" r="37445" b="4333"/>
          <a:stretch>
            <a:fillRect/>
          </a:stretch>
        </p:blipFill>
        <p:spPr bwMode="auto">
          <a:xfrm flipH="1">
            <a:off x="5670851" y="1000275"/>
            <a:ext cx="3109954" cy="400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18" y="2783372"/>
            <a:ext cx="2277925" cy="29911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2073007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383627" y="6023123"/>
            <a:ext cx="2491580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Donderdag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Oktober </a:t>
            </a:r>
            <a:r>
              <a:rPr lang="nl-NL" b="1" dirty="0" smtClean="0">
                <a:solidFill>
                  <a:schemeClr val="bg1"/>
                </a:solidFill>
              </a:rPr>
              <a:t>31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188" name="Groep 187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189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0" name="Groep 189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191" name="Rechthoek 190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Tekstvak 191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8" b="55331"/>
          <a:stretch/>
        </p:blipFill>
        <p:spPr bwMode="auto">
          <a:xfrm>
            <a:off x="4752627" y="4809840"/>
            <a:ext cx="2175826" cy="169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ep 37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39" name="Groep 38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41" name="Rechthoek 40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3" name="Rechthoek 42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kstvak 45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Tekstvak 46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V</a:t>
                </a:r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ergeving </a:t>
                </a: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</a:t>
                </a:r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1039" descr="F:\POWERPOINT\ROME_USA\DANIEL_BOEK\JEZUS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3337" r="37445" b="4333"/>
          <a:stretch>
            <a:fillRect/>
          </a:stretch>
        </p:blipFill>
        <p:spPr bwMode="auto">
          <a:xfrm flipH="1">
            <a:off x="5670851" y="1000275"/>
            <a:ext cx="3109954" cy="400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05" y="2033984"/>
            <a:ext cx="2190135" cy="279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18" y="2783372"/>
            <a:ext cx="2277925" cy="29911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" name="Rechthoek 48"/>
          <p:cNvSpPr/>
          <p:nvPr/>
        </p:nvSpPr>
        <p:spPr>
          <a:xfrm>
            <a:off x="2276039" y="2033984"/>
            <a:ext cx="4178622" cy="193899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/>
              <a:t>Welk </a:t>
            </a:r>
            <a:r>
              <a:rPr lang="nl-NL" sz="2400" b="1" dirty="0"/>
              <a:t>beeld van God </a:t>
            </a:r>
            <a:endParaRPr lang="nl-NL" sz="2400" b="1" dirty="0" smtClean="0"/>
          </a:p>
          <a:p>
            <a:pPr algn="ctr"/>
            <a:r>
              <a:rPr lang="nl-NL" sz="2400" b="1" dirty="0" smtClean="0"/>
              <a:t>vinden </a:t>
            </a:r>
            <a:r>
              <a:rPr lang="nl-NL" sz="2400" b="1" dirty="0"/>
              <a:t>wij in dit gedeelte?</a:t>
            </a:r>
            <a:r>
              <a:rPr lang="en-US" sz="2400" b="1" dirty="0" smtClean="0"/>
              <a:t> </a:t>
            </a:r>
          </a:p>
          <a:p>
            <a:pPr algn="ctr"/>
            <a:r>
              <a:rPr lang="nl-NL" b="1" dirty="0" smtClean="0"/>
              <a:t>De </a:t>
            </a:r>
            <a:r>
              <a:rPr lang="nl-NL" b="1" dirty="0"/>
              <a:t>laatste drie verzen van </a:t>
            </a:r>
            <a:r>
              <a:rPr lang="nl-NL" b="1" dirty="0" smtClean="0"/>
              <a:t>het</a:t>
            </a:r>
          </a:p>
          <a:p>
            <a:pPr algn="ctr"/>
            <a:r>
              <a:rPr lang="nl-NL" b="1" dirty="0" smtClean="0"/>
              <a:t> </a:t>
            </a:r>
            <a:r>
              <a:rPr lang="nl-NL" b="1" dirty="0"/>
              <a:t>boek </a:t>
            </a:r>
            <a:r>
              <a:rPr lang="nl-NL" b="1" dirty="0" smtClean="0"/>
              <a:t>Micha </a:t>
            </a:r>
            <a:r>
              <a:rPr lang="nl-NL" b="1" dirty="0"/>
              <a:t>gaan verder </a:t>
            </a:r>
            <a:r>
              <a:rPr lang="nl-NL" b="1" dirty="0" smtClean="0"/>
              <a:t>in</a:t>
            </a:r>
          </a:p>
          <a:p>
            <a:pPr algn="ctr"/>
            <a:r>
              <a:rPr lang="nl-NL" b="1" dirty="0" smtClean="0"/>
              <a:t> </a:t>
            </a:r>
            <a:r>
              <a:rPr lang="nl-NL" b="1" dirty="0"/>
              <a:t>op de relatie tussen </a:t>
            </a:r>
          </a:p>
          <a:p>
            <a:pPr algn="ctr"/>
            <a:r>
              <a:rPr lang="nl-NL" b="1" dirty="0"/>
              <a:t>god en zijn overblijfsel.</a:t>
            </a:r>
            <a:r>
              <a:rPr lang="en-US" b="1" dirty="0" smtClean="0"/>
              <a:t> </a:t>
            </a:r>
            <a:endParaRPr lang="nl-NL" b="1" dirty="0"/>
          </a:p>
        </p:txBody>
      </p:sp>
      <p:sp>
        <p:nvSpPr>
          <p:cNvPr id="50" name="Rechthoek 49"/>
          <p:cNvSpPr/>
          <p:nvPr/>
        </p:nvSpPr>
        <p:spPr>
          <a:xfrm>
            <a:off x="1930648" y="1420503"/>
            <a:ext cx="4227801" cy="52322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LEES</a:t>
            </a:r>
            <a:r>
              <a:rPr lang="en-US" b="1" dirty="0" smtClean="0"/>
              <a:t> </a:t>
            </a:r>
            <a:r>
              <a:rPr lang="en-US" b="1" dirty="0" smtClean="0"/>
              <a:t>: </a:t>
            </a:r>
            <a:r>
              <a:rPr lang="en-US" b="1" dirty="0" err="1" smtClean="0"/>
              <a:t>Micha</a:t>
            </a:r>
            <a:r>
              <a:rPr lang="en-US" b="1" dirty="0" smtClean="0"/>
              <a:t> </a:t>
            </a:r>
            <a:r>
              <a:rPr lang="en-US" b="1" dirty="0"/>
              <a:t>7:18–20.</a:t>
            </a:r>
            <a:endParaRPr lang="en-US" b="1" dirty="0" smtClean="0"/>
          </a:p>
        </p:txBody>
      </p:sp>
      <p:sp>
        <p:nvSpPr>
          <p:cNvPr id="2" name="Rechthoek 1"/>
          <p:cNvSpPr/>
          <p:nvPr/>
        </p:nvSpPr>
        <p:spPr>
          <a:xfrm>
            <a:off x="2079350" y="397297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/>
              <a:t>Denk</a:t>
            </a:r>
            <a:r>
              <a:rPr lang="en-US" b="1" dirty="0" smtClean="0"/>
              <a:t> </a:t>
            </a:r>
            <a:r>
              <a:rPr lang="en-US" b="1" dirty="0" err="1" smtClean="0"/>
              <a:t>vandaag</a:t>
            </a:r>
            <a:r>
              <a:rPr lang="en-US" b="1" dirty="0" smtClean="0"/>
              <a:t> </a:t>
            </a:r>
            <a:r>
              <a:rPr lang="en-US" b="1" dirty="0" err="1" smtClean="0"/>
              <a:t>aan</a:t>
            </a:r>
            <a:r>
              <a:rPr lang="en-US" b="1" dirty="0" smtClean="0"/>
              <a:t> </a:t>
            </a:r>
            <a:r>
              <a:rPr lang="en-US" b="1" dirty="0"/>
              <a:t>: </a:t>
            </a:r>
          </a:p>
          <a:p>
            <a:pPr algn="ctr"/>
            <a:r>
              <a:rPr lang="en-US" b="1" dirty="0" smtClean="0"/>
              <a:t>31 </a:t>
            </a:r>
            <a:r>
              <a:rPr lang="en-US" b="1" dirty="0" smtClean="0"/>
              <a:t>OCTOBER  </a:t>
            </a:r>
            <a:r>
              <a:rPr lang="en-US" b="1" dirty="0" smtClean="0"/>
              <a:t>1517</a:t>
            </a:r>
          </a:p>
          <a:p>
            <a:pPr algn="ctr"/>
            <a:r>
              <a:rPr lang="nl-NL" sz="2800" b="1" dirty="0" smtClean="0"/>
              <a:t>HERVORMINGS</a:t>
            </a:r>
            <a:r>
              <a:rPr lang="nl-NL" sz="2800" b="1" dirty="0" smtClean="0"/>
              <a:t>-DAG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446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2073007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383627" y="6023123"/>
            <a:ext cx="2491580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Donderdag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Oktober </a:t>
            </a:r>
            <a:r>
              <a:rPr lang="nl-NL" b="1" dirty="0" smtClean="0">
                <a:solidFill>
                  <a:schemeClr val="bg1"/>
                </a:solidFill>
              </a:rPr>
              <a:t>31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188" name="Groep 187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189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0" name="Groep 189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191" name="Rechthoek 190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Tekstvak 191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7" name="Rechthoek 36"/>
          <p:cNvSpPr/>
          <p:nvPr/>
        </p:nvSpPr>
        <p:spPr>
          <a:xfrm>
            <a:off x="2276039" y="1836259"/>
            <a:ext cx="4858804" cy="138499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Ellen </a:t>
            </a:r>
            <a:r>
              <a:rPr lang="en-US" sz="2400" b="1" dirty="0"/>
              <a:t>G. White</a:t>
            </a:r>
            <a:r>
              <a:rPr lang="en-US" sz="2400" b="1" dirty="0" smtClean="0"/>
              <a:t>,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‘De tabernakel </a:t>
            </a:r>
            <a:r>
              <a:rPr lang="nl-NL" sz="2000" b="1" dirty="0"/>
              <a:t>en haar diensten’,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bladzijden </a:t>
            </a:r>
            <a:r>
              <a:rPr lang="nl-NL" sz="2000" b="1" dirty="0"/>
              <a:t>308-322.</a:t>
            </a:r>
            <a:endParaRPr lang="en-US" sz="2000" b="1" dirty="0"/>
          </a:p>
          <a:p>
            <a:pPr algn="ctr"/>
            <a:r>
              <a:rPr lang="en-US" sz="2000" b="1" dirty="0" err="1" smtClean="0"/>
              <a:t>Patriarchen</a:t>
            </a:r>
            <a:r>
              <a:rPr lang="en-US" sz="2000" b="1" dirty="0" smtClean="0"/>
              <a:t> en </a:t>
            </a:r>
            <a:r>
              <a:rPr lang="en-US" sz="2000" b="1" dirty="0" err="1" smtClean="0"/>
              <a:t>Profeten</a:t>
            </a:r>
            <a:r>
              <a:rPr lang="en-US" sz="2000" b="1" dirty="0" smtClean="0"/>
              <a:t>.</a:t>
            </a:r>
            <a:endParaRPr lang="nl-NL" sz="20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44515"/>
            <a:ext cx="2118467" cy="236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40" y="4793427"/>
            <a:ext cx="1181043" cy="157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83" y="2621089"/>
            <a:ext cx="2277925" cy="29911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2432159" y="361071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 smtClean="0"/>
              <a:t>‘Zoals </a:t>
            </a:r>
            <a:r>
              <a:rPr lang="nl-NL" b="1" dirty="0"/>
              <a:t>Christus na zijn hemelvaart in </a:t>
            </a:r>
            <a:r>
              <a:rPr lang="nl-NL" b="1" dirty="0" smtClean="0"/>
              <a:t>Gods </a:t>
            </a:r>
            <a:r>
              <a:rPr lang="nl-NL" b="1" dirty="0"/>
              <a:t>tegenwoordigheid verscheen om </a:t>
            </a:r>
            <a:r>
              <a:rPr lang="nl-NL" b="1" dirty="0" smtClean="0"/>
              <a:t>te </a:t>
            </a:r>
            <a:r>
              <a:rPr lang="nl-NL" b="1" dirty="0"/>
              <a:t>pleiten </a:t>
            </a:r>
            <a:endParaRPr lang="nl-NL" b="1" dirty="0" smtClean="0"/>
          </a:p>
          <a:p>
            <a:r>
              <a:rPr lang="nl-NL" b="1" dirty="0" smtClean="0"/>
              <a:t>op </a:t>
            </a:r>
            <a:r>
              <a:rPr lang="nl-NL" b="1" dirty="0"/>
              <a:t>zijn bloed ten behoeve van berouwvolle zondaars, sprenkelde de </a:t>
            </a:r>
            <a:r>
              <a:rPr lang="nl-NL" b="1" dirty="0" smtClean="0"/>
              <a:t>priester </a:t>
            </a:r>
            <a:r>
              <a:rPr lang="nl-NL" b="1" dirty="0"/>
              <a:t>in de dagelijkse dienst het bloed </a:t>
            </a:r>
            <a:endParaRPr lang="nl-NL" b="1" dirty="0" smtClean="0"/>
          </a:p>
          <a:p>
            <a:r>
              <a:rPr lang="nl-NL" b="1" dirty="0" smtClean="0"/>
              <a:t>van </a:t>
            </a:r>
            <a:r>
              <a:rPr lang="nl-NL" b="1" dirty="0"/>
              <a:t>het offer in het heilige </a:t>
            </a:r>
            <a:endParaRPr lang="nl-NL" b="1" dirty="0" smtClean="0"/>
          </a:p>
          <a:p>
            <a:r>
              <a:rPr lang="nl-NL" b="1" dirty="0" smtClean="0"/>
              <a:t>ten </a:t>
            </a:r>
            <a:r>
              <a:rPr lang="nl-NL" b="1" dirty="0"/>
              <a:t>behoeve van de zondaar.</a:t>
            </a:r>
            <a:endParaRPr lang="nl-NL" b="1" dirty="0"/>
          </a:p>
        </p:txBody>
      </p:sp>
      <p:grpSp>
        <p:nvGrpSpPr>
          <p:cNvPr id="35" name="Groep 34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36" name="Groep 35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41" name="Rechthoek 40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3" name="Rechthoek 42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kstvak 45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Tekstvak 46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V</a:t>
                </a:r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ergeving </a:t>
                </a: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</a:t>
                </a:r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05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2073007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383627" y="6023123"/>
            <a:ext cx="2156616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Vrijdag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November 1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188" name="Groep 187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189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0" name="Groep 189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191" name="Rechthoek 190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Tekstvak 191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42" y="991537"/>
            <a:ext cx="3548063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8" name="Rechthoek 1067"/>
          <p:cNvSpPr/>
          <p:nvPr/>
        </p:nvSpPr>
        <p:spPr>
          <a:xfrm>
            <a:off x="1689977" y="1772816"/>
            <a:ext cx="4227801" cy="120032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Gesprek</a:t>
            </a:r>
            <a:r>
              <a:rPr lang="en-US" sz="3600" b="1" dirty="0" smtClean="0"/>
              <a:t>-</a:t>
            </a:r>
            <a:r>
              <a:rPr lang="en-US" sz="3600" b="1" dirty="0" smtClean="0"/>
              <a:t> </a:t>
            </a:r>
          </a:p>
          <a:p>
            <a:pPr algn="ctr"/>
            <a:r>
              <a:rPr lang="en-US" sz="3600" b="1" dirty="0" err="1"/>
              <a:t>v</a:t>
            </a:r>
            <a:r>
              <a:rPr lang="en-US" sz="3600" b="1" dirty="0" err="1" smtClean="0"/>
              <a:t>ragen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sp>
        <p:nvSpPr>
          <p:cNvPr id="2" name="Rechthoek 1"/>
          <p:cNvSpPr/>
          <p:nvPr/>
        </p:nvSpPr>
        <p:spPr>
          <a:xfrm>
            <a:off x="2488117" y="331213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b="1" dirty="0" smtClean="0"/>
              <a:t>Bespreek </a:t>
            </a:r>
            <a:r>
              <a:rPr lang="nl-NL" sz="2000" b="1" dirty="0"/>
              <a:t>met uw groep de </a:t>
            </a:r>
            <a:endParaRPr lang="nl-NL" sz="2000" b="1" dirty="0" smtClean="0"/>
          </a:p>
          <a:p>
            <a:r>
              <a:rPr lang="nl-NL" sz="2000" b="1" dirty="0" smtClean="0"/>
              <a:t>laatste </a:t>
            </a:r>
            <a:r>
              <a:rPr lang="nl-NL" sz="2000" b="1" dirty="0"/>
              <a:t>vraag aan het einde </a:t>
            </a:r>
            <a:endParaRPr lang="nl-NL" sz="2000" b="1" dirty="0" smtClean="0"/>
          </a:p>
          <a:p>
            <a:r>
              <a:rPr lang="nl-NL" sz="2000" b="1" dirty="0" smtClean="0"/>
              <a:t>van </a:t>
            </a:r>
            <a:r>
              <a:rPr lang="nl-NL" sz="2000" b="1" dirty="0"/>
              <a:t>de les op woensdag. </a:t>
            </a:r>
            <a:endParaRPr lang="nl-NL" sz="2000" b="1" dirty="0" smtClean="0"/>
          </a:p>
          <a:p>
            <a:r>
              <a:rPr lang="nl-NL" sz="2000" b="1" dirty="0" smtClean="0"/>
              <a:t>Bespreek </a:t>
            </a:r>
            <a:r>
              <a:rPr lang="nl-NL" sz="2000" b="1" dirty="0"/>
              <a:t>uw </a:t>
            </a:r>
            <a:r>
              <a:rPr lang="nl-NL" sz="2000" b="1" dirty="0" smtClean="0"/>
              <a:t>antwoorden </a:t>
            </a:r>
            <a:r>
              <a:rPr lang="nl-NL" sz="2000" b="1" dirty="0"/>
              <a:t>en </a:t>
            </a:r>
            <a:endParaRPr lang="nl-NL" sz="2000" b="1" dirty="0" smtClean="0"/>
          </a:p>
          <a:p>
            <a:r>
              <a:rPr lang="nl-NL" sz="2000" b="1" dirty="0" err="1" smtClean="0"/>
              <a:t>evolgen</a:t>
            </a:r>
            <a:r>
              <a:rPr lang="nl-NL" sz="2000" b="1" dirty="0" smtClean="0"/>
              <a:t> </a:t>
            </a:r>
            <a:r>
              <a:rPr lang="nl-NL" sz="2000" b="1" dirty="0"/>
              <a:t>van de antwoorden met betrekking tot het evangelie en </a:t>
            </a:r>
            <a:endParaRPr lang="nl-NL" sz="2000" b="1" dirty="0" smtClean="0"/>
          </a:p>
          <a:p>
            <a:r>
              <a:rPr lang="nl-NL" sz="2000" b="1" dirty="0" smtClean="0"/>
              <a:t>dat </a:t>
            </a:r>
            <a:r>
              <a:rPr lang="nl-NL" sz="2000" b="1" dirty="0"/>
              <a:t>wat </a:t>
            </a:r>
            <a:r>
              <a:rPr lang="nl-NL" sz="2000" b="1" dirty="0" smtClean="0"/>
              <a:t>God </a:t>
            </a:r>
            <a:r>
              <a:rPr lang="nl-NL" sz="2000" b="1" dirty="0"/>
              <a:t>heeft gedaan voor ons </a:t>
            </a:r>
            <a:endParaRPr lang="nl-NL" sz="2000" b="1" dirty="0" smtClean="0"/>
          </a:p>
          <a:p>
            <a:r>
              <a:rPr lang="nl-NL" sz="2000" b="1" dirty="0" smtClean="0"/>
              <a:t>om </a:t>
            </a:r>
            <a:r>
              <a:rPr lang="nl-NL" sz="2000" b="1" dirty="0"/>
              <a:t>ons te redden.</a:t>
            </a:r>
            <a:r>
              <a:rPr lang="en-US" sz="2000" b="1" dirty="0" smtClean="0"/>
              <a:t> </a:t>
            </a:r>
            <a:endParaRPr lang="nl-NL" sz="2000" b="1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ep 34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36" name="Groep 35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38" name="Rechthoek 37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39" name="Rechthoek 38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kstvak 40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Verdere Studie </a:t>
                </a: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</a:t>
                </a:r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55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2073007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grpSp>
        <p:nvGrpSpPr>
          <p:cNvPr id="188" name="Groep 187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189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0" name="Groep 189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191" name="Rechthoek 190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Tekstvak 191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42" y="991537"/>
            <a:ext cx="3548063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8" name="Rechthoek 1067"/>
          <p:cNvSpPr/>
          <p:nvPr/>
        </p:nvSpPr>
        <p:spPr>
          <a:xfrm>
            <a:off x="2269659" y="1675195"/>
            <a:ext cx="3560696" cy="418576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/>
              <a:t>STELT</a:t>
            </a:r>
            <a:r>
              <a:rPr lang="nl-NL" b="1" dirty="0" smtClean="0"/>
              <a:t> u </a:t>
            </a:r>
            <a:r>
              <a:rPr lang="nl-NL" b="1" dirty="0"/>
              <a:t>zich voor dat u voor God staat in de rechtszaal. </a:t>
            </a:r>
            <a:endParaRPr lang="nl-NL" b="1" dirty="0" smtClean="0"/>
          </a:p>
          <a:p>
            <a:pPr algn="ctr"/>
            <a:r>
              <a:rPr lang="nl-NL" b="1" dirty="0" smtClean="0"/>
              <a:t>Waarop </a:t>
            </a:r>
            <a:r>
              <a:rPr lang="nl-NL" b="1" dirty="0"/>
              <a:t>zou u zich beroepen? </a:t>
            </a:r>
          </a:p>
          <a:p>
            <a:pPr algn="ctr"/>
            <a:r>
              <a:rPr lang="nl-NL" b="1" dirty="0"/>
              <a:t>Op uw goede daden, op het </a:t>
            </a:r>
            <a:endParaRPr lang="nl-NL" b="1" dirty="0" smtClean="0"/>
          </a:p>
          <a:p>
            <a:pPr algn="ctr"/>
            <a:r>
              <a:rPr lang="nl-NL" b="1" dirty="0" smtClean="0"/>
              <a:t>vieren </a:t>
            </a:r>
            <a:r>
              <a:rPr lang="nl-NL" b="1" dirty="0"/>
              <a:t>van de sabbat, op de </a:t>
            </a:r>
            <a:endParaRPr lang="nl-NL" b="1" dirty="0" smtClean="0"/>
          </a:p>
          <a:p>
            <a:pPr algn="ctr"/>
            <a:r>
              <a:rPr lang="nl-NL" b="1" dirty="0" smtClean="0"/>
              <a:t>goede </a:t>
            </a:r>
            <a:r>
              <a:rPr lang="nl-NL" b="1" dirty="0"/>
              <a:t>dingen die u heeft </a:t>
            </a:r>
            <a:endParaRPr lang="nl-NL" b="1" dirty="0" smtClean="0"/>
          </a:p>
          <a:p>
            <a:pPr algn="ctr"/>
            <a:r>
              <a:rPr lang="nl-NL" b="1" dirty="0" smtClean="0"/>
              <a:t>gedaan </a:t>
            </a:r>
            <a:r>
              <a:rPr lang="nl-NL" b="1" dirty="0"/>
              <a:t>en alle slechte </a:t>
            </a:r>
            <a:endParaRPr lang="nl-NL" b="1" dirty="0" smtClean="0"/>
          </a:p>
          <a:p>
            <a:pPr algn="ctr"/>
            <a:r>
              <a:rPr lang="nl-NL" b="1" dirty="0" smtClean="0"/>
              <a:t>dingen </a:t>
            </a:r>
            <a:r>
              <a:rPr lang="nl-NL" b="1" dirty="0"/>
              <a:t>die u heeft vermeden? </a:t>
            </a:r>
            <a:endParaRPr lang="nl-NL" b="1" dirty="0" smtClean="0"/>
          </a:p>
          <a:p>
            <a:pPr algn="ctr"/>
            <a:r>
              <a:rPr lang="nl-NL" b="1" dirty="0" smtClean="0"/>
              <a:t>Denkt </a:t>
            </a:r>
            <a:r>
              <a:rPr lang="nl-NL" b="1" dirty="0"/>
              <a:t>u werkelijk dat dit </a:t>
            </a:r>
            <a:r>
              <a:rPr lang="nl-NL" b="1" dirty="0" smtClean="0"/>
              <a:t>genoeg </a:t>
            </a:r>
            <a:r>
              <a:rPr lang="nl-NL" b="1" dirty="0"/>
              <a:t>zou zijn om u te rechtvaardigen tegenover een heilig </a:t>
            </a:r>
            <a:endParaRPr lang="nl-NL" b="1" dirty="0" smtClean="0"/>
          </a:p>
          <a:p>
            <a:pPr algn="ctr"/>
            <a:r>
              <a:rPr lang="nl-NL" b="1" dirty="0" smtClean="0"/>
              <a:t>en </a:t>
            </a:r>
            <a:r>
              <a:rPr lang="nl-NL" b="1" dirty="0"/>
              <a:t>volmaakte God? </a:t>
            </a:r>
            <a:endParaRPr lang="nl-NL" b="1" dirty="0" smtClean="0"/>
          </a:p>
          <a:p>
            <a:pPr algn="ctr"/>
            <a:r>
              <a:rPr lang="nl-NL" b="1" dirty="0" smtClean="0"/>
              <a:t>Zo niet</a:t>
            </a:r>
            <a:r>
              <a:rPr lang="nl-NL" b="1" dirty="0"/>
              <a:t>, wat is uw enige </a:t>
            </a:r>
            <a:r>
              <a:rPr lang="nl-NL" b="1" dirty="0" smtClean="0"/>
              <a:t>hoop</a:t>
            </a:r>
          </a:p>
          <a:p>
            <a:pPr algn="ctr"/>
            <a:r>
              <a:rPr lang="nl-NL" b="1" dirty="0" smtClean="0"/>
              <a:t> </a:t>
            </a:r>
            <a:r>
              <a:rPr lang="nl-NL" b="1" dirty="0"/>
              <a:t>in dat oordeel?</a:t>
            </a:r>
            <a:endParaRPr lang="en-US" b="1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ep 25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30" name="Groep 29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33" name="Rechthoek 32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2" name="Rechthoek 41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Tekstvak 43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kstvak 44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Verdere Studie </a:t>
                </a: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</a:t>
                </a:r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Tekstvak 45"/>
          <p:cNvSpPr txBox="1"/>
          <p:nvPr/>
        </p:nvSpPr>
        <p:spPr>
          <a:xfrm>
            <a:off x="2383627" y="6023123"/>
            <a:ext cx="2156616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Vrijdag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November 1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8784976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46413" y="502517"/>
            <a:ext cx="4671463" cy="6136193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383627" y="6023123"/>
            <a:ext cx="3268587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Oktober 26 – November 1   2013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244516"/>
            <a:ext cx="4924677" cy="36015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1701117" y="502297"/>
            <a:ext cx="3288876" cy="513986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nl-NL" sz="3200" b="1" dirty="0" smtClean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nl-NL" sz="40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V</a:t>
            </a:r>
            <a:r>
              <a:rPr lang="nl-NL" sz="40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erzoening </a:t>
            </a:r>
            <a:r>
              <a:rPr lang="nl-NL" sz="40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door het </a:t>
            </a:r>
          </a:p>
          <a:p>
            <a:pPr algn="ctr"/>
            <a:r>
              <a:rPr lang="nl-NL" sz="40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Reinigings-offer </a:t>
            </a:r>
          </a:p>
          <a:p>
            <a:pPr algn="ctr"/>
            <a:endParaRPr lang="nl-NL" sz="4000" b="1" dirty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4000" b="1" dirty="0" smtClean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2800" b="1" dirty="0" smtClean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LES 5</a:t>
            </a:r>
            <a:endParaRPr lang="nl-NL" sz="2800" b="1" dirty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</p:txBody>
      </p:sp>
      <p:grpSp>
        <p:nvGrpSpPr>
          <p:cNvPr id="1033" name="Groep 1032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1034" name="Rechthoek 1033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5" name="Tekstvak 1034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05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993" y="2418208"/>
            <a:ext cx="4032448" cy="3789581"/>
          </a:xfrm>
          <a:prstGeom prst="rect">
            <a:avLst/>
          </a:prstGeom>
          <a:noFill/>
          <a:ln>
            <a:noFill/>
          </a:ln>
          <a:effectLst>
            <a:outerShdw blurRad="571500" dist="12700" dir="5400000" algn="ctr" rotWithShape="0">
              <a:srgbClr val="82004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ep 7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1" name="Rechthoek 30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1032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kstvak 22"/>
            <p:cNvSpPr txBox="1"/>
            <p:nvPr/>
          </p:nvSpPr>
          <p:spPr>
            <a:xfrm>
              <a:off x="2383626" y="180582"/>
              <a:ext cx="434861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</a:t>
              </a:r>
              <a:r>
                <a:rPr lang="nl-NL" sz="1200" b="1" dirty="0">
                  <a:solidFill>
                    <a:schemeClr val="bg1"/>
                  </a:solidFill>
                </a:rPr>
                <a:t>: 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Verzoening </a:t>
              </a:r>
              <a:r>
                <a:rPr lang="nl-NL" sz="1200" b="1" dirty="0">
                  <a:solidFill>
                    <a:schemeClr val="bg1"/>
                  </a:solidFill>
                </a:rPr>
                <a:t>door het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reinigingsoffer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3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3" y="1182706"/>
            <a:ext cx="3054175" cy="473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7" name="Rechthoek 16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7" name="Picture 3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ep 26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Rechthoek 19"/>
            <p:cNvSpPr/>
            <p:nvPr/>
          </p:nvSpPr>
          <p:spPr>
            <a:xfrm>
              <a:off x="2495869" y="5989475"/>
              <a:ext cx="3217932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SABBAT 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NOVEMBER 2 - 2013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16" y="116632"/>
            <a:ext cx="3262089" cy="162239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9619">
            <a:off x="5161686" y="1374256"/>
            <a:ext cx="3083363" cy="451712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103687" cy="229235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315144" y="410590"/>
            <a:ext cx="3942105" cy="64633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Zevende –</a:t>
            </a:r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Dags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– Adventisten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 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2" y="975270"/>
            <a:ext cx="8741866" cy="53312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0890"/>
            <a:ext cx="1298575" cy="871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484102" y="525825"/>
            <a:ext cx="232961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4</a:t>
            </a:r>
            <a:r>
              <a:rPr lang="nl-NL" sz="2400" b="1" baseline="30000" dirty="0" smtClean="0">
                <a:solidFill>
                  <a:schemeClr val="bg1"/>
                </a:solidFill>
              </a:rPr>
              <a:t>e</a:t>
            </a:r>
            <a:r>
              <a:rPr lang="nl-NL" sz="2400" b="1" dirty="0" smtClean="0">
                <a:solidFill>
                  <a:schemeClr val="bg1"/>
                </a:solidFill>
              </a:rPr>
              <a:t> Kwartaal </a:t>
            </a:r>
            <a:r>
              <a:rPr lang="nl-NL" sz="2400" b="1" dirty="0">
                <a:solidFill>
                  <a:schemeClr val="bg1"/>
                </a:solidFill>
              </a:rPr>
              <a:t>2013</a:t>
            </a:r>
          </a:p>
        </p:txBody>
      </p:sp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56" y="1142425"/>
            <a:ext cx="3515946" cy="49680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ep 25"/>
          <p:cNvGrpSpPr/>
          <p:nvPr/>
        </p:nvGrpSpPr>
        <p:grpSpPr>
          <a:xfrm flipH="1">
            <a:off x="2838983" y="2490625"/>
            <a:ext cx="2702452" cy="2204530"/>
            <a:chOff x="4767217" y="1713764"/>
            <a:chExt cx="2983291" cy="2352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217" y="1713764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637" y="2301932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171" y="2890101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8" y="1443401"/>
            <a:ext cx="2647547" cy="4272054"/>
          </a:xfrm>
          <a:prstGeom prst="rect">
            <a:avLst/>
          </a:prstGeom>
          <a:noFill/>
          <a:ln>
            <a:noFill/>
          </a:ln>
          <a:effectLst>
            <a:glow rad="63500">
              <a:srgbClr val="8E0047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9" name="Rechthoek 18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hthoek 22"/>
            <p:cNvSpPr/>
            <p:nvPr/>
          </p:nvSpPr>
          <p:spPr>
            <a:xfrm>
              <a:off x="2495869" y="5989475"/>
              <a:ext cx="2814873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EEN GEZEGENDE SABBAT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ep 28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33" name="Picture 39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ep 33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35" name="Rechthoek 34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8" name="Tekstvak 37"/>
          <p:cNvSpPr txBox="1"/>
          <p:nvPr/>
        </p:nvSpPr>
        <p:spPr>
          <a:xfrm>
            <a:off x="315144" y="410590"/>
            <a:ext cx="3942105" cy="64633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Zevende –</a:t>
            </a:r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Dags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– Adventisten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 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410896" y="4276986"/>
            <a:ext cx="6397178" cy="12926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</a:rPr>
              <a:t>Kerntekst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/>
              <a:t>“</a:t>
            </a:r>
            <a:r>
              <a:rPr lang="nl-NL" b="1" dirty="0"/>
              <a:t>U</a:t>
            </a:r>
            <a:r>
              <a:rPr lang="nl-NL" b="1" dirty="0" smtClean="0"/>
              <a:t> </a:t>
            </a:r>
            <a:r>
              <a:rPr lang="nl-NL" b="1" dirty="0"/>
              <a:t>weet immers dat u niet </a:t>
            </a:r>
            <a:r>
              <a:rPr lang="nl-NL" b="1" dirty="0" smtClean="0"/>
              <a:t>met </a:t>
            </a:r>
            <a:r>
              <a:rPr lang="nl-NL" b="1" dirty="0"/>
              <a:t>zoiets vergankelijks </a:t>
            </a:r>
          </a:p>
          <a:p>
            <a:r>
              <a:rPr lang="nl-NL" b="1" dirty="0"/>
              <a:t>als zilver of goud bent </a:t>
            </a:r>
            <a:r>
              <a:rPr lang="nl-NL" b="1" dirty="0" smtClean="0"/>
              <a:t>vrijgekocht </a:t>
            </a:r>
            <a:r>
              <a:rPr lang="nl-NL" b="1" dirty="0"/>
              <a:t>uit het zinloze </a:t>
            </a:r>
            <a:r>
              <a:rPr lang="nl-NL" b="1" dirty="0" smtClean="0"/>
              <a:t>leven </a:t>
            </a:r>
            <a:r>
              <a:rPr lang="nl-NL" b="1" dirty="0"/>
              <a:t>dat u van uw voor ouders had geërfd, maar met </a:t>
            </a:r>
            <a:r>
              <a:rPr lang="nl-NL" b="1" dirty="0" smtClean="0"/>
              <a:t>kostbaar </a:t>
            </a:r>
            <a:r>
              <a:rPr lang="nl-NL" b="1" dirty="0"/>
              <a:t>bloed, van een lam </a:t>
            </a:r>
            <a:r>
              <a:rPr lang="nl-NL" b="1" dirty="0" smtClean="0"/>
              <a:t>zonder </a:t>
            </a:r>
            <a:r>
              <a:rPr lang="nl-NL" b="1" dirty="0"/>
              <a:t>smet of gebrek, van </a:t>
            </a:r>
            <a:r>
              <a:rPr lang="nl-NL" b="1" dirty="0" smtClean="0"/>
              <a:t>Christus              </a:t>
            </a:r>
            <a:r>
              <a:rPr lang="en-US" b="1" dirty="0" smtClean="0"/>
              <a:t>(</a:t>
            </a:r>
            <a:r>
              <a:rPr lang="en-US" b="1" dirty="0"/>
              <a:t>1 Peter 1:18, </a:t>
            </a:r>
            <a:r>
              <a:rPr lang="en-US" b="1" dirty="0" smtClean="0"/>
              <a:t>19) </a:t>
            </a:r>
            <a:endParaRPr lang="nl-NL" b="1" dirty="0"/>
          </a:p>
        </p:txBody>
      </p:sp>
      <p:grpSp>
        <p:nvGrpSpPr>
          <p:cNvPr id="35" name="Groep 34"/>
          <p:cNvGrpSpPr/>
          <p:nvPr/>
        </p:nvGrpSpPr>
        <p:grpSpPr>
          <a:xfrm>
            <a:off x="2904194" y="2367605"/>
            <a:ext cx="3035230" cy="1812974"/>
            <a:chOff x="1896810" y="1680593"/>
            <a:chExt cx="5893452" cy="3627833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757" y="1985788"/>
              <a:ext cx="3603625" cy="2725737"/>
            </a:xfrm>
            <a:prstGeom prst="rect">
              <a:avLst/>
            </a:prstGeom>
            <a:noFill/>
            <a:ln>
              <a:noFill/>
            </a:ln>
            <a:effectLst>
              <a:outerShdw dist="254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5108">
              <a:off x="4186637" y="1680593"/>
              <a:ext cx="3603625" cy="272573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tx1">
                  <a:alpha val="40000"/>
                </a:schemeClr>
              </a:glow>
              <a:outerShdw dist="254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810" y="2204864"/>
              <a:ext cx="4164013" cy="310356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196652" y="5006685"/>
            <a:ext cx="8784976" cy="1693088"/>
            <a:chOff x="196652" y="5006685"/>
            <a:chExt cx="8784976" cy="1693088"/>
          </a:xfrm>
        </p:grpSpPr>
        <p:sp>
          <p:nvSpPr>
            <p:cNvPr id="17" name="Rechthoek 16"/>
            <p:cNvSpPr/>
            <p:nvPr/>
          </p:nvSpPr>
          <p:spPr>
            <a:xfrm>
              <a:off x="196652" y="5841782"/>
              <a:ext cx="8784976" cy="732014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2383627" y="6023123"/>
              <a:ext cx="2902205" cy="369332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 Sabbat middag - Oktober 26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3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ep 26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ep 8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40" name="Rechthoek 39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Tekstvak 7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ep 5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4" name="Groep 3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31" name="Rechthoek 30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3" name="Rechthoek 2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kstvak 24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kstvak 23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Verzoening </a:t>
                </a:r>
                <a:r>
                  <a:rPr lang="nl-NL" sz="2800" b="1" dirty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door het </a:t>
                </a:r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Reinigingsoffer </a:t>
                </a:r>
                <a:endPara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67" y="1088290"/>
            <a:ext cx="3237857" cy="3272379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440126" y="4182631"/>
            <a:ext cx="6397178" cy="169277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nl-NL" sz="3200" b="1" dirty="0" smtClean="0"/>
              <a:t>HET</a:t>
            </a:r>
            <a:r>
              <a:rPr lang="nl-NL" b="1" dirty="0" smtClean="0"/>
              <a:t> </a:t>
            </a:r>
            <a:r>
              <a:rPr lang="nl-NL" b="1" dirty="0"/>
              <a:t>systeem van offerdiensten is waarschijnlijk het meest bekende deel van de </a:t>
            </a:r>
            <a:r>
              <a:rPr lang="nl-NL" b="1" dirty="0" smtClean="0"/>
              <a:t>dienst </a:t>
            </a:r>
            <a:r>
              <a:rPr lang="nl-NL" b="1" dirty="0"/>
              <a:t>in het heiligdom, omdat dit het deel is dat direct verwijst naar het offer </a:t>
            </a:r>
            <a:r>
              <a:rPr lang="nl-NL" b="1" dirty="0" smtClean="0"/>
              <a:t>van </a:t>
            </a:r>
            <a:r>
              <a:rPr lang="nl-NL" b="1" dirty="0"/>
              <a:t>Christus. Het bloed van het dier dat stierf voor de zondaar wordt een symbool voor het bloed van Christus die voor ons gestorven is.</a:t>
            </a:r>
          </a:p>
        </p:txBody>
      </p:sp>
      <p:grpSp>
        <p:nvGrpSpPr>
          <p:cNvPr id="35" name="Groep 34"/>
          <p:cNvGrpSpPr/>
          <p:nvPr/>
        </p:nvGrpSpPr>
        <p:grpSpPr>
          <a:xfrm>
            <a:off x="2904194" y="2367605"/>
            <a:ext cx="3035230" cy="1812974"/>
            <a:chOff x="1896810" y="1680593"/>
            <a:chExt cx="5893452" cy="3627833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757" y="1985788"/>
              <a:ext cx="3603625" cy="2725737"/>
            </a:xfrm>
            <a:prstGeom prst="rect">
              <a:avLst/>
            </a:prstGeom>
            <a:noFill/>
            <a:ln>
              <a:noFill/>
            </a:ln>
            <a:effectLst>
              <a:outerShdw dist="254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5108">
              <a:off x="4186637" y="1680593"/>
              <a:ext cx="3603625" cy="272573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tx1">
                  <a:alpha val="40000"/>
                </a:schemeClr>
              </a:glow>
              <a:outerShdw dist="254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810" y="2204864"/>
              <a:ext cx="4164013" cy="310356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ep 41"/>
          <p:cNvGrpSpPr/>
          <p:nvPr/>
        </p:nvGrpSpPr>
        <p:grpSpPr>
          <a:xfrm>
            <a:off x="196652" y="5006685"/>
            <a:ext cx="8784976" cy="1693088"/>
            <a:chOff x="196652" y="5006685"/>
            <a:chExt cx="8784976" cy="1693088"/>
          </a:xfrm>
        </p:grpSpPr>
        <p:sp>
          <p:nvSpPr>
            <p:cNvPr id="43" name="Rechthoek 42"/>
            <p:cNvSpPr/>
            <p:nvPr/>
          </p:nvSpPr>
          <p:spPr>
            <a:xfrm>
              <a:off x="196652" y="5841782"/>
              <a:ext cx="8784976" cy="732014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2383627" y="6023123"/>
              <a:ext cx="2902205" cy="369332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 Sabbat middag - Oktober 26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45" name="Picture 3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" name="Groep 45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7" name="Groep 46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Tekstvak 48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Groep 4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52" name="Groep 51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53" name="Rechthoek 52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54" name="Rechthoek 53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kstvak 56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kstvak 57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Verzoening </a:t>
                </a:r>
                <a:r>
                  <a:rPr lang="nl-NL" sz="2800" b="1" dirty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door het </a:t>
                </a:r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Reinigingsoffer </a:t>
                </a:r>
                <a:endPara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59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67" y="1088290"/>
            <a:ext cx="3237857" cy="3272379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00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2073007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383627" y="6023123"/>
            <a:ext cx="2082686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Zondag- Oktober 27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96" y="1916832"/>
            <a:ext cx="3423178" cy="250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hthoek 44"/>
          <p:cNvSpPr/>
          <p:nvPr/>
        </p:nvSpPr>
        <p:spPr>
          <a:xfrm>
            <a:off x="2410896" y="4178842"/>
            <a:ext cx="6397178" cy="196977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smtClean="0"/>
              <a:t>EEN </a:t>
            </a:r>
            <a:r>
              <a:rPr lang="nl-NL" b="1" dirty="0" smtClean="0"/>
              <a:t>ieder </a:t>
            </a:r>
            <a:r>
              <a:rPr lang="nl-NL" b="1" dirty="0"/>
              <a:t>die de heer kent kan getuigen dat de zonde ons scheidt van </a:t>
            </a:r>
            <a:r>
              <a:rPr lang="nl-NL" b="1" dirty="0" smtClean="0"/>
              <a:t>God</a:t>
            </a:r>
            <a:r>
              <a:rPr lang="nl-NL" b="1" dirty="0"/>
              <a:t>. het </a:t>
            </a:r>
            <a:r>
              <a:rPr lang="nl-NL" b="1" dirty="0" smtClean="0"/>
              <a:t>goede </a:t>
            </a:r>
            <a:r>
              <a:rPr lang="nl-NL" b="1" dirty="0"/>
              <a:t>nieuws is dat de </a:t>
            </a:r>
            <a:r>
              <a:rPr lang="nl-NL" b="1" dirty="0" smtClean="0"/>
              <a:t>Heer </a:t>
            </a:r>
            <a:r>
              <a:rPr lang="nl-NL" b="1" dirty="0"/>
              <a:t>een systeem in werking heeft gezet om de breuk </a:t>
            </a:r>
            <a:r>
              <a:rPr lang="nl-NL" b="1" dirty="0" smtClean="0"/>
              <a:t>te </a:t>
            </a:r>
            <a:r>
              <a:rPr lang="nl-NL" b="1" dirty="0"/>
              <a:t>helen die de zonde heeft veroorzaakt en ons terug te brengen tot hem. in </a:t>
            </a:r>
            <a:r>
              <a:rPr lang="nl-NL" b="1" dirty="0" smtClean="0"/>
              <a:t>het </a:t>
            </a:r>
            <a:r>
              <a:rPr lang="nl-NL" b="1" dirty="0"/>
              <a:t>hart van dit systeem staat natuurlijk het </a:t>
            </a:r>
            <a:r>
              <a:rPr lang="nl-NL" b="1" dirty="0" smtClean="0"/>
              <a:t>offer.</a:t>
            </a:r>
            <a:endParaRPr lang="en-US" b="1" dirty="0"/>
          </a:p>
          <a:p>
            <a:r>
              <a:rPr lang="en-US" b="1" dirty="0" smtClean="0"/>
              <a:t> </a:t>
            </a:r>
            <a:endParaRPr lang="nl-NL" b="1" dirty="0"/>
          </a:p>
        </p:txBody>
      </p:sp>
      <p:grpSp>
        <p:nvGrpSpPr>
          <p:cNvPr id="188" name="Groep 187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189" name="Picture 3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0" name="Groep 189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191" name="Rechthoek 190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Tekstvak 191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1" name="Groep 40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43" name="Groep 42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47" name="Rechthoek 46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8" name="Rechthoek 47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kstvak 49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ekstvak 50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Zonde </a:t>
                </a:r>
                <a:r>
                  <a:rPr lang="nl-NL" sz="2800" b="1" dirty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en genade</a:t>
                </a: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46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7" name="Picture 14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791803"/>
            <a:ext cx="2078822" cy="29373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72" y="648987"/>
            <a:ext cx="1829226" cy="1716586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940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2073007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383627" y="6023123"/>
            <a:ext cx="213558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Zondag - Oktober 27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96" y="1916832"/>
            <a:ext cx="3423178" cy="250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hthoek 44"/>
          <p:cNvSpPr/>
          <p:nvPr/>
        </p:nvSpPr>
        <p:spPr>
          <a:xfrm>
            <a:off x="2410896" y="4474151"/>
            <a:ext cx="6397178" cy="83099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/>
              <a:t>Wat </a:t>
            </a:r>
            <a:r>
              <a:rPr lang="nl-NL" sz="2400" b="1" dirty="0"/>
              <a:t>laat 2 </a:t>
            </a:r>
            <a:r>
              <a:rPr lang="nl-NL" sz="2400" b="1" dirty="0" smtClean="0"/>
              <a:t>Samuel </a:t>
            </a:r>
            <a:r>
              <a:rPr lang="nl-NL" sz="2400" b="1" dirty="0"/>
              <a:t>14:9 zien over </a:t>
            </a:r>
          </a:p>
          <a:p>
            <a:pPr algn="ctr"/>
            <a:r>
              <a:rPr lang="nl-NL" sz="2400" b="1" dirty="0"/>
              <a:t>genade, rechtvaardigheid en schuld?</a:t>
            </a:r>
            <a:endParaRPr lang="nl-NL" b="1" dirty="0"/>
          </a:p>
        </p:txBody>
      </p:sp>
      <p:grpSp>
        <p:nvGrpSpPr>
          <p:cNvPr id="188" name="Groep 187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189" name="Picture 3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0" name="Groep 189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191" name="Rechthoek 190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Tekstvak 191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ep 34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36" name="Groep 35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38" name="Rechthoek 37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39" name="Rechthoek 38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kstvak 40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Zonde </a:t>
                </a:r>
                <a:r>
                  <a:rPr lang="nl-NL" sz="2800" b="1" dirty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en genade</a:t>
                </a: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7" name="Picture 14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791803"/>
            <a:ext cx="2078822" cy="29373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72" y="648987"/>
            <a:ext cx="1829226" cy="1716586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32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2073007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383627" y="6023123"/>
            <a:ext cx="2334101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Maandag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Oktober </a:t>
            </a:r>
            <a:r>
              <a:rPr lang="nl-NL" b="1" dirty="0" smtClean="0">
                <a:solidFill>
                  <a:schemeClr val="bg1"/>
                </a:solidFill>
              </a:rPr>
              <a:t>28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188" name="Groep 187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189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0" name="Groep 189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191" name="Rechthoek 190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Tekstvak 191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2" name="Rechthoek 31"/>
          <p:cNvSpPr/>
          <p:nvPr/>
        </p:nvSpPr>
        <p:spPr>
          <a:xfrm>
            <a:off x="2410896" y="4611350"/>
            <a:ext cx="6397178" cy="120032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/>
              <a:t>H</a:t>
            </a:r>
            <a:r>
              <a:rPr lang="nl-NL" b="1" dirty="0" smtClean="0"/>
              <a:t>et </a:t>
            </a:r>
            <a:r>
              <a:rPr lang="nl-NL" b="1" dirty="0"/>
              <a:t>doel van het offer was om zonde en schuld weg te nemen van de zondaar, </a:t>
            </a:r>
            <a:r>
              <a:rPr lang="nl-NL" b="1" dirty="0" smtClean="0"/>
              <a:t>om </a:t>
            </a:r>
            <a:r>
              <a:rPr lang="nl-NL" b="1" dirty="0"/>
              <a:t>de verantwoordelijkheid over te dragen aan het heiligdom, en om de zondaar vergeven en gereinigd heen te zenden.</a:t>
            </a:r>
            <a:endParaRPr lang="nl-NL" b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96" y="1916832"/>
            <a:ext cx="3423178" cy="250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43" y="1916832"/>
            <a:ext cx="2911669" cy="2736304"/>
          </a:xfrm>
          <a:prstGeom prst="rect">
            <a:avLst/>
          </a:prstGeom>
          <a:noFill/>
          <a:ln>
            <a:noFill/>
          </a:ln>
          <a:effectLst>
            <a:outerShdw blurRad="571500" dist="12700" dir="5400000" algn="ctr" rotWithShape="0">
              <a:srgbClr val="82004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ep 36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38" name="Groep 37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40" name="Rechthoek 39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1" name="Rechthoek 40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kstvak 44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kstvak 45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De </a:t>
                </a:r>
                <a:r>
                  <a:rPr lang="nl-NL" sz="2800" b="1" dirty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handen </a:t>
                </a:r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opleggen</a:t>
                </a: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</a:t>
                </a:r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7" name="Picture 14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791803"/>
            <a:ext cx="2078822" cy="29373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48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2073007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383627" y="6023123"/>
            <a:ext cx="2334101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Maandag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Oktober </a:t>
            </a:r>
            <a:r>
              <a:rPr lang="nl-NL" b="1" dirty="0" smtClean="0">
                <a:solidFill>
                  <a:schemeClr val="bg1"/>
                </a:solidFill>
              </a:rPr>
              <a:t>28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188" name="Groep 187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189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0" name="Groep 189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191" name="Rechthoek 190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Tekstvak 191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2" name="Rechthoek 31"/>
          <p:cNvSpPr/>
          <p:nvPr/>
        </p:nvSpPr>
        <p:spPr>
          <a:xfrm>
            <a:off x="2410896" y="4611350"/>
            <a:ext cx="6397178" cy="92333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nl-NL" b="1" dirty="0" smtClean="0"/>
              <a:t>Denk</a:t>
            </a:r>
            <a:r>
              <a:rPr lang="nl-NL" b="1" dirty="0"/>
              <a:t>, als u de volgende keer in verleiding komt om te zondigen, aan Jezus die </a:t>
            </a:r>
            <a:r>
              <a:rPr lang="nl-NL" b="1" dirty="0" smtClean="0"/>
              <a:t>stierf </a:t>
            </a:r>
            <a:r>
              <a:rPr lang="nl-NL" b="1" dirty="0"/>
              <a:t>aan het kruis en zie uzelf uw handen op zijn hoofd leggen en uw zonden </a:t>
            </a:r>
            <a:r>
              <a:rPr lang="nl-NL" b="1" dirty="0" smtClean="0"/>
              <a:t>boven </a:t>
            </a:r>
            <a:r>
              <a:rPr lang="nl-NL" b="1" dirty="0"/>
              <a:t>zijn hoofd belijden.</a:t>
            </a:r>
            <a:endParaRPr lang="nl-NL" b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96" y="1916832"/>
            <a:ext cx="3423178" cy="250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9" name="Picture 3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08" y="2365572"/>
            <a:ext cx="2393143" cy="2245778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43" y="1916832"/>
            <a:ext cx="1811337" cy="2120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ep 36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38" name="Groep 37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40" name="Rechthoek 39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1" name="Rechthoek 40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kstvak 44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kstvak 45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De </a:t>
                </a:r>
                <a:r>
                  <a:rPr lang="nl-NL" sz="2800" b="1" dirty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handen </a:t>
                </a:r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opleggen</a:t>
                </a: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</a:t>
                </a:r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7" name="Picture 14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791803"/>
            <a:ext cx="2078822" cy="29373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80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00" y="1124744"/>
            <a:ext cx="6431911" cy="4794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2073007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383627" y="6023123"/>
            <a:ext cx="2197846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Dinsdag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Oktober </a:t>
            </a:r>
            <a:r>
              <a:rPr lang="nl-NL" b="1" dirty="0" smtClean="0">
                <a:solidFill>
                  <a:schemeClr val="bg1"/>
                </a:solidFill>
              </a:rPr>
              <a:t>29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188" name="Groep 187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189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0" name="Groep 189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191" name="Rechthoek 190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Tekstvak 191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05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2" name="Rechthoek 31"/>
          <p:cNvSpPr/>
          <p:nvPr/>
        </p:nvSpPr>
        <p:spPr>
          <a:xfrm>
            <a:off x="2410896" y="4416541"/>
            <a:ext cx="6397178" cy="147732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/>
              <a:t>N</a:t>
            </a:r>
            <a:r>
              <a:rPr lang="nl-NL" b="1" dirty="0" smtClean="0"/>
              <a:t>a </a:t>
            </a:r>
            <a:r>
              <a:rPr lang="nl-NL" b="1" dirty="0"/>
              <a:t>het opleggen van de handen en de dood van het dier was de volgende rituele handeling in het offer het aanbrengen van het bloed. De priester smeerde </a:t>
            </a:r>
            <a:r>
              <a:rPr lang="nl-NL" b="1" dirty="0" smtClean="0"/>
              <a:t>het </a:t>
            </a:r>
            <a:r>
              <a:rPr lang="nl-NL" b="1" dirty="0"/>
              <a:t>offerbloed aan de horens van het altaar. omdat het om bloed ging moest </a:t>
            </a:r>
            <a:r>
              <a:rPr lang="nl-NL" b="1" dirty="0" smtClean="0"/>
              <a:t>dit </a:t>
            </a:r>
            <a:r>
              <a:rPr lang="nl-NL" b="1" dirty="0"/>
              <a:t>deel van het ritueel te maken hebben met verzoening </a:t>
            </a:r>
            <a:r>
              <a:rPr lang="nl-NL" b="1" dirty="0" smtClean="0"/>
              <a:t>.</a:t>
            </a:r>
            <a:endParaRPr lang="nl-NL" b="1" dirty="0"/>
          </a:p>
        </p:txBody>
      </p:sp>
      <p:grpSp>
        <p:nvGrpSpPr>
          <p:cNvPr id="37" name="Groep 36"/>
          <p:cNvGrpSpPr/>
          <p:nvPr/>
        </p:nvGrpSpPr>
        <p:grpSpPr>
          <a:xfrm>
            <a:off x="196653" y="118251"/>
            <a:ext cx="9199883" cy="2101622"/>
            <a:chOff x="196653" y="118251"/>
            <a:chExt cx="9199883" cy="2101622"/>
          </a:xfrm>
        </p:grpSpPr>
        <p:grpSp>
          <p:nvGrpSpPr>
            <p:cNvPr id="38" name="Groep 37"/>
            <p:cNvGrpSpPr/>
            <p:nvPr/>
          </p:nvGrpSpPr>
          <p:grpSpPr>
            <a:xfrm>
              <a:off x="196653" y="118251"/>
              <a:ext cx="9199883" cy="1161051"/>
              <a:chOff x="196653" y="118251"/>
              <a:chExt cx="9199883" cy="1161051"/>
            </a:xfrm>
          </p:grpSpPr>
          <p:sp>
            <p:nvSpPr>
              <p:cNvPr id="40" name="Rechthoek 39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1" name="Rechthoek 40"/>
              <p:cNvSpPr/>
              <p:nvPr/>
            </p:nvSpPr>
            <p:spPr>
              <a:xfrm>
                <a:off x="346413" y="502517"/>
                <a:ext cx="8521030" cy="776785"/>
              </a:xfrm>
              <a:prstGeom prst="rect">
                <a:avLst/>
              </a:prstGeom>
              <a:solidFill>
                <a:srgbClr val="000000">
                  <a:alpha val="54902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kstvak 44"/>
              <p:cNvSpPr txBox="1"/>
              <p:nvPr/>
            </p:nvSpPr>
            <p:spPr>
              <a:xfrm>
                <a:off x="2383626" y="180582"/>
                <a:ext cx="434861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: 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Verzoening 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door het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reinigingsoffer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kstvak 45"/>
              <p:cNvSpPr txBox="1"/>
              <p:nvPr/>
            </p:nvSpPr>
            <p:spPr>
              <a:xfrm>
                <a:off x="1907704" y="457581"/>
                <a:ext cx="7488832" cy="73866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De </a:t>
                </a:r>
                <a:r>
                  <a:rPr lang="nl-NL" sz="2800" b="1" dirty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overdracht van de zonde</a:t>
                </a:r>
                <a:endPara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  <a:p>
                <a:pPr algn="ctr"/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LES </a:t>
                </a:r>
                <a:r>
                  <a:rPr lang="nl-NL" sz="1400" b="1" dirty="0" smtClean="0">
                    <a:solidFill>
                      <a:srgbClr val="FCE7AA"/>
                    </a:solidFill>
                    <a:latin typeface="Book Antiqua" panose="02040602050305030304" pitchFamily="18" charset="0"/>
                    <a:ea typeface="Batang" pitchFamily="18" charset="-127"/>
                    <a:cs typeface="Times New Roman" pitchFamily="18" charset="0"/>
                  </a:rPr>
                  <a:t>5</a:t>
                </a:r>
                <a:endPara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endParaRPr>
              </a:p>
            </p:txBody>
          </p:sp>
        </p:grpSp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7" name="Picture 14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791803"/>
            <a:ext cx="2078822" cy="29373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96" y="1916832"/>
            <a:ext cx="3423178" cy="250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22" y="1064051"/>
            <a:ext cx="119538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" name="Picture 6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43" y="1916832"/>
            <a:ext cx="2911669" cy="2736304"/>
          </a:xfrm>
          <a:prstGeom prst="rect">
            <a:avLst/>
          </a:prstGeom>
          <a:noFill/>
          <a:ln>
            <a:noFill/>
          </a:ln>
          <a:effectLst>
            <a:outerShdw blurRad="571500" dist="12700" dir="5400000" algn="ctr" rotWithShape="0">
              <a:srgbClr val="82004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84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1166</Words>
  <Application>Microsoft Office PowerPoint</Application>
  <PresentationFormat>Diavoorstelling (4:3)</PresentationFormat>
  <Paragraphs>176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232</cp:revision>
  <dcterms:created xsi:type="dcterms:W3CDTF">2013-09-24T06:37:52Z</dcterms:created>
  <dcterms:modified xsi:type="dcterms:W3CDTF">2013-10-26T18:10:42Z</dcterms:modified>
</cp:coreProperties>
</file>