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5" r:id="rId3"/>
    <p:sldId id="345" r:id="rId4"/>
    <p:sldId id="321" r:id="rId5"/>
    <p:sldId id="346" r:id="rId6"/>
    <p:sldId id="355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06" r:id="rId16"/>
    <p:sldId id="297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41"/>
    <a:srgbClr val="8E0047"/>
    <a:srgbClr val="FFFFFF"/>
    <a:srgbClr val="FCE7AA"/>
    <a:srgbClr val="660033"/>
    <a:srgbClr val="000000"/>
    <a:srgbClr val="6C042C"/>
    <a:srgbClr val="13010C"/>
    <a:srgbClr val="49032D"/>
    <a:srgbClr val="590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1" autoAdjust="0"/>
    <p:restoredTop sz="94660"/>
  </p:normalViewPr>
  <p:slideViewPr>
    <p:cSldViewPr>
      <p:cViewPr>
        <p:scale>
          <a:sx n="60" d="100"/>
          <a:sy n="60" d="100"/>
        </p:scale>
        <p:origin x="-179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69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15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12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13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93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31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36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97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30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08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56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59944-7037-40F4-8A64-F29B419E1B82}" type="datetimeFigureOut">
              <a:rPr lang="nl-NL" smtClean="0"/>
              <a:t>19-10-2013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3DFD8-09DF-46EB-81F4-CE76FD866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40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microsoft.com/office/2007/relationships/hdphoto" Target="../media/hdphoto9.wdp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microsoft.com/office/2007/relationships/hdphoto" Target="../media/hdphoto10.wdp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17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17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/>
          <p:cNvSpPr/>
          <p:nvPr/>
        </p:nvSpPr>
        <p:spPr>
          <a:xfrm>
            <a:off x="1540362" y="3394268"/>
            <a:ext cx="7424126" cy="108012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1540362" y="1628800"/>
            <a:ext cx="7424126" cy="108012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179512" y="320890"/>
            <a:ext cx="8784976" cy="920697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15144" y="410590"/>
            <a:ext cx="3942105" cy="646331"/>
          </a:xfrm>
          <a:prstGeom prst="rect">
            <a:avLst/>
          </a:prstGeom>
          <a:noFill/>
          <a:ln>
            <a:noFill/>
          </a:ln>
          <a:effectLst>
            <a:outerShdw blurRad="190500" dist="114300" dir="2700000" algn="ctr">
              <a:schemeClr val="tx1">
                <a:alpha val="30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Pristina" pitchFamily="66" charset="0"/>
              </a:rPr>
              <a:t>Zevende –</a:t>
            </a:r>
            <a:r>
              <a:rPr lang="nl-NL" b="1" dirty="0" err="1" smtClean="0">
                <a:solidFill>
                  <a:schemeClr val="bg1"/>
                </a:solidFill>
                <a:latin typeface="Pristina" pitchFamily="66" charset="0"/>
              </a:rPr>
              <a:t>Dags</a:t>
            </a:r>
            <a:r>
              <a:rPr lang="nl-NL" b="1" dirty="0" smtClean="0">
                <a:solidFill>
                  <a:schemeClr val="bg1"/>
                </a:solidFill>
                <a:latin typeface="Pristina" pitchFamily="66" charset="0"/>
              </a:rPr>
              <a:t> – Adventisten 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Wide Latin" pitchFamily="18" charset="0"/>
              </a:rPr>
              <a:t>SABBAT SCHOOL</a:t>
            </a:r>
            <a:endParaRPr lang="nl-NL" b="1" dirty="0">
              <a:solidFill>
                <a:schemeClr val="bg1"/>
              </a:solidFill>
              <a:latin typeface="Wide Latin" pitchFamily="18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195644" y="1628800"/>
            <a:ext cx="5059398" cy="150810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Het Hemels Heiligdom</a:t>
            </a:r>
            <a:endParaRPr lang="nl-NL" sz="36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“</a:t>
            </a:r>
            <a:r>
              <a:rPr lang="en-US" sz="24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De </a:t>
            </a:r>
            <a:r>
              <a:rPr lang="en-US" sz="24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woonplaats</a:t>
            </a:r>
            <a:r>
              <a:rPr lang="en-US" sz="24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van God</a:t>
            </a:r>
            <a:r>
              <a:rPr lang="en-US" sz="24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...”</a:t>
            </a:r>
            <a:endParaRPr lang="en-US" sz="24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endParaRPr lang="nl-NL" sz="32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491880" y="3579428"/>
            <a:ext cx="547260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Een gezegende Sabbat</a:t>
            </a:r>
            <a:endParaRPr lang="nl-NL" sz="36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350154" y="1312609"/>
            <a:ext cx="2647547" cy="4272054"/>
          </a:xfrm>
          <a:prstGeom prst="rect">
            <a:avLst/>
          </a:prstGeom>
          <a:noFill/>
          <a:ln>
            <a:noFill/>
          </a:ln>
          <a:effectLst>
            <a:glow rad="63500">
              <a:srgbClr val="8E004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196652" y="5006685"/>
            <a:ext cx="8784976" cy="1670195"/>
            <a:chOff x="196652" y="5006685"/>
            <a:chExt cx="8784976" cy="1670195"/>
          </a:xfrm>
        </p:grpSpPr>
        <p:sp>
          <p:nvSpPr>
            <p:cNvPr id="17" name="Rechthoek 16"/>
            <p:cNvSpPr/>
            <p:nvPr/>
          </p:nvSpPr>
          <p:spPr>
            <a:xfrm>
              <a:off x="196652" y="5805264"/>
              <a:ext cx="8784976" cy="768532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pic>
          <p:nvPicPr>
            <p:cNvPr id="7" name="Picture 3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987" y="5582147"/>
              <a:ext cx="1072818" cy="1056563"/>
            </a:xfrm>
            <a:prstGeom prst="rect">
              <a:avLst/>
            </a:prstGeom>
            <a:noFill/>
            <a:ln>
              <a:noFill/>
            </a:ln>
            <a:effectLst>
              <a:glow rad="190500">
                <a:schemeClr val="bg1">
                  <a:alpha val="84000"/>
                </a:schemeClr>
              </a:glow>
              <a:outerShdw dist="381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ep 26"/>
            <p:cNvGrpSpPr/>
            <p:nvPr/>
          </p:nvGrpSpPr>
          <p:grpSpPr>
            <a:xfrm>
              <a:off x="299592" y="5006685"/>
              <a:ext cx="2083743" cy="1670195"/>
              <a:chOff x="6865984" y="116048"/>
              <a:chExt cx="2083743" cy="1670195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4701" y="116048"/>
                <a:ext cx="1215026" cy="167019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reflection blurRad="6350" stA="50000" endA="300" endPos="90000" dist="50800" dir="5400000" sy="-100000" algn="bl" rotWithShape="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984" y="1028329"/>
                <a:ext cx="1476230" cy="642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hthoek 19"/>
            <p:cNvSpPr/>
            <p:nvPr/>
          </p:nvSpPr>
          <p:spPr>
            <a:xfrm>
              <a:off x="2495869" y="5989475"/>
              <a:ext cx="2979790" cy="400110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2000" b="1" dirty="0" smtClean="0">
                  <a:solidFill>
                    <a:schemeClr val="bg1"/>
                  </a:solidFill>
                </a:rPr>
                <a:t>SABBAT 26 OKTOBER </a:t>
              </a:r>
              <a:r>
                <a:rPr lang="nl-NL" sz="2000" b="1" dirty="0" smtClean="0">
                  <a:solidFill>
                    <a:schemeClr val="bg1"/>
                  </a:solidFill>
                </a:rPr>
                <a:t>2013</a:t>
              </a:r>
              <a:endParaRPr lang="nl-NL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0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hoek 25"/>
          <p:cNvSpPr/>
          <p:nvPr/>
        </p:nvSpPr>
        <p:spPr>
          <a:xfrm>
            <a:off x="4964953" y="2797647"/>
            <a:ext cx="3772806" cy="230832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..en  </a:t>
            </a:r>
            <a:r>
              <a:rPr lang="en-US" sz="2400" b="1" dirty="0"/>
              <a:t>het </a:t>
            </a:r>
            <a:r>
              <a:rPr lang="en-US" sz="2400" b="1" dirty="0" err="1" smtClean="0"/>
              <a:t>Wierookaltaar</a:t>
            </a:r>
            <a:r>
              <a:rPr lang="en-US" sz="2400" b="1" dirty="0" smtClean="0"/>
              <a:t> pro</a:t>
            </a:r>
            <a:r>
              <a:rPr lang="nl-NL" sz="2400" b="1" dirty="0" err="1"/>
              <a:t>duceerde</a:t>
            </a:r>
            <a:r>
              <a:rPr lang="nl-NL" sz="2400" b="1" dirty="0"/>
              <a:t> de beschermende rook </a:t>
            </a:r>
          </a:p>
          <a:p>
            <a:pPr algn="ctr"/>
            <a:r>
              <a:rPr lang="nl-NL" sz="2400" b="1" dirty="0" smtClean="0"/>
              <a:t>die </a:t>
            </a:r>
            <a:r>
              <a:rPr lang="nl-NL" sz="2400" b="1" dirty="0"/>
              <a:t>de aanwezigheid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van God </a:t>
            </a:r>
            <a:r>
              <a:rPr lang="nl-NL" sz="2400" b="1" dirty="0"/>
              <a:t>verborg voor </a:t>
            </a:r>
          </a:p>
          <a:p>
            <a:pPr algn="ctr"/>
            <a:r>
              <a:rPr lang="nl-NL" sz="2400" b="1" dirty="0"/>
              <a:t>de </a:t>
            </a:r>
            <a:r>
              <a:rPr lang="nl-NL" sz="2400" b="1" dirty="0" smtClean="0"/>
              <a:t>priester.</a:t>
            </a:r>
            <a:endParaRPr lang="en-US" sz="2400" b="1" dirty="0" smtClean="0"/>
          </a:p>
        </p:txBody>
      </p:sp>
      <p:grpSp>
        <p:nvGrpSpPr>
          <p:cNvPr id="30" name="Groep 29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33" name="Rechthoek 32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38" name="Rechthoek 37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kstvak 41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kstvak 43"/>
          <p:cNvSpPr txBox="1"/>
          <p:nvPr/>
        </p:nvSpPr>
        <p:spPr>
          <a:xfrm>
            <a:off x="1638387" y="1423212"/>
            <a:ext cx="2739430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Voorwerpen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uit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het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       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Heiligdom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ekstvak 46"/>
          <p:cNvSpPr txBox="1"/>
          <p:nvPr/>
        </p:nvSpPr>
        <p:spPr>
          <a:xfrm>
            <a:off x="2383627" y="6023123"/>
            <a:ext cx="2940036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Dins</a:t>
            </a:r>
            <a:r>
              <a:rPr lang="nl-NL" b="1" dirty="0" smtClean="0">
                <a:solidFill>
                  <a:schemeClr val="bg1"/>
                </a:solidFill>
              </a:rPr>
              <a:t>dag – 22 Oktober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14" y="2730854"/>
            <a:ext cx="4056897" cy="2668599"/>
          </a:xfrm>
          <a:prstGeom prst="rect">
            <a:avLst/>
          </a:prstGeom>
          <a:noFill/>
          <a:ln>
            <a:noFill/>
          </a:ln>
          <a:effectLst>
            <a:glow rad="215900">
              <a:srgbClr val="FFC000">
                <a:alpha val="33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4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hoek 32"/>
          <p:cNvSpPr/>
          <p:nvPr/>
        </p:nvSpPr>
        <p:spPr>
          <a:xfrm>
            <a:off x="5204612" y="2545293"/>
            <a:ext cx="3758267" cy="193899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O</a:t>
            </a:r>
            <a:r>
              <a:rPr lang="nl-NL" sz="2400" b="1" dirty="0" smtClean="0"/>
              <a:t>p </a:t>
            </a:r>
            <a:r>
              <a:rPr lang="nl-NL" sz="2400" b="1" dirty="0"/>
              <a:t>de </a:t>
            </a:r>
            <a:r>
              <a:rPr lang="nl-NL" sz="2400" b="1" dirty="0" smtClean="0"/>
              <a:t>Tafel </a:t>
            </a:r>
            <a:r>
              <a:rPr lang="nl-NL" sz="2400" b="1" dirty="0"/>
              <a:t>voor de </a:t>
            </a:r>
            <a:r>
              <a:rPr lang="nl-NL" sz="2400" b="1" dirty="0" smtClean="0"/>
              <a:t>Toonbroden </a:t>
            </a:r>
            <a:r>
              <a:rPr lang="nl-NL" sz="2400" b="1" dirty="0"/>
              <a:t>werden twaalf broden geplaatst, als symbool voor de twaalf stammen van </a:t>
            </a:r>
            <a:r>
              <a:rPr lang="nl-NL" sz="2400" b="1" dirty="0" err="1"/>
              <a:t>israël</a:t>
            </a:r>
            <a:r>
              <a:rPr lang="nl-NL" sz="2400" b="1" dirty="0"/>
              <a:t>. </a:t>
            </a:r>
            <a:endParaRPr lang="en-US" sz="2400" b="1" dirty="0"/>
          </a:p>
        </p:txBody>
      </p:sp>
      <p:grpSp>
        <p:nvGrpSpPr>
          <p:cNvPr id="22" name="Groep 21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26" name="Rechthoek 25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38" name="Rechthoek 37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kstvak 41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kstvak 43"/>
          <p:cNvSpPr txBox="1"/>
          <p:nvPr/>
        </p:nvSpPr>
        <p:spPr>
          <a:xfrm>
            <a:off x="1638387" y="1423212"/>
            <a:ext cx="2739430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Voorwerpen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uit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het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       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Heiligdom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02" y="2996952"/>
            <a:ext cx="4500022" cy="2403898"/>
          </a:xfrm>
          <a:prstGeom prst="rect">
            <a:avLst/>
          </a:prstGeom>
          <a:noFill/>
          <a:ln>
            <a:noFill/>
          </a:ln>
          <a:effectLst>
            <a:glow rad="215900">
              <a:srgbClr val="FFC000">
                <a:alpha val="33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ekstvak 46"/>
          <p:cNvSpPr txBox="1"/>
          <p:nvPr/>
        </p:nvSpPr>
        <p:spPr>
          <a:xfrm>
            <a:off x="2383627" y="6023123"/>
            <a:ext cx="2940036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Dins</a:t>
            </a:r>
            <a:r>
              <a:rPr lang="nl-NL" b="1" dirty="0" smtClean="0">
                <a:solidFill>
                  <a:schemeClr val="bg1"/>
                </a:solidFill>
              </a:rPr>
              <a:t>dag – 22 Oktober 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2383627" y="6023123"/>
            <a:ext cx="3177858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Woensdag – 23 Oktober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04" y="3045849"/>
            <a:ext cx="2564137" cy="2107964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ep 25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30" name="Rechthoek 29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38" name="Rechthoek 37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kstvak 41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kstvak 22"/>
          <p:cNvSpPr txBox="1"/>
          <p:nvPr/>
        </p:nvSpPr>
        <p:spPr>
          <a:xfrm>
            <a:off x="1638387" y="1423212"/>
            <a:ext cx="2739430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et 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centrum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van </a:t>
            </a:r>
          </a:p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activiteiten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hoek 32"/>
          <p:cNvSpPr/>
          <p:nvPr/>
        </p:nvSpPr>
        <p:spPr>
          <a:xfrm>
            <a:off x="4377817" y="1962878"/>
            <a:ext cx="4585062" cy="378565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Het </a:t>
            </a:r>
            <a:r>
              <a:rPr lang="nl-NL" sz="2400" b="1" dirty="0"/>
              <a:t>heiligdom was het ideologische centrum van ruwweg alle activiteiten in Israël. </a:t>
            </a:r>
          </a:p>
          <a:p>
            <a:pPr algn="ctr"/>
            <a:r>
              <a:rPr lang="nl-NL" sz="2400" b="1" dirty="0"/>
              <a:t>Godsdienst was niet een deel van het leven van de gelovige, niet eens een groot </a:t>
            </a:r>
          </a:p>
          <a:p>
            <a:pPr algn="ctr"/>
            <a:r>
              <a:rPr lang="nl-NL" sz="2400" b="1" dirty="0"/>
              <a:t>deel; het was het leven.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Wat </a:t>
            </a:r>
            <a:r>
              <a:rPr lang="nl-NL" sz="2400" b="1" dirty="0"/>
              <a:t>zegt dit ons over de rol die ons geloof ook in onze </a:t>
            </a:r>
          </a:p>
          <a:p>
            <a:pPr algn="ctr"/>
            <a:r>
              <a:rPr lang="nl-NL" sz="2400" b="1" dirty="0"/>
              <a:t>eigen levens zou moeten spelen?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81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3135987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Donderdag - 24 </a:t>
            </a:r>
            <a:r>
              <a:rPr lang="nl-NL" b="1" dirty="0" smtClean="0">
                <a:solidFill>
                  <a:schemeClr val="bg1"/>
                </a:solidFill>
              </a:rPr>
              <a:t>Oktober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04" y="3045849"/>
            <a:ext cx="2564137" cy="2107964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hoek 32"/>
          <p:cNvSpPr/>
          <p:nvPr/>
        </p:nvSpPr>
        <p:spPr>
          <a:xfrm>
            <a:off x="4431113" y="2158825"/>
            <a:ext cx="4585062" cy="34163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Lees </a:t>
            </a:r>
            <a:r>
              <a:rPr lang="en-US" sz="2400" b="1" dirty="0" err="1" smtClean="0"/>
              <a:t>aandachtig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de </a:t>
            </a:r>
            <a:r>
              <a:rPr lang="en-US" sz="2400" b="1" dirty="0" err="1" smtClean="0"/>
              <a:t>volgende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Psalmen</a:t>
            </a:r>
            <a:r>
              <a:rPr lang="en-US" sz="2400" b="1" dirty="0" smtClean="0"/>
              <a:t> </a:t>
            </a:r>
            <a:r>
              <a:rPr lang="en-US" sz="2400" b="1" dirty="0" smtClean="0"/>
              <a:t>: </a:t>
            </a:r>
          </a:p>
          <a:p>
            <a:pPr algn="ctr"/>
            <a:r>
              <a:rPr lang="en-US" sz="3200" b="1" dirty="0" smtClean="0"/>
              <a:t>Psalm 23</a:t>
            </a:r>
          </a:p>
          <a:p>
            <a:pPr algn="ctr"/>
            <a:r>
              <a:rPr lang="en-US" sz="2400" b="1" dirty="0" smtClean="0"/>
              <a:t>De </a:t>
            </a:r>
            <a:r>
              <a:rPr lang="en-US" sz="2400" b="1" dirty="0" err="1" smtClean="0"/>
              <a:t>Heer</a:t>
            </a:r>
            <a:r>
              <a:rPr lang="en-US" sz="2400" b="1" dirty="0" smtClean="0"/>
              <a:t> is </a:t>
            </a:r>
            <a:r>
              <a:rPr lang="en-US" sz="2400" b="1" dirty="0" err="1" smtClean="0"/>
              <a:t>mijn</a:t>
            </a:r>
            <a:r>
              <a:rPr lang="en-US" sz="2400" b="1" dirty="0" smtClean="0"/>
              <a:t> Herder</a:t>
            </a:r>
            <a:r>
              <a:rPr lang="en-US" sz="2400" b="1" dirty="0" smtClean="0"/>
              <a:t>...</a:t>
            </a:r>
            <a:endParaRPr lang="en-US" sz="2400" b="1" dirty="0" smtClean="0"/>
          </a:p>
          <a:p>
            <a:pPr algn="ctr"/>
            <a:r>
              <a:rPr lang="en-US" sz="3200" b="1" dirty="0" smtClean="0"/>
              <a:t>Psalm 27</a:t>
            </a:r>
          </a:p>
          <a:p>
            <a:pPr algn="ctr"/>
            <a:r>
              <a:rPr lang="en-US" sz="2400" b="1" dirty="0" smtClean="0"/>
              <a:t>De </a:t>
            </a:r>
            <a:r>
              <a:rPr lang="en-US" sz="2400" b="1" dirty="0" err="1" smtClean="0"/>
              <a:t>Heer</a:t>
            </a:r>
            <a:r>
              <a:rPr lang="en-US" sz="2400" b="1" dirty="0" smtClean="0"/>
              <a:t> is </a:t>
            </a:r>
            <a:r>
              <a:rPr lang="en-US" sz="2400" b="1" dirty="0" err="1" smtClean="0"/>
              <a:t>mijn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licht</a:t>
            </a:r>
            <a:r>
              <a:rPr lang="en-US" sz="2400" b="1" dirty="0" smtClean="0"/>
              <a:t>…</a:t>
            </a:r>
            <a:endParaRPr lang="en-US" sz="2400" b="1" dirty="0" smtClean="0"/>
          </a:p>
          <a:p>
            <a:pPr algn="ctr"/>
            <a:r>
              <a:rPr lang="en-US" sz="3200" b="1" dirty="0" smtClean="0"/>
              <a:t>Psalm 73</a:t>
            </a:r>
          </a:p>
          <a:p>
            <a:pPr algn="ctr"/>
            <a:r>
              <a:rPr lang="en-US" sz="2400" b="1" dirty="0" smtClean="0"/>
              <a:t>God is </a:t>
            </a:r>
            <a:r>
              <a:rPr lang="en-US" sz="2400" b="1" dirty="0" err="1" smtClean="0"/>
              <a:t>goed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</a:t>
            </a:r>
            <a:r>
              <a:rPr lang="en-US" sz="2400" b="1" dirty="0" smtClean="0"/>
              <a:t> </a:t>
            </a:r>
            <a:r>
              <a:rPr lang="en-US" sz="2400" b="1" dirty="0"/>
              <a:t>Israel,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30" name="Rechthoek 29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38" name="Rechthoek 37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kstvak 41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kstvak 22"/>
          <p:cNvSpPr txBox="1"/>
          <p:nvPr/>
        </p:nvSpPr>
        <p:spPr>
          <a:xfrm>
            <a:off x="1638387" y="1423212"/>
            <a:ext cx="2739430" cy="1323439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“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T</a:t>
            </a:r>
            <a:r>
              <a:rPr lang="nl-NL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otdat</a:t>
            </a:r>
            <a:r>
              <a:rPr lang="nl-NL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nl-NL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ik </a:t>
            </a:r>
            <a:endParaRPr lang="nl-NL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nl-NL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Gods </a:t>
            </a:r>
          </a:p>
          <a:p>
            <a:pPr algn="ctr"/>
            <a:r>
              <a:rPr lang="nl-NL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Heiligdom binnenging”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5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2850139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Vrijdag</a:t>
            </a:r>
            <a:r>
              <a:rPr lang="nl-NL" b="1" dirty="0" smtClean="0">
                <a:solidFill>
                  <a:schemeClr val="bg1"/>
                </a:solidFill>
              </a:rPr>
              <a:t> – 25 Oktober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11" y="1152778"/>
            <a:ext cx="1669118" cy="18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04" y="1132831"/>
            <a:ext cx="2043860" cy="2683767"/>
          </a:xfrm>
          <a:prstGeom prst="rect">
            <a:avLst/>
          </a:prstGeom>
          <a:noFill/>
          <a:ln>
            <a:noFill/>
          </a:ln>
          <a:effectLst>
            <a:glow rad="228600">
              <a:srgbClr val="8E0047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04" y="3045849"/>
            <a:ext cx="2564137" cy="2107964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30" y="5431383"/>
            <a:ext cx="951977" cy="127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/>
          <p:cNvSpPr/>
          <p:nvPr/>
        </p:nvSpPr>
        <p:spPr>
          <a:xfrm>
            <a:off x="4209841" y="2230507"/>
            <a:ext cx="49341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/>
              <a:t>verdere</a:t>
            </a:r>
            <a:r>
              <a:rPr lang="en-US" b="1" dirty="0" smtClean="0"/>
              <a:t> </a:t>
            </a:r>
            <a:r>
              <a:rPr lang="en-US" b="1" dirty="0" err="1" smtClean="0"/>
              <a:t>studie</a:t>
            </a:r>
            <a:r>
              <a:rPr lang="en-US" b="1" dirty="0" smtClean="0"/>
              <a:t> </a:t>
            </a:r>
            <a:r>
              <a:rPr lang="en-US" b="1" dirty="0" smtClean="0"/>
              <a:t>: </a:t>
            </a:r>
          </a:p>
          <a:p>
            <a:r>
              <a:rPr lang="en-US" b="1" dirty="0" smtClean="0"/>
              <a:t>Ellen </a:t>
            </a:r>
            <a:r>
              <a:rPr lang="en-US" b="1" dirty="0"/>
              <a:t>G. White, </a:t>
            </a:r>
            <a:endParaRPr lang="en-US" b="1" dirty="0" smtClean="0"/>
          </a:p>
          <a:p>
            <a:r>
              <a:rPr lang="en-US" b="1" dirty="0" smtClean="0"/>
              <a:t>“</a:t>
            </a:r>
            <a:r>
              <a:rPr lang="en-US" b="1" dirty="0" smtClean="0"/>
              <a:t>Het </a:t>
            </a:r>
            <a:r>
              <a:rPr lang="en-US" b="1" dirty="0" err="1" smtClean="0"/>
              <a:t>Heiligdom</a:t>
            </a:r>
            <a:r>
              <a:rPr lang="en-US" b="1" dirty="0" smtClean="0"/>
              <a:t> en </a:t>
            </a:r>
          </a:p>
          <a:p>
            <a:r>
              <a:rPr lang="en-US" b="1" dirty="0" smtClean="0"/>
              <a:t>de </a:t>
            </a:r>
            <a:r>
              <a:rPr lang="en-US" b="1" dirty="0" err="1" smtClean="0"/>
              <a:t>Heiligdomsleer</a:t>
            </a:r>
            <a:r>
              <a:rPr lang="en-US" b="1" dirty="0" smtClean="0"/>
              <a:t>” </a:t>
            </a:r>
            <a:endParaRPr lang="en-US" b="1" dirty="0"/>
          </a:p>
          <a:p>
            <a:r>
              <a:rPr lang="en-US" b="1" dirty="0"/>
              <a:t>pp. </a:t>
            </a:r>
            <a:r>
              <a:rPr lang="en-US" b="1" dirty="0" smtClean="0"/>
              <a:t>308</a:t>
            </a:r>
            <a:r>
              <a:rPr lang="en-US" b="1" dirty="0" smtClean="0"/>
              <a:t>, </a:t>
            </a:r>
            <a:r>
              <a:rPr lang="en-US" b="1" dirty="0"/>
              <a:t>in </a:t>
            </a:r>
            <a:r>
              <a:rPr lang="en-US" b="1" dirty="0" err="1" smtClean="0"/>
              <a:t>Patriarchen</a:t>
            </a:r>
            <a:r>
              <a:rPr lang="en-US" b="1" dirty="0" smtClean="0"/>
              <a:t> en </a:t>
            </a:r>
            <a:r>
              <a:rPr lang="en-US" b="1" dirty="0" err="1" smtClean="0"/>
              <a:t>Propheten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/>
          </a:p>
          <a:p>
            <a:r>
              <a:rPr lang="en-US" sz="2800" b="1" dirty="0" smtClean="0"/>
              <a:t>           </a:t>
            </a:r>
            <a:r>
              <a:rPr lang="en-US" sz="2800" b="1" dirty="0" smtClean="0"/>
              <a:t>“</a:t>
            </a:r>
            <a:r>
              <a:rPr lang="nl-NL" sz="2800" b="1" dirty="0" smtClean="0"/>
              <a:t>Voor </a:t>
            </a:r>
            <a:r>
              <a:rPr lang="nl-NL" sz="2800" b="1" dirty="0"/>
              <a:t>de bouw van het </a:t>
            </a:r>
            <a:r>
              <a:rPr lang="nl-NL" sz="2800" b="1" dirty="0" smtClean="0"/>
              <a:t> </a:t>
            </a:r>
          </a:p>
          <a:p>
            <a:r>
              <a:rPr lang="nl-NL" sz="2800" b="1" dirty="0"/>
              <a:t> </a:t>
            </a:r>
            <a:r>
              <a:rPr lang="nl-NL" sz="2800" b="1" dirty="0" smtClean="0"/>
              <a:t>     heiligdom </a:t>
            </a:r>
            <a:r>
              <a:rPr lang="nl-NL" sz="2800" b="1" dirty="0"/>
              <a:t>waren grote en </a:t>
            </a:r>
            <a:endParaRPr lang="nl-NL" sz="2800" b="1" dirty="0" smtClean="0"/>
          </a:p>
          <a:p>
            <a:r>
              <a:rPr lang="nl-NL" sz="2800" b="1" dirty="0"/>
              <a:t> </a:t>
            </a:r>
            <a:r>
              <a:rPr lang="nl-NL" sz="2800" b="1" dirty="0" smtClean="0"/>
              <a:t>    kostbare </a:t>
            </a:r>
            <a:r>
              <a:rPr lang="nl-NL" sz="2800" b="1" dirty="0"/>
              <a:t>voorbereidingen </a:t>
            </a:r>
          </a:p>
          <a:p>
            <a:r>
              <a:rPr lang="nl-NL" sz="2800" b="1" dirty="0"/>
              <a:t>n</a:t>
            </a:r>
            <a:r>
              <a:rPr lang="nl-NL" sz="2800" b="1" dirty="0" smtClean="0"/>
              <a:t>oodzakelijk…</a:t>
            </a:r>
            <a:endParaRPr lang="nl-NL" sz="2800" b="1" dirty="0"/>
          </a:p>
        </p:txBody>
      </p:sp>
      <p:grpSp>
        <p:nvGrpSpPr>
          <p:cNvPr id="33" name="Groep 32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40" name="Rechthoek 39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kstvak 4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79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79512" y="320890"/>
            <a:ext cx="8784976" cy="920697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3" y="1182706"/>
            <a:ext cx="3054175" cy="473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196652" y="5006685"/>
            <a:ext cx="8784976" cy="1670195"/>
            <a:chOff x="196652" y="5006685"/>
            <a:chExt cx="8784976" cy="1670195"/>
          </a:xfrm>
        </p:grpSpPr>
        <p:sp>
          <p:nvSpPr>
            <p:cNvPr id="17" name="Rechthoek 16"/>
            <p:cNvSpPr/>
            <p:nvPr/>
          </p:nvSpPr>
          <p:spPr>
            <a:xfrm>
              <a:off x="196652" y="5805264"/>
              <a:ext cx="8784976" cy="768532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pic>
          <p:nvPicPr>
            <p:cNvPr id="7" name="Picture 3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987" y="5582147"/>
              <a:ext cx="1072818" cy="1056563"/>
            </a:xfrm>
            <a:prstGeom prst="rect">
              <a:avLst/>
            </a:prstGeom>
            <a:noFill/>
            <a:ln>
              <a:noFill/>
            </a:ln>
            <a:effectLst>
              <a:glow rad="190500">
                <a:schemeClr val="bg1">
                  <a:alpha val="84000"/>
                </a:schemeClr>
              </a:glow>
              <a:outerShdw dist="381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ep 26"/>
            <p:cNvGrpSpPr/>
            <p:nvPr/>
          </p:nvGrpSpPr>
          <p:grpSpPr>
            <a:xfrm>
              <a:off x="299592" y="5006685"/>
              <a:ext cx="2083743" cy="1670195"/>
              <a:chOff x="6865984" y="116048"/>
              <a:chExt cx="2083743" cy="1670195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4701" y="116048"/>
                <a:ext cx="1215026" cy="167019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reflection blurRad="6350" stA="50000" endA="300" endPos="90000" dist="50800" dir="5400000" sy="-100000" algn="bl" rotWithShape="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984" y="1028329"/>
                <a:ext cx="1476230" cy="642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hthoek 19"/>
            <p:cNvSpPr/>
            <p:nvPr/>
          </p:nvSpPr>
          <p:spPr>
            <a:xfrm>
              <a:off x="2495869" y="5989475"/>
              <a:ext cx="2979790" cy="400110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2000" b="1" dirty="0" smtClean="0">
                  <a:solidFill>
                    <a:schemeClr val="bg1"/>
                  </a:solidFill>
                </a:rPr>
                <a:t>SABBAT 26 OKTOBER </a:t>
              </a:r>
              <a:r>
                <a:rPr lang="nl-NL" sz="2000" b="1" dirty="0" smtClean="0">
                  <a:solidFill>
                    <a:schemeClr val="bg1"/>
                  </a:solidFill>
                </a:rPr>
                <a:t>2013</a:t>
              </a:r>
              <a:endParaRPr lang="nl-NL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16" y="116632"/>
            <a:ext cx="3262089" cy="162239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9619">
            <a:off x="5161686" y="1374256"/>
            <a:ext cx="3083363" cy="451712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4103687" cy="229235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15144" y="410590"/>
            <a:ext cx="3942105" cy="646331"/>
          </a:xfrm>
          <a:prstGeom prst="rect">
            <a:avLst/>
          </a:prstGeom>
          <a:noFill/>
          <a:ln>
            <a:noFill/>
          </a:ln>
          <a:effectLst>
            <a:outerShdw blurRad="190500" dist="114300" dir="2700000" algn="ctr">
              <a:schemeClr val="tx1">
                <a:alpha val="30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Pristina" pitchFamily="66" charset="0"/>
              </a:rPr>
              <a:t>Zevende –</a:t>
            </a:r>
            <a:r>
              <a:rPr lang="nl-NL" b="1" dirty="0" err="1" smtClean="0">
                <a:solidFill>
                  <a:schemeClr val="bg1"/>
                </a:solidFill>
                <a:latin typeface="Pristina" pitchFamily="66" charset="0"/>
              </a:rPr>
              <a:t>Dags</a:t>
            </a:r>
            <a:r>
              <a:rPr lang="nl-NL" b="1" dirty="0" smtClean="0">
                <a:solidFill>
                  <a:schemeClr val="bg1"/>
                </a:solidFill>
                <a:latin typeface="Pristina" pitchFamily="66" charset="0"/>
              </a:rPr>
              <a:t> – Adventisten 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Wide Latin" pitchFamily="18" charset="0"/>
              </a:rPr>
              <a:t>SABBAT SCHOOL</a:t>
            </a:r>
            <a:endParaRPr lang="nl-NL" b="1" dirty="0">
              <a:solidFill>
                <a:schemeClr val="bg1"/>
              </a:solidFill>
              <a:latin typeface="Wide Lati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2" y="975270"/>
            <a:ext cx="8741866" cy="53312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>
          <a:xfrm>
            <a:off x="179512" y="320890"/>
            <a:ext cx="8784976" cy="920697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0890"/>
            <a:ext cx="1298575" cy="8715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6484102" y="525825"/>
            <a:ext cx="2329612" cy="4616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4</a:t>
            </a:r>
            <a:r>
              <a:rPr lang="nl-NL" sz="2400" b="1" baseline="30000" dirty="0" smtClean="0">
                <a:solidFill>
                  <a:schemeClr val="bg1"/>
                </a:solidFill>
              </a:rPr>
              <a:t>e</a:t>
            </a:r>
            <a:r>
              <a:rPr lang="nl-NL" sz="2400" b="1" dirty="0" smtClean="0">
                <a:solidFill>
                  <a:schemeClr val="bg1"/>
                </a:solidFill>
              </a:rPr>
              <a:t> Kwartaal </a:t>
            </a:r>
            <a:r>
              <a:rPr lang="nl-NL" sz="2400" b="1" dirty="0">
                <a:solidFill>
                  <a:schemeClr val="bg1"/>
                </a:solidFill>
              </a:rPr>
              <a:t>2013</a:t>
            </a:r>
          </a:p>
        </p:txBody>
      </p:sp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56" y="1142425"/>
            <a:ext cx="3515946" cy="49680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ep 25"/>
          <p:cNvGrpSpPr/>
          <p:nvPr/>
        </p:nvGrpSpPr>
        <p:grpSpPr>
          <a:xfrm flipH="1">
            <a:off x="2838983" y="2490625"/>
            <a:ext cx="2702452" cy="2204530"/>
            <a:chOff x="4767217" y="1713764"/>
            <a:chExt cx="2983291" cy="2352674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217" y="1713764"/>
              <a:ext cx="1811337" cy="117633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637" y="2301932"/>
              <a:ext cx="1811337" cy="117633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171" y="2890101"/>
              <a:ext cx="1811337" cy="117633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kstvak 28"/>
          <p:cNvSpPr txBox="1"/>
          <p:nvPr/>
        </p:nvSpPr>
        <p:spPr>
          <a:xfrm>
            <a:off x="315144" y="410590"/>
            <a:ext cx="3942105" cy="646331"/>
          </a:xfrm>
          <a:prstGeom prst="rect">
            <a:avLst/>
          </a:prstGeom>
          <a:noFill/>
          <a:ln>
            <a:noFill/>
          </a:ln>
          <a:effectLst>
            <a:outerShdw blurRad="190500" dist="114300" dir="2700000" algn="ctr">
              <a:schemeClr val="tx1">
                <a:alpha val="30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Pristina" pitchFamily="66" charset="0"/>
              </a:rPr>
              <a:t>Zevende –</a:t>
            </a:r>
            <a:r>
              <a:rPr lang="nl-NL" b="1" dirty="0" err="1" smtClean="0">
                <a:solidFill>
                  <a:schemeClr val="bg1"/>
                </a:solidFill>
                <a:latin typeface="Pristina" pitchFamily="66" charset="0"/>
              </a:rPr>
              <a:t>Dags</a:t>
            </a:r>
            <a:r>
              <a:rPr lang="nl-NL" b="1" dirty="0" smtClean="0">
                <a:solidFill>
                  <a:schemeClr val="bg1"/>
                </a:solidFill>
                <a:latin typeface="Pristina" pitchFamily="66" charset="0"/>
              </a:rPr>
              <a:t> – Adventisten 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Wide Latin" pitchFamily="18" charset="0"/>
              </a:rPr>
              <a:t>SABBAT SCHOOL</a:t>
            </a:r>
            <a:endParaRPr lang="nl-NL" b="1" dirty="0">
              <a:solidFill>
                <a:schemeClr val="bg1"/>
              </a:solidFill>
              <a:latin typeface="Wide Latin" pitchFamily="18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350154" y="1312609"/>
            <a:ext cx="2647547" cy="4272054"/>
          </a:xfrm>
          <a:prstGeom prst="rect">
            <a:avLst/>
          </a:prstGeom>
          <a:noFill/>
          <a:ln>
            <a:noFill/>
          </a:ln>
          <a:effectLst>
            <a:glow rad="63500">
              <a:srgbClr val="8E004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ep 15"/>
          <p:cNvGrpSpPr/>
          <p:nvPr/>
        </p:nvGrpSpPr>
        <p:grpSpPr>
          <a:xfrm>
            <a:off x="196652" y="5006685"/>
            <a:ext cx="8784976" cy="1670195"/>
            <a:chOff x="196652" y="5006685"/>
            <a:chExt cx="8784976" cy="1670195"/>
          </a:xfrm>
        </p:grpSpPr>
        <p:sp>
          <p:nvSpPr>
            <p:cNvPr id="19" name="Rechthoek 18"/>
            <p:cNvSpPr/>
            <p:nvPr/>
          </p:nvSpPr>
          <p:spPr>
            <a:xfrm>
              <a:off x="196652" y="5805264"/>
              <a:ext cx="8784976" cy="768532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pic>
          <p:nvPicPr>
            <p:cNvPr id="20" name="Picture 3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987" y="5582147"/>
              <a:ext cx="1072818" cy="1056563"/>
            </a:xfrm>
            <a:prstGeom prst="rect">
              <a:avLst/>
            </a:prstGeom>
            <a:noFill/>
            <a:ln>
              <a:noFill/>
            </a:ln>
            <a:effectLst>
              <a:glow rad="190500">
                <a:schemeClr val="bg1">
                  <a:alpha val="84000"/>
                </a:schemeClr>
              </a:glow>
              <a:outerShdw dist="381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ep 20"/>
            <p:cNvGrpSpPr/>
            <p:nvPr/>
          </p:nvGrpSpPr>
          <p:grpSpPr>
            <a:xfrm>
              <a:off x="299592" y="5006685"/>
              <a:ext cx="2083743" cy="1670195"/>
              <a:chOff x="6865984" y="116048"/>
              <a:chExt cx="2083743" cy="1670195"/>
            </a:xfrm>
          </p:grpSpPr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984" y="1028329"/>
                <a:ext cx="1476230" cy="642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4701" y="116048"/>
                <a:ext cx="1215026" cy="167019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reflection blurRad="6350" stA="50000" endA="300" endPos="90000" dist="50800" dir="5400000" sy="-100000" algn="bl" rotWithShape="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hthoek 22"/>
            <p:cNvSpPr/>
            <p:nvPr/>
          </p:nvSpPr>
          <p:spPr>
            <a:xfrm>
              <a:off x="2495869" y="5989475"/>
              <a:ext cx="2598212" cy="400110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sz="2000" b="1" dirty="0" smtClean="0">
                  <a:solidFill>
                    <a:schemeClr val="bg1"/>
                  </a:solidFill>
                </a:rPr>
                <a:t>Een Gezegende Sabbat</a:t>
              </a:r>
              <a:endParaRPr lang="nl-NL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979724" y="5820045"/>
              <a:ext cx="816249" cy="646331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  <a:latin typeface="Arial Narrow" pitchFamily="34" charset="0"/>
                </a:rPr>
                <a:t>LES </a:t>
              </a:r>
              <a:r>
                <a:rPr lang="nl-NL" sz="3600" b="1" dirty="0">
                  <a:solidFill>
                    <a:schemeClr val="bg1"/>
                  </a:solidFill>
                  <a:latin typeface="Arial Narrow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9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/>
          <p:cNvSpPr/>
          <p:nvPr/>
        </p:nvSpPr>
        <p:spPr>
          <a:xfrm>
            <a:off x="196652" y="127617"/>
            <a:ext cx="2073007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/>
        </p:nvSpPr>
        <p:spPr>
          <a:xfrm>
            <a:off x="196653" y="118251"/>
            <a:ext cx="8784976" cy="384266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46413" y="502517"/>
            <a:ext cx="8521030" cy="776785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kstvak 31"/>
          <p:cNvSpPr txBox="1"/>
          <p:nvPr/>
        </p:nvSpPr>
        <p:spPr>
          <a:xfrm>
            <a:off x="2383627" y="180582"/>
            <a:ext cx="2829877" cy="276999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Het HEILIGDOM</a:t>
            </a:r>
            <a:r>
              <a:rPr lang="nl-NL" sz="1200" b="1" dirty="0" smtClean="0">
                <a:solidFill>
                  <a:schemeClr val="bg1"/>
                </a:solidFill>
              </a:rPr>
              <a:t>  Leren van het Heiligdom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80" y="648987"/>
            <a:ext cx="720919" cy="483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4308808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 smtClean="0">
                <a:solidFill>
                  <a:schemeClr val="bg1"/>
                </a:solidFill>
              </a:rPr>
              <a:t>: 19 Oktober </a:t>
            </a:r>
            <a:r>
              <a:rPr lang="nl-NL" b="1" dirty="0" smtClean="0">
                <a:solidFill>
                  <a:schemeClr val="bg1"/>
                </a:solidFill>
              </a:rPr>
              <a:t>19 </a:t>
            </a:r>
            <a:r>
              <a:rPr lang="nl-NL" b="1" dirty="0" smtClean="0">
                <a:solidFill>
                  <a:schemeClr val="bg1"/>
                </a:solidFill>
              </a:rPr>
              <a:t>– 25  Oktober    </a:t>
            </a:r>
            <a:r>
              <a:rPr lang="nl-NL" b="1" dirty="0" smtClean="0">
                <a:solidFill>
                  <a:schemeClr val="bg1"/>
                </a:solidFill>
              </a:rPr>
              <a:t>2013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008102" y="598521"/>
            <a:ext cx="589531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Leren van het Heiligdom</a:t>
            </a:r>
            <a:endParaRPr lang="nl-NL" sz="32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68" y="1063369"/>
            <a:ext cx="6653237" cy="4642017"/>
          </a:xfrm>
          <a:prstGeom prst="rect">
            <a:avLst/>
          </a:prstGeom>
          <a:noFill/>
          <a:ln>
            <a:noFill/>
          </a:ln>
          <a:effectLst>
            <a:glow rad="228600">
              <a:srgbClr val="8E0047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5" b="8542"/>
          <a:stretch/>
        </p:blipFill>
        <p:spPr bwMode="auto">
          <a:xfrm>
            <a:off x="299592" y="127618"/>
            <a:ext cx="1864233" cy="25278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3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/>
          <p:cNvSpPr/>
          <p:nvPr/>
        </p:nvSpPr>
        <p:spPr>
          <a:xfrm>
            <a:off x="196652" y="127617"/>
            <a:ext cx="2073007" cy="6565971"/>
          </a:xfrm>
          <a:prstGeom prst="rect">
            <a:avLst/>
          </a:prstGeom>
          <a:solidFill>
            <a:schemeClr val="bg1">
              <a:lumMod val="6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2408603" y="4917221"/>
            <a:ext cx="6397178" cy="73866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KERNTEKST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b="1" dirty="0"/>
              <a:t>“ </a:t>
            </a:r>
            <a:r>
              <a:rPr lang="nl-NL" b="1" dirty="0" smtClean="0"/>
              <a:t>‘De </a:t>
            </a:r>
            <a:r>
              <a:rPr lang="nl-NL" b="1" dirty="0"/>
              <a:t>Israëlieten moeten een </a:t>
            </a:r>
            <a:r>
              <a:rPr lang="nl-NL" b="1" dirty="0" smtClean="0"/>
              <a:t>heiligdom </a:t>
            </a:r>
            <a:r>
              <a:rPr lang="nl-NL" b="1" dirty="0"/>
              <a:t>voor mij maken, </a:t>
            </a:r>
            <a:r>
              <a:rPr lang="nl-NL" b="1" dirty="0" smtClean="0"/>
              <a:t>zodat </a:t>
            </a:r>
            <a:r>
              <a:rPr lang="nl-NL" b="1" dirty="0"/>
              <a:t>ik </a:t>
            </a:r>
            <a:r>
              <a:rPr lang="nl-NL" b="1" dirty="0" err="1"/>
              <a:t>temidden</a:t>
            </a:r>
            <a:r>
              <a:rPr lang="nl-NL" b="1" dirty="0"/>
              <a:t> van hen </a:t>
            </a:r>
            <a:r>
              <a:rPr lang="nl-NL" b="1" dirty="0" smtClean="0"/>
              <a:t>kan </a:t>
            </a:r>
            <a:r>
              <a:rPr lang="nl-NL" b="1" dirty="0"/>
              <a:t>wonen’ (Exodus 25:8).</a:t>
            </a:r>
            <a:endParaRPr lang="nl-NL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98" y="1348223"/>
            <a:ext cx="4308321" cy="3541848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6048914" y="2348880"/>
            <a:ext cx="2952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Deze</a:t>
            </a:r>
            <a:r>
              <a:rPr lang="en-US" b="1" dirty="0" smtClean="0"/>
              <a:t> week </a:t>
            </a:r>
            <a:r>
              <a:rPr lang="en-US" b="1" dirty="0" err="1" smtClean="0"/>
              <a:t>willen</a:t>
            </a:r>
            <a:r>
              <a:rPr lang="en-US" b="1" dirty="0" smtClean="0"/>
              <a:t> we </a:t>
            </a:r>
            <a:r>
              <a:rPr lang="en-US" b="1" dirty="0" err="1" smtClean="0"/>
              <a:t>ons</a:t>
            </a:r>
            <a:r>
              <a:rPr lang="en-US" b="1" dirty="0" smtClean="0"/>
              <a:t> </a:t>
            </a:r>
            <a:r>
              <a:rPr lang="en-US" b="1" dirty="0" err="1" smtClean="0"/>
              <a:t>concentreren</a:t>
            </a:r>
            <a:r>
              <a:rPr lang="en-US" b="1" dirty="0" smtClean="0"/>
              <a:t> op </a:t>
            </a:r>
            <a:r>
              <a:rPr lang="en-US" b="1" dirty="0" err="1" smtClean="0"/>
              <a:t>belangrijkste</a:t>
            </a:r>
            <a:r>
              <a:rPr lang="en-US" b="1" dirty="0" smtClean="0"/>
              <a:t> </a:t>
            </a:r>
            <a:r>
              <a:rPr lang="en-US" b="1" dirty="0" err="1" smtClean="0"/>
              <a:t>voorwerpen</a:t>
            </a:r>
            <a:r>
              <a:rPr lang="en-US" b="1" dirty="0" smtClean="0"/>
              <a:t> </a:t>
            </a:r>
            <a:r>
              <a:rPr lang="en-US" b="1" dirty="0" err="1" smtClean="0"/>
              <a:t>uit</a:t>
            </a:r>
            <a:r>
              <a:rPr lang="en-US" b="1" dirty="0" smtClean="0"/>
              <a:t> het </a:t>
            </a:r>
            <a:r>
              <a:rPr lang="en-US" b="1" dirty="0" err="1" smtClean="0"/>
              <a:t>aardse</a:t>
            </a:r>
            <a:r>
              <a:rPr lang="en-US" b="1" dirty="0" smtClean="0"/>
              <a:t> </a:t>
            </a:r>
            <a:r>
              <a:rPr lang="en-US" b="1" dirty="0" err="1" smtClean="0"/>
              <a:t>Heiligdom</a:t>
            </a:r>
            <a:r>
              <a:rPr lang="en-US" b="1" dirty="0" smtClean="0"/>
              <a:t>.</a:t>
            </a:r>
            <a:endParaRPr lang="en-US" b="1" dirty="0" smtClean="0"/>
          </a:p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Heiligdomsleer</a:t>
            </a:r>
            <a:r>
              <a:rPr lang="en-US" b="1" dirty="0" smtClean="0"/>
              <a:t> </a:t>
            </a:r>
            <a:r>
              <a:rPr lang="en-US" b="1" dirty="0" err="1" smtClean="0"/>
              <a:t>zal</a:t>
            </a:r>
            <a:r>
              <a:rPr lang="en-US" b="1" dirty="0" smtClean="0"/>
              <a:t> later </a:t>
            </a:r>
            <a:r>
              <a:rPr lang="en-US" b="1" dirty="0" err="1" smtClean="0"/>
              <a:t>aan</a:t>
            </a:r>
            <a:r>
              <a:rPr lang="en-US" b="1" dirty="0" smtClean="0"/>
              <a:t> de </a:t>
            </a:r>
            <a:r>
              <a:rPr lang="en-US" b="1" dirty="0" err="1" smtClean="0"/>
              <a:t>orde</a:t>
            </a:r>
            <a:r>
              <a:rPr lang="en-US" b="1" dirty="0" smtClean="0"/>
              <a:t> </a:t>
            </a:r>
            <a:r>
              <a:rPr lang="en-US" b="1" dirty="0" err="1" smtClean="0"/>
              <a:t>komen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  <p:grpSp>
        <p:nvGrpSpPr>
          <p:cNvPr id="21" name="Groep 20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22" name="Rechthoek 21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23" name="Rechthoek 22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kstvak 3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kstvak 36"/>
          <p:cNvSpPr txBox="1"/>
          <p:nvPr/>
        </p:nvSpPr>
        <p:spPr>
          <a:xfrm>
            <a:off x="2383627" y="6023123"/>
            <a:ext cx="4308808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 smtClean="0">
                <a:solidFill>
                  <a:schemeClr val="bg1"/>
                </a:solidFill>
              </a:rPr>
              <a:t>: 19 Oktober </a:t>
            </a:r>
            <a:r>
              <a:rPr lang="nl-NL" b="1" dirty="0" smtClean="0">
                <a:solidFill>
                  <a:schemeClr val="bg1"/>
                </a:solidFill>
              </a:rPr>
              <a:t>19 </a:t>
            </a:r>
            <a:r>
              <a:rPr lang="nl-NL" b="1" dirty="0" smtClean="0">
                <a:solidFill>
                  <a:schemeClr val="bg1"/>
                </a:solidFill>
              </a:rPr>
              <a:t>– 25  Oktober    </a:t>
            </a:r>
            <a:r>
              <a:rPr lang="nl-NL" b="1" dirty="0" smtClean="0">
                <a:solidFill>
                  <a:schemeClr val="bg1"/>
                </a:solidFill>
              </a:rPr>
              <a:t>2013</a:t>
            </a:r>
            <a:endParaRPr lang="nl-NL" b="1" dirty="0">
              <a:solidFill>
                <a:schemeClr val="bg1"/>
              </a:solidFill>
            </a:endParaRPr>
          </a:p>
        </p:txBody>
      </p:sp>
      <p:grpSp>
        <p:nvGrpSpPr>
          <p:cNvPr id="38" name="Groep 37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2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079265" y="1423212"/>
            <a:ext cx="2085655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Plaats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van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Gods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aanwezigheid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4164920" y="4717689"/>
            <a:ext cx="4702523" cy="1975899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177535" y="4757523"/>
            <a:ext cx="6800842" cy="92333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Wat </a:t>
            </a:r>
            <a:r>
              <a:rPr lang="nl-NL" b="1" dirty="0">
                <a:solidFill>
                  <a:schemeClr val="bg1"/>
                </a:solidFill>
              </a:rPr>
              <a:t>was volgens Exodus 25:8 het doel van het aardse heiligdom in de woestijn? </a:t>
            </a:r>
            <a:r>
              <a:rPr lang="nl-NL" b="1" dirty="0" smtClean="0">
                <a:solidFill>
                  <a:schemeClr val="bg1"/>
                </a:solidFill>
              </a:rPr>
              <a:t>Welke </a:t>
            </a:r>
            <a:r>
              <a:rPr lang="nl-NL" b="1" dirty="0">
                <a:solidFill>
                  <a:schemeClr val="bg1"/>
                </a:solidFill>
              </a:rPr>
              <a:t>verbazingwekkende waarheid leert dit ons over de liefde die God voor ons </a:t>
            </a:r>
            <a:r>
              <a:rPr lang="nl-NL" b="1" dirty="0" smtClean="0">
                <a:solidFill>
                  <a:schemeClr val="bg1"/>
                </a:solidFill>
              </a:rPr>
              <a:t>heeft</a:t>
            </a:r>
            <a:r>
              <a:rPr lang="nl-NL" b="1" dirty="0">
                <a:solidFill>
                  <a:schemeClr val="bg1"/>
                </a:solidFill>
              </a:rPr>
              <a:t>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2864502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Zon</a:t>
            </a:r>
            <a:r>
              <a:rPr lang="nl-NL" b="1" dirty="0" smtClean="0">
                <a:solidFill>
                  <a:schemeClr val="bg1"/>
                </a:solidFill>
              </a:rPr>
              <a:t>dag – 20 Oktober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41" y="1469368"/>
            <a:ext cx="2993102" cy="2835570"/>
          </a:xfrm>
          <a:prstGeom prst="rect">
            <a:avLst/>
          </a:prstGeom>
          <a:noFill/>
          <a:ln>
            <a:noFill/>
          </a:ln>
          <a:effectLst>
            <a:glow rad="228600">
              <a:srgbClr val="8E0047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31" y="2276872"/>
            <a:ext cx="1310558" cy="1720877"/>
          </a:xfrm>
          <a:prstGeom prst="rect">
            <a:avLst/>
          </a:prstGeom>
          <a:noFill/>
          <a:ln>
            <a:noFill/>
          </a:ln>
          <a:effectLst>
            <a:glow rad="228600">
              <a:srgbClr val="8E0047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ep 25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30" name="Rechthoek 29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33" name="Rechthoek 32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kstvak 4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08" y="2420886"/>
            <a:ext cx="2793840" cy="2296801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4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079265" y="1423212"/>
            <a:ext cx="2085655" cy="707886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“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J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ullie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moeten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zijn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”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4164920" y="4299727"/>
            <a:ext cx="4702523" cy="2393861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258818" y="4337699"/>
            <a:ext cx="6657082" cy="147732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‘</a:t>
            </a:r>
            <a:r>
              <a:rPr lang="nl-NL" b="1" dirty="0">
                <a:solidFill>
                  <a:schemeClr val="bg1"/>
                </a:solidFill>
              </a:rPr>
              <a:t>neem dan de zalfolie en zalf de tabernakel en alles wat daarin staat, om de </a:t>
            </a:r>
            <a:r>
              <a:rPr lang="nl-NL" b="1" dirty="0" smtClean="0">
                <a:solidFill>
                  <a:schemeClr val="bg1"/>
                </a:solidFill>
              </a:rPr>
              <a:t>tabernakel </a:t>
            </a:r>
            <a:r>
              <a:rPr lang="nl-NL" b="1" dirty="0">
                <a:solidFill>
                  <a:schemeClr val="bg1"/>
                </a:solidFill>
              </a:rPr>
              <a:t>met al haar toebehoren te wijden, zodat hij heilig is. Zalf ook het </a:t>
            </a:r>
            <a:r>
              <a:rPr lang="nl-NL" b="1" dirty="0" smtClean="0">
                <a:solidFill>
                  <a:schemeClr val="bg1"/>
                </a:solidFill>
              </a:rPr>
              <a:t>brandofferaltaar </a:t>
            </a:r>
            <a:r>
              <a:rPr lang="nl-NL" b="1" dirty="0">
                <a:solidFill>
                  <a:schemeClr val="bg1"/>
                </a:solidFill>
              </a:rPr>
              <a:t>met alle bijbehorende voorwerpen om het te wijden, zodat </a:t>
            </a:r>
            <a:r>
              <a:rPr lang="nl-NL" b="1" dirty="0" smtClean="0">
                <a:solidFill>
                  <a:schemeClr val="bg1"/>
                </a:solidFill>
              </a:rPr>
              <a:t>het </a:t>
            </a:r>
            <a:r>
              <a:rPr lang="nl-NL" b="1" dirty="0">
                <a:solidFill>
                  <a:schemeClr val="bg1"/>
                </a:solidFill>
              </a:rPr>
              <a:t>allerheiligst is’ </a:t>
            </a:r>
            <a:endParaRPr lang="nl-NL" b="1" dirty="0" smtClean="0">
              <a:solidFill>
                <a:schemeClr val="bg1"/>
              </a:solidFill>
            </a:endParaRPr>
          </a:p>
          <a:p>
            <a:r>
              <a:rPr lang="nl-NL" b="1" dirty="0" smtClean="0">
                <a:solidFill>
                  <a:schemeClr val="bg1"/>
                </a:solidFill>
              </a:rPr>
              <a:t>(Exodus </a:t>
            </a:r>
            <a:r>
              <a:rPr lang="nl-NL" b="1" dirty="0">
                <a:solidFill>
                  <a:schemeClr val="bg1"/>
                </a:solidFill>
              </a:rPr>
              <a:t>40:9,10).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3076291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Maandag – 21 Oktober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58" y="2276871"/>
            <a:ext cx="2285431" cy="1878841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ep 3"/>
          <p:cNvGrpSpPr/>
          <p:nvPr/>
        </p:nvGrpSpPr>
        <p:grpSpPr>
          <a:xfrm>
            <a:off x="4649020" y="1397364"/>
            <a:ext cx="3352711" cy="2976654"/>
            <a:chOff x="4649020" y="1397364"/>
            <a:chExt cx="3352711" cy="29766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587" y="1397364"/>
              <a:ext cx="1296144" cy="27700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5177" flipH="1">
              <a:off x="4649020" y="1815039"/>
              <a:ext cx="2104776" cy="255897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ep 29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33" name="Rechthoek 32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kstvak 4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1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079265" y="1423212"/>
            <a:ext cx="2085655" cy="707886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“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J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ullie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moeten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zijn</a:t>
            </a:r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”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4164920" y="4299727"/>
            <a:ext cx="4702523" cy="2393861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258818" y="4337699"/>
            <a:ext cx="6657082" cy="120032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E</a:t>
            </a:r>
            <a:r>
              <a:rPr lang="nl-NL" b="1" dirty="0" smtClean="0">
                <a:solidFill>
                  <a:schemeClr val="bg1"/>
                </a:solidFill>
              </a:rPr>
              <a:t>xodus </a:t>
            </a:r>
            <a:r>
              <a:rPr lang="nl-NL" b="1" dirty="0">
                <a:solidFill>
                  <a:schemeClr val="bg1"/>
                </a:solidFill>
              </a:rPr>
              <a:t>40:9,10 laat ons zien dat het heiligdom </a:t>
            </a:r>
            <a:r>
              <a:rPr lang="nl-NL" b="1" dirty="0" smtClean="0">
                <a:solidFill>
                  <a:schemeClr val="bg1"/>
                </a:solidFill>
              </a:rPr>
              <a:t>als ‘</a:t>
            </a:r>
            <a:r>
              <a:rPr lang="nl-NL" b="1" dirty="0">
                <a:solidFill>
                  <a:schemeClr val="bg1"/>
                </a:solidFill>
              </a:rPr>
              <a:t>heilig’ moest worden beschouwd. het basisbegrip van heiligheid is dat iets afgescheiden en uniek is, in </a:t>
            </a:r>
            <a:r>
              <a:rPr lang="nl-NL" b="1" dirty="0" smtClean="0">
                <a:solidFill>
                  <a:schemeClr val="bg1"/>
                </a:solidFill>
              </a:rPr>
              <a:t>combinatie </a:t>
            </a:r>
            <a:r>
              <a:rPr lang="nl-NL" b="1" dirty="0">
                <a:solidFill>
                  <a:schemeClr val="bg1"/>
                </a:solidFill>
              </a:rPr>
              <a:t>met een toebehoren aan </a:t>
            </a:r>
            <a:r>
              <a:rPr lang="nl-NL" b="1" dirty="0" smtClean="0">
                <a:solidFill>
                  <a:schemeClr val="bg1"/>
                </a:solidFill>
              </a:rPr>
              <a:t>God</a:t>
            </a:r>
            <a:r>
              <a:rPr lang="nl-NL" b="1" dirty="0">
                <a:solidFill>
                  <a:schemeClr val="bg1"/>
                </a:solidFill>
              </a:rPr>
              <a:t>.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3076291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Maandag – 21 Oktober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58" y="2276871"/>
            <a:ext cx="2285431" cy="1878841"/>
          </a:xfrm>
          <a:prstGeom prst="rect">
            <a:avLst/>
          </a:prstGeom>
          <a:noFill/>
          <a:ln>
            <a:noFill/>
          </a:ln>
          <a:effectLst>
            <a:glow rad="228600">
              <a:srgbClr val="820041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ep 3"/>
          <p:cNvGrpSpPr/>
          <p:nvPr/>
        </p:nvGrpSpPr>
        <p:grpSpPr>
          <a:xfrm>
            <a:off x="4649020" y="1397364"/>
            <a:ext cx="3352711" cy="2976654"/>
            <a:chOff x="4649020" y="1397364"/>
            <a:chExt cx="3352711" cy="29766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587" y="1397364"/>
              <a:ext cx="1296144" cy="27700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5177" flipH="1">
              <a:off x="4649020" y="1815039"/>
              <a:ext cx="2104776" cy="255897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ep 29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33" name="Rechthoek 32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kstvak 4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696">
            <a:off x="1159401" y="1957442"/>
            <a:ext cx="2447868" cy="243627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1638387" y="1423212"/>
            <a:ext cx="2739430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Voorwerpen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uit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het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       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Heiligdom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2926763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Dinsdag</a:t>
            </a:r>
            <a:r>
              <a:rPr lang="nl-NL" b="1" dirty="0" smtClean="0">
                <a:solidFill>
                  <a:schemeClr val="bg1"/>
                </a:solidFill>
              </a:rPr>
              <a:t> – 22 Oktober 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3" name="Rechthoek 32"/>
          <p:cNvSpPr/>
          <p:nvPr/>
        </p:nvSpPr>
        <p:spPr>
          <a:xfrm>
            <a:off x="4475853" y="2133314"/>
            <a:ext cx="4505775" cy="34163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Van </a:t>
            </a:r>
            <a:r>
              <a:rPr lang="nl-NL" sz="2400" b="1" dirty="0"/>
              <a:t>alle voorwerpen in het heiligdom was de ark van het verbond het ultieme </a:t>
            </a:r>
            <a:r>
              <a:rPr lang="nl-NL" sz="2400" b="1" dirty="0" smtClean="0"/>
              <a:t>symbool </a:t>
            </a:r>
            <a:r>
              <a:rPr lang="nl-NL" sz="2400" b="1" dirty="0"/>
              <a:t>van </a:t>
            </a:r>
            <a:r>
              <a:rPr lang="nl-NL" sz="2400" b="1" dirty="0" smtClean="0"/>
              <a:t>Gods </a:t>
            </a:r>
            <a:r>
              <a:rPr lang="nl-NL" sz="2400" b="1" dirty="0"/>
              <a:t>tegenwoordigheid en heiligheid. De naam verwijst naar de </a:t>
            </a:r>
            <a:r>
              <a:rPr lang="nl-NL" sz="2400" b="1" dirty="0" smtClean="0"/>
              <a:t>twee </a:t>
            </a:r>
            <a:r>
              <a:rPr lang="nl-NL" sz="2400" b="1" dirty="0"/>
              <a:t>stenen tafelen met daarop de wet, die ‘de twee platen met de verbondstekst’ wordt genoemd</a:t>
            </a:r>
            <a:endParaRPr lang="en-US" sz="2400" b="1" dirty="0" smtClean="0"/>
          </a:p>
        </p:txBody>
      </p:sp>
      <p:grpSp>
        <p:nvGrpSpPr>
          <p:cNvPr id="38" name="Groep 37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40" name="Rechthoek 39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kstvak 4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73" y="3171360"/>
            <a:ext cx="3705616" cy="2410787"/>
          </a:xfrm>
          <a:prstGeom prst="rect">
            <a:avLst/>
          </a:prstGeom>
          <a:noFill/>
          <a:ln>
            <a:noFill/>
          </a:ln>
          <a:effectLst>
            <a:glow rad="228600">
              <a:srgbClr val="FFC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4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696">
            <a:off x="1159401" y="1957442"/>
            <a:ext cx="2447868" cy="243627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vak 33"/>
          <p:cNvSpPr txBox="1"/>
          <p:nvPr/>
        </p:nvSpPr>
        <p:spPr>
          <a:xfrm>
            <a:off x="2383627" y="6023123"/>
            <a:ext cx="2940036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Dins</a:t>
            </a:r>
            <a:r>
              <a:rPr lang="nl-NL" b="1" dirty="0" smtClean="0">
                <a:solidFill>
                  <a:schemeClr val="bg1"/>
                </a:solidFill>
              </a:rPr>
              <a:t>dag – 22 Oktober 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8" name="Rechthoek 37"/>
          <p:cNvSpPr/>
          <p:nvPr/>
        </p:nvSpPr>
        <p:spPr>
          <a:xfrm>
            <a:off x="4377817" y="2297054"/>
            <a:ext cx="4505775" cy="317009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De </a:t>
            </a:r>
            <a:r>
              <a:rPr lang="nl-NL" sz="2400" b="1" dirty="0"/>
              <a:t>ark staat op de plek waar, een keer per jaar, op </a:t>
            </a:r>
            <a:endParaRPr lang="nl-NL" sz="2400" b="1" dirty="0" smtClean="0"/>
          </a:p>
          <a:p>
            <a:pPr algn="ctr"/>
            <a:r>
              <a:rPr lang="nl-NL" sz="3200" b="1" dirty="0" smtClean="0"/>
              <a:t>De Grote </a:t>
            </a:r>
            <a:r>
              <a:rPr lang="nl-NL" sz="3200" b="1" dirty="0"/>
              <a:t>Verzoendag </a:t>
            </a:r>
            <a:endParaRPr lang="nl-NL" sz="3200" b="1" dirty="0" smtClean="0"/>
          </a:p>
          <a:p>
            <a:pPr algn="ctr"/>
            <a:r>
              <a:rPr lang="nl-NL" sz="2400" b="1" dirty="0" smtClean="0"/>
              <a:t>(</a:t>
            </a:r>
            <a:r>
              <a:rPr lang="nl-NL" sz="2400" b="1" dirty="0" err="1"/>
              <a:t>Yom</a:t>
            </a:r>
            <a:r>
              <a:rPr lang="nl-NL" sz="2400" b="1" dirty="0"/>
              <a:t> </a:t>
            </a:r>
            <a:r>
              <a:rPr lang="nl-NL" sz="2400" b="1" dirty="0" err="1" smtClean="0"/>
              <a:t>kippoer</a:t>
            </a:r>
            <a:r>
              <a:rPr lang="nl-NL" sz="2400" b="1" dirty="0" smtClean="0"/>
              <a:t> </a:t>
            </a:r>
          </a:p>
          <a:p>
            <a:pPr algn="ctr"/>
            <a:r>
              <a:rPr lang="nl-NL" sz="2400" b="1" dirty="0" smtClean="0"/>
              <a:t>in </a:t>
            </a:r>
            <a:r>
              <a:rPr lang="nl-NL" sz="2400" b="1" dirty="0"/>
              <a:t>het </a:t>
            </a:r>
            <a:r>
              <a:rPr lang="nl-NL" sz="2400" b="1" dirty="0" err="1"/>
              <a:t>hebreeuws</a:t>
            </a:r>
            <a:r>
              <a:rPr lang="nl-NL" sz="2400" b="1" dirty="0"/>
              <a:t>)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verzoening </a:t>
            </a:r>
            <a:r>
              <a:rPr lang="nl-NL" sz="2400" b="1" dirty="0"/>
              <a:t>werd gedaan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voor </a:t>
            </a:r>
            <a:r>
              <a:rPr lang="nl-NL" sz="2400" b="1" dirty="0"/>
              <a:t>het volk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en </a:t>
            </a:r>
            <a:r>
              <a:rPr lang="nl-NL" sz="2400" b="1" dirty="0"/>
              <a:t>het </a:t>
            </a:r>
            <a:r>
              <a:rPr lang="nl-NL" sz="2400" b="1" dirty="0" smtClean="0"/>
              <a:t>heiligdom. </a:t>
            </a:r>
            <a:endParaRPr lang="en-US" sz="2400" b="1" dirty="0"/>
          </a:p>
        </p:txBody>
      </p:sp>
      <p:grpSp>
        <p:nvGrpSpPr>
          <p:cNvPr id="33" name="Groep 32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40" name="Rechthoek 39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kstvak 43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73" y="3171360"/>
            <a:ext cx="3705616" cy="2410787"/>
          </a:xfrm>
          <a:prstGeom prst="rect">
            <a:avLst/>
          </a:prstGeom>
          <a:noFill/>
          <a:ln>
            <a:noFill/>
          </a:ln>
          <a:effectLst>
            <a:glow rad="228600">
              <a:srgbClr val="FFC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ekstvak 46"/>
          <p:cNvSpPr txBox="1"/>
          <p:nvPr/>
        </p:nvSpPr>
        <p:spPr>
          <a:xfrm>
            <a:off x="1638387" y="1423212"/>
            <a:ext cx="2739430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Voorwerpen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uit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het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       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Heiligdom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4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8" y="859700"/>
            <a:ext cx="6885181" cy="513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hoek 23"/>
          <p:cNvSpPr/>
          <p:nvPr/>
        </p:nvSpPr>
        <p:spPr>
          <a:xfrm>
            <a:off x="196652" y="118251"/>
            <a:ext cx="3968268" cy="657533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196652" y="5841782"/>
            <a:ext cx="8784976" cy="732014"/>
          </a:xfrm>
          <a:prstGeom prst="rect">
            <a:avLst/>
          </a:prstGeom>
          <a:solidFill>
            <a:srgbClr val="660033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9A4D00"/>
              </a:solidFill>
            </a:endParaRP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7" y="5582147"/>
            <a:ext cx="1072818" cy="1056563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>
                <a:alpha val="84000"/>
              </a:schemeClr>
            </a:glow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00" y="2413169"/>
            <a:ext cx="2692748" cy="284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hthoek 32"/>
          <p:cNvSpPr/>
          <p:nvPr/>
        </p:nvSpPr>
        <p:spPr>
          <a:xfrm>
            <a:off x="4964953" y="2757989"/>
            <a:ext cx="3772806" cy="230832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</a:t>
            </a:r>
            <a:r>
              <a:rPr lang="nl-NL" sz="2400" b="1" dirty="0" smtClean="0"/>
              <a:t> </a:t>
            </a:r>
            <a:r>
              <a:rPr lang="nl-NL" sz="2400" b="1" dirty="0"/>
              <a:t>het heilige, het eerste deel van de tabernakel, zorgde de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Zevenarmige Kandelaar </a:t>
            </a:r>
            <a:endParaRPr lang="nl-NL" sz="2400" b="1" dirty="0"/>
          </a:p>
          <a:p>
            <a:pPr algn="ctr"/>
            <a:r>
              <a:rPr lang="nl-NL" sz="2400" b="1" dirty="0"/>
              <a:t>voor een eeuwig </a:t>
            </a:r>
            <a:endParaRPr lang="nl-NL" sz="2400" b="1" dirty="0" smtClean="0"/>
          </a:p>
          <a:p>
            <a:pPr algn="ctr"/>
            <a:r>
              <a:rPr lang="nl-NL" sz="2400" b="1" dirty="0" smtClean="0"/>
              <a:t>brandend licht… </a:t>
            </a:r>
            <a:endParaRPr lang="en-US" sz="2400" b="1" dirty="0" smtClean="0"/>
          </a:p>
        </p:txBody>
      </p:sp>
      <p:grpSp>
        <p:nvGrpSpPr>
          <p:cNvPr id="22" name="Groep 21"/>
          <p:cNvGrpSpPr/>
          <p:nvPr/>
        </p:nvGrpSpPr>
        <p:grpSpPr>
          <a:xfrm>
            <a:off x="196653" y="118251"/>
            <a:ext cx="8784976" cy="2537237"/>
            <a:chOff x="196653" y="118251"/>
            <a:chExt cx="8784976" cy="2537237"/>
          </a:xfrm>
        </p:grpSpPr>
        <p:sp>
          <p:nvSpPr>
            <p:cNvPr id="26" name="Rechthoek 25"/>
            <p:cNvSpPr/>
            <p:nvPr/>
          </p:nvSpPr>
          <p:spPr>
            <a:xfrm>
              <a:off x="196653" y="118251"/>
              <a:ext cx="8784976" cy="384266"/>
            </a:xfrm>
            <a:prstGeom prst="rect">
              <a:avLst/>
            </a:prstGeom>
            <a:solidFill>
              <a:srgbClr val="660033"/>
            </a:soli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9A4D00"/>
                </a:solidFill>
              </a:endParaRPr>
            </a:p>
          </p:txBody>
        </p:sp>
        <p:sp>
          <p:nvSpPr>
            <p:cNvPr id="30" name="Rechthoek 29"/>
            <p:cNvSpPr/>
            <p:nvPr/>
          </p:nvSpPr>
          <p:spPr>
            <a:xfrm>
              <a:off x="346413" y="502517"/>
              <a:ext cx="8521030" cy="776785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2383627" y="180582"/>
              <a:ext cx="2829877" cy="276999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sz="1200" b="1" dirty="0" smtClean="0">
                  <a:solidFill>
                    <a:schemeClr val="bg1"/>
                  </a:solidFill>
                </a:rPr>
                <a:t>Het HEILIGDOM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 Leren van het Heiligdom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780" y="648987"/>
              <a:ext cx="720919" cy="4838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kstvak 40"/>
            <p:cNvSpPr txBox="1"/>
            <p:nvPr/>
          </p:nvSpPr>
          <p:spPr>
            <a:xfrm>
              <a:off x="3008102" y="598521"/>
              <a:ext cx="5895317" cy="58477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 smtClean="0">
                  <a:solidFill>
                    <a:srgbClr val="FCE7AA"/>
                  </a:solidFill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Leren van het Heiligdom</a:t>
              </a:r>
              <a:endParaRPr lang="nl-NL" sz="32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endParaRPr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75" b="8542"/>
            <a:stretch/>
          </p:blipFill>
          <p:spPr bwMode="auto">
            <a:xfrm>
              <a:off x="299592" y="127618"/>
              <a:ext cx="1864233" cy="252787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kstvak 42"/>
          <p:cNvSpPr txBox="1"/>
          <p:nvPr/>
        </p:nvSpPr>
        <p:spPr>
          <a:xfrm>
            <a:off x="2383627" y="6023123"/>
            <a:ext cx="2940036" cy="369332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Les </a:t>
            </a:r>
            <a:r>
              <a:rPr lang="nl-NL" b="1" dirty="0" smtClean="0">
                <a:solidFill>
                  <a:schemeClr val="bg1"/>
                </a:solidFill>
              </a:rPr>
              <a:t>4 </a:t>
            </a:r>
            <a:r>
              <a:rPr lang="nl-NL" b="1" dirty="0">
                <a:solidFill>
                  <a:schemeClr val="bg1"/>
                </a:solidFill>
              </a:rPr>
              <a:t>: </a:t>
            </a:r>
            <a:r>
              <a:rPr lang="nl-NL" b="1" dirty="0" smtClean="0">
                <a:solidFill>
                  <a:schemeClr val="bg1"/>
                </a:solidFill>
              </a:rPr>
              <a:t>Dins</a:t>
            </a:r>
            <a:r>
              <a:rPr lang="nl-NL" b="1" dirty="0" smtClean="0">
                <a:solidFill>
                  <a:schemeClr val="bg1"/>
                </a:solidFill>
              </a:rPr>
              <a:t>dag – 22 Oktober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24">
            <a:off x="291543" y="2693916"/>
            <a:ext cx="1843995" cy="29754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ep 26"/>
          <p:cNvGrpSpPr/>
          <p:nvPr/>
        </p:nvGrpSpPr>
        <p:grpSpPr>
          <a:xfrm>
            <a:off x="299592" y="5006685"/>
            <a:ext cx="2083743" cy="1670195"/>
            <a:chOff x="6865984" y="116048"/>
            <a:chExt cx="2083743" cy="1670195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701" y="116048"/>
              <a:ext cx="1215026" cy="16701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6350" stA="50000" endA="300" endPos="900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984" y="1028329"/>
              <a:ext cx="1476230" cy="6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5" name="Tekstvak 44"/>
          <p:cNvSpPr txBox="1"/>
          <p:nvPr/>
        </p:nvSpPr>
        <p:spPr>
          <a:xfrm>
            <a:off x="1638387" y="1423212"/>
            <a:ext cx="2739430" cy="1015663"/>
          </a:xfrm>
          <a:prstGeom prst="rect">
            <a:avLst/>
          </a:prstGeom>
          <a:noFill/>
          <a:effectLst>
            <a:outerShdw blurRad="254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Voorwerpen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uit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het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        </a:t>
            </a:r>
            <a:endParaRPr lang="en-US" sz="2000" b="1" dirty="0" smtClean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Heiligdom</a:t>
            </a:r>
            <a:r>
              <a:rPr lang="en-US" sz="2000" b="1" dirty="0" smtClean="0">
                <a:solidFill>
                  <a:srgbClr val="FCE7AA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 </a:t>
            </a:r>
            <a:endParaRPr lang="nl-NL" sz="2000" b="1" dirty="0">
              <a:solidFill>
                <a:srgbClr val="FCE7AA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2" y="1423213"/>
            <a:ext cx="1933452" cy="710101"/>
          </a:xfrm>
          <a:prstGeom prst="rect">
            <a:avLst/>
          </a:prstGeom>
          <a:noFill/>
          <a:ln>
            <a:noFill/>
          </a:ln>
          <a:effectLst>
            <a:glow rad="546100">
              <a:srgbClr val="8E0047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8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767</Words>
  <Application>Microsoft Office PowerPoint</Application>
  <PresentationFormat>Diavoorstelling (4:3)</PresentationFormat>
  <Paragraphs>124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Gebruiker</cp:lastModifiedBy>
  <cp:revision>199</cp:revision>
  <dcterms:created xsi:type="dcterms:W3CDTF">2013-09-24T06:37:52Z</dcterms:created>
  <dcterms:modified xsi:type="dcterms:W3CDTF">2013-10-19T21:34:44Z</dcterms:modified>
</cp:coreProperties>
</file>