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5" r:id="rId3"/>
    <p:sldId id="333" r:id="rId4"/>
    <p:sldId id="321" r:id="rId5"/>
    <p:sldId id="336" r:id="rId6"/>
    <p:sldId id="337" r:id="rId7"/>
    <p:sldId id="338" r:id="rId8"/>
    <p:sldId id="339" r:id="rId9"/>
    <p:sldId id="340" r:id="rId10"/>
    <p:sldId id="341" r:id="rId11"/>
    <p:sldId id="29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47"/>
    <a:srgbClr val="820041"/>
    <a:srgbClr val="FFFFFF"/>
    <a:srgbClr val="FCE7AA"/>
    <a:srgbClr val="660033"/>
    <a:srgbClr val="000000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70" d="100"/>
          <a:sy n="70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9-10-2013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96653" y="118251"/>
            <a:ext cx="8784976" cy="384266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3956852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: </a:t>
            </a:r>
            <a:r>
              <a:rPr lang="nl-NL" b="1" dirty="0" smtClean="0">
                <a:solidFill>
                  <a:schemeClr val="bg1"/>
                </a:solidFill>
              </a:rPr>
              <a:t>12 Oktober  </a:t>
            </a:r>
            <a:r>
              <a:rPr lang="nl-NL" b="1" dirty="0" smtClean="0">
                <a:solidFill>
                  <a:schemeClr val="bg1"/>
                </a:solidFill>
              </a:rPr>
              <a:t>– </a:t>
            </a:r>
            <a:r>
              <a:rPr lang="nl-NL" b="1" dirty="0" smtClean="0">
                <a:solidFill>
                  <a:schemeClr val="bg1"/>
                </a:solidFill>
              </a:rPr>
              <a:t> 18 Oktober    </a:t>
            </a:r>
            <a:r>
              <a:rPr lang="nl-NL" b="1" dirty="0" smtClean="0">
                <a:solidFill>
                  <a:schemeClr val="bg1"/>
                </a:solidFill>
              </a:rPr>
              <a:t>2013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36" name="Groep 35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37" name="Rechthoek 36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8" name="Rechthoek 37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2831"/>
            <a:ext cx="3916743" cy="4865216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96653" y="118251"/>
            <a:ext cx="8784976" cy="384266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253363" y="3067693"/>
            <a:ext cx="4702524" cy="26776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OM OVER NA TE DENKEN </a:t>
            </a:r>
            <a:r>
              <a:rPr lang="en-US" sz="2400" b="1" dirty="0" smtClean="0"/>
              <a:t>:</a:t>
            </a:r>
          </a:p>
          <a:p>
            <a:pPr algn="ctr"/>
            <a:r>
              <a:rPr lang="nl-NL" sz="2400" b="1" dirty="0" smtClean="0"/>
              <a:t>“Zelfs </a:t>
            </a:r>
            <a:r>
              <a:rPr lang="nl-NL" sz="2400" b="1" dirty="0"/>
              <a:t>voor de engelen was het Verlossingsplan moeilijk te begrijpen -  Dat de Schepper van het universum, de zoon van God, voor de zondaars moest sterven</a:t>
            </a:r>
            <a:r>
              <a:rPr lang="nl-NL" sz="2400" b="1" dirty="0" smtClean="0"/>
              <a:t>…”</a:t>
            </a:r>
            <a:endParaRPr lang="nl-NL" sz="2400" b="1" dirty="0"/>
          </a:p>
          <a:p>
            <a:pPr algn="ctr"/>
            <a:endParaRPr lang="en-US" sz="2400" b="1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285815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18 Oktober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490388" y="5359379"/>
            <a:ext cx="441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Patriarchen</a:t>
            </a:r>
            <a:r>
              <a:rPr lang="en-US" dirty="0" smtClean="0"/>
              <a:t> en </a:t>
            </a:r>
            <a:r>
              <a:rPr lang="en-US" dirty="0" err="1" smtClean="0"/>
              <a:t>Profeten</a:t>
            </a:r>
            <a:r>
              <a:rPr lang="en-US" dirty="0" smtClean="0"/>
              <a:t>, </a:t>
            </a:r>
            <a:r>
              <a:rPr lang="en-US" dirty="0"/>
              <a:t>p. </a:t>
            </a:r>
            <a:r>
              <a:rPr lang="en-US" dirty="0" smtClean="0"/>
              <a:t>155 (</a:t>
            </a:r>
            <a:r>
              <a:rPr lang="en-US" sz="1400" dirty="0" err="1" smtClean="0"/>
              <a:t>engelse</a:t>
            </a:r>
            <a:r>
              <a:rPr lang="en-US" sz="1400" dirty="0" smtClean="0"/>
              <a:t> </a:t>
            </a:r>
            <a:r>
              <a:rPr lang="en-US" sz="1400" dirty="0" err="1" smtClean="0"/>
              <a:t>uitgave</a:t>
            </a:r>
            <a:r>
              <a:rPr lang="en-US" sz="1400" dirty="0" smtClean="0"/>
              <a:t>)</a:t>
            </a:r>
            <a:endParaRPr lang="nl-NL" sz="1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23" name="Rechthoek 22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38" y="1258752"/>
            <a:ext cx="1606490" cy="21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09" y="2270897"/>
            <a:ext cx="2459867" cy="3230020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6" y="427990"/>
            <a:ext cx="2480613" cy="27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15144" y="410590"/>
            <a:ext cx="3873176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Day Adventisten</a:t>
            </a:r>
            <a:endParaRPr lang="nl-NL" b="1" dirty="0" smtClean="0">
              <a:solidFill>
                <a:schemeClr val="bg1"/>
              </a:solidFill>
              <a:latin typeface="Pristina" pitchFamily="66" charset="0"/>
            </a:endParaRP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0"/>
            <a:ext cx="1298575" cy="87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84102" y="525825"/>
            <a:ext cx="238251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4e Kwartaal </a:t>
            </a:r>
            <a:r>
              <a:rPr lang="nl-NL" sz="2400" b="1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350154" y="1312609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9" name="Rechthoek 18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20" name="Picture 3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ep 20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Rechthoek 22"/>
            <p:cNvSpPr/>
            <p:nvPr/>
          </p:nvSpPr>
          <p:spPr>
            <a:xfrm>
              <a:off x="2495869" y="5989475"/>
              <a:ext cx="259821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Een Gezegende Sabbat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3" r="30532"/>
          <a:stretch/>
        </p:blipFill>
        <p:spPr bwMode="auto">
          <a:xfrm>
            <a:off x="4105597" y="1107563"/>
            <a:ext cx="3521765" cy="4153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96653" y="118251"/>
            <a:ext cx="8784976" cy="384266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3599512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Sabbat middag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12 Oktober 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8" b="55331"/>
          <a:stretch/>
        </p:blipFill>
        <p:spPr bwMode="auto">
          <a:xfrm>
            <a:off x="5544860" y="5129792"/>
            <a:ext cx="913343" cy="71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381906" y="5193399"/>
            <a:ext cx="2016706" cy="5847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3200" b="1" dirty="0" smtClean="0"/>
              <a:t>Kerntekst</a:t>
            </a:r>
            <a:r>
              <a:rPr lang="nl-NL" sz="3200" b="1" dirty="0" smtClean="0"/>
              <a:t>: </a:t>
            </a:r>
            <a:endParaRPr lang="nl-NL" sz="3200" b="1" dirty="0"/>
          </a:p>
        </p:txBody>
      </p:sp>
      <p:grpSp>
        <p:nvGrpSpPr>
          <p:cNvPr id="23" name="Groep 22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24" name="Rechthoek 2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9" y="1107563"/>
            <a:ext cx="3074342" cy="2819271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9" y="483314"/>
            <a:ext cx="2459867" cy="3230020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69659" y="3743862"/>
            <a:ext cx="6711969" cy="160043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“</a:t>
            </a:r>
            <a:r>
              <a:rPr lang="nl-NL" sz="2000" b="1" dirty="0" smtClean="0"/>
              <a:t>Broeders </a:t>
            </a:r>
            <a:r>
              <a:rPr lang="nl-NL" sz="2000" b="1" dirty="0"/>
              <a:t>en zusters, met een beroep op Gods barmhartigheid vraag ik u om uzelf als een levend, heilig en God welgevallig offer in zijn dienst te stellen,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want </a:t>
            </a:r>
            <a:r>
              <a:rPr lang="nl-NL" sz="2000" b="1" dirty="0"/>
              <a:t>dat is de ware eredienst voor u. </a:t>
            </a:r>
            <a:r>
              <a:rPr lang="en-US" sz="2000" b="1" dirty="0" smtClean="0"/>
              <a:t>” </a:t>
            </a:r>
            <a:endParaRPr lang="en-US" sz="2000" b="1" dirty="0" smtClean="0"/>
          </a:p>
          <a:p>
            <a:pPr algn="ctr"/>
            <a:r>
              <a:rPr lang="en-US" dirty="0" smtClean="0"/>
              <a:t>                                                                         (Romans </a:t>
            </a:r>
            <a:r>
              <a:rPr lang="en-US" dirty="0" smtClean="0"/>
              <a:t>12:1).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3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3" r="30532"/>
          <a:stretch/>
        </p:blipFill>
        <p:spPr bwMode="auto">
          <a:xfrm>
            <a:off x="4105597" y="1107563"/>
            <a:ext cx="3521765" cy="4153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69659" y="3743862"/>
            <a:ext cx="6711969" cy="160043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/>
              <a:t>Deze </a:t>
            </a:r>
            <a:r>
              <a:rPr lang="nl-NL" sz="2000" b="1" dirty="0"/>
              <a:t>week zullen we een aantal offers bekijken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die </a:t>
            </a:r>
            <a:r>
              <a:rPr lang="nl-NL" sz="2000" b="1" dirty="0"/>
              <a:t>gelovigen God hebben aangeboden. </a:t>
            </a:r>
          </a:p>
          <a:p>
            <a:pPr algn="ctr"/>
            <a:r>
              <a:rPr lang="nl-NL" sz="2000" b="1" dirty="0"/>
              <a:t>We zullen ontdekken dat God altijd ‘gevraagd’ heeft om offers, en Hij dat tegenwoordig nog steeds doet. </a:t>
            </a:r>
          </a:p>
          <a:p>
            <a:pPr algn="ctr"/>
            <a:endParaRPr lang="nl-NL" dirty="0"/>
          </a:p>
        </p:txBody>
      </p:sp>
      <p:grpSp>
        <p:nvGrpSpPr>
          <p:cNvPr id="23" name="Groep 22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24" name="Rechthoek 23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kstvak 38"/>
          <p:cNvSpPr txBox="1"/>
          <p:nvPr/>
        </p:nvSpPr>
        <p:spPr>
          <a:xfrm>
            <a:off x="2383627" y="6023123"/>
            <a:ext cx="3599512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Sabbat middag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12 Oktober 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9" y="483314"/>
            <a:ext cx="2459867" cy="3230020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9" y="1107563"/>
            <a:ext cx="3074342" cy="2819271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5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28725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-  13 Oktober 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4" y="2276872"/>
            <a:ext cx="2109501" cy="1470320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vak 22"/>
          <p:cNvSpPr txBox="1"/>
          <p:nvPr/>
        </p:nvSpPr>
        <p:spPr>
          <a:xfrm>
            <a:off x="2079265" y="1423212"/>
            <a:ext cx="2085655" cy="707886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</a:t>
            </a:r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Eerste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Offer</a:t>
            </a:r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215748" y="438122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Wat</a:t>
            </a:r>
            <a:r>
              <a:rPr lang="en-US" b="1" dirty="0" smtClean="0"/>
              <a:t> </a:t>
            </a:r>
            <a:r>
              <a:rPr lang="en-US" b="1" dirty="0"/>
              <a:t>was </a:t>
            </a:r>
            <a:r>
              <a:rPr lang="en-US" b="1" dirty="0" smtClean="0"/>
              <a:t>Gods </a:t>
            </a:r>
            <a:r>
              <a:rPr lang="en-US" b="1" dirty="0" err="1" smtClean="0"/>
              <a:t>antwoord</a:t>
            </a:r>
            <a:r>
              <a:rPr lang="en-US" b="1" dirty="0" smtClean="0"/>
              <a:t> </a:t>
            </a:r>
            <a:r>
              <a:rPr lang="en-US" b="1" dirty="0" err="1" smtClean="0"/>
              <a:t>nadat</a:t>
            </a:r>
            <a:r>
              <a:rPr lang="en-US" b="1" dirty="0" smtClean="0"/>
              <a:t> Adam </a:t>
            </a:r>
            <a:r>
              <a:rPr lang="en-US" b="1" dirty="0" smtClean="0"/>
              <a:t>en </a:t>
            </a:r>
            <a:r>
              <a:rPr lang="en-US" b="1" dirty="0" smtClean="0"/>
              <a:t>Eva </a:t>
            </a:r>
            <a:endParaRPr lang="en-US" b="1" dirty="0"/>
          </a:p>
          <a:p>
            <a:pPr algn="ctr"/>
            <a:r>
              <a:rPr lang="en-US" b="1" dirty="0" err="1"/>
              <a:t>g</a:t>
            </a:r>
            <a:r>
              <a:rPr lang="en-US" b="1" dirty="0" err="1" smtClean="0"/>
              <a:t>ezondigd</a:t>
            </a:r>
            <a:r>
              <a:rPr lang="en-US" b="1" dirty="0" smtClean="0"/>
              <a:t> </a:t>
            </a:r>
            <a:r>
              <a:rPr lang="en-US" b="1" dirty="0" err="1" smtClean="0"/>
              <a:t>hadden</a:t>
            </a:r>
            <a:r>
              <a:rPr lang="en-US" b="1" dirty="0" smtClean="0"/>
              <a:t>?</a:t>
            </a:r>
            <a:endParaRPr lang="en-US" b="1" dirty="0" smtClean="0"/>
          </a:p>
          <a:p>
            <a:pPr algn="ctr"/>
            <a:r>
              <a:rPr lang="nl-NL" sz="2800" b="1" dirty="0" smtClean="0"/>
              <a:t>LEES :</a:t>
            </a:r>
            <a:r>
              <a:rPr lang="nl-NL" sz="2800" b="1" dirty="0" smtClean="0"/>
              <a:t> </a:t>
            </a:r>
            <a:r>
              <a:rPr lang="nl-NL" sz="2800" b="1" dirty="0"/>
              <a:t>Genesis 3:9–21</a:t>
            </a:r>
          </a:p>
        </p:txBody>
      </p:sp>
      <p:sp>
        <p:nvSpPr>
          <p:cNvPr id="2" name="Rechthoek 1"/>
          <p:cNvSpPr/>
          <p:nvPr/>
        </p:nvSpPr>
        <p:spPr>
          <a:xfrm>
            <a:off x="4150486" y="3496635"/>
            <a:ext cx="4702524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- Adam </a:t>
            </a:r>
            <a:r>
              <a:rPr lang="en-US" sz="2400" b="1" dirty="0" smtClean="0"/>
              <a:t>en Eva </a:t>
            </a:r>
            <a:r>
              <a:rPr lang="en-US" sz="2400" b="1" dirty="0" err="1" smtClean="0"/>
              <a:t>stonden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pPr algn="ctr"/>
            <a:r>
              <a:rPr lang="en-US" sz="2400" b="1" dirty="0" err="1"/>
              <a:t>e</a:t>
            </a:r>
            <a:r>
              <a:rPr lang="en-US" sz="2400" b="1" dirty="0" err="1" smtClean="0"/>
              <a:t>igenlijk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criminelen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smtClean="0"/>
              <a:t>God </a:t>
            </a:r>
            <a:r>
              <a:rPr lang="en-US" sz="2400" b="1" dirty="0" smtClean="0"/>
              <a:t>-</a:t>
            </a:r>
            <a:endParaRPr lang="nl-NL" sz="2400" dirty="0"/>
          </a:p>
        </p:txBody>
      </p:sp>
      <p:grpSp>
        <p:nvGrpSpPr>
          <p:cNvPr id="32" name="Groep 31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7" y="995049"/>
            <a:ext cx="2398325" cy="2272097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20" y="3284137"/>
            <a:ext cx="1901248" cy="1722842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38" y="3496635"/>
            <a:ext cx="1772854" cy="2202166"/>
          </a:xfrm>
          <a:prstGeom prst="rect">
            <a:avLst/>
          </a:prstGeom>
          <a:noFill/>
          <a:ln>
            <a:noFill/>
          </a:ln>
          <a:effectLst>
            <a:glow rad="1397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303140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14 Oktober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079265" y="1423212"/>
            <a:ext cx="2085655" cy="10156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Soorten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Offers</a:t>
            </a:r>
          </a:p>
          <a:p>
            <a:pPr algn="ctr"/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22" name="Rechthoek 2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70" y="2204864"/>
            <a:ext cx="2654751" cy="34822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164919" y="1498808"/>
            <a:ext cx="4816709" cy="452431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In </a:t>
            </a:r>
            <a:r>
              <a:rPr lang="nl-NL" sz="2400" b="1" dirty="0"/>
              <a:t>de tijd van het Oude Testament, brachten de gelovigen offers bij verschillende gelegenheden en bij persoonlijke omstandigheden. </a:t>
            </a:r>
          </a:p>
          <a:p>
            <a:pPr algn="ctr"/>
            <a:r>
              <a:rPr lang="nl-NL" sz="2400" b="1" dirty="0"/>
              <a:t>Hierbij werden verschillende objecten gebruikt. Ze </a:t>
            </a:r>
            <a:r>
              <a:rPr lang="nl-NL" sz="2400" b="1" dirty="0" smtClean="0"/>
              <a:t>mocht men </a:t>
            </a:r>
            <a:r>
              <a:rPr lang="nl-NL" sz="2400" b="1" dirty="0"/>
              <a:t>reine dieren “aanbieden", graan, of </a:t>
            </a:r>
            <a:r>
              <a:rPr lang="nl-NL" sz="2400" b="1" dirty="0" smtClean="0"/>
              <a:t>een drankje</a:t>
            </a:r>
            <a:r>
              <a:rPr lang="nl-NL" sz="2400" b="1" dirty="0"/>
              <a:t>, </a:t>
            </a:r>
            <a:r>
              <a:rPr lang="nl-NL" sz="2400" b="1" dirty="0" smtClean="0"/>
              <a:t>maar er waren ook andere offergaven. </a:t>
            </a:r>
            <a:r>
              <a:rPr lang="nl-NL" sz="2400" b="1" dirty="0"/>
              <a:t>Maar het dierlijke offer is het oudste element bij de </a:t>
            </a:r>
            <a:r>
              <a:rPr lang="nl-NL" sz="2400" b="1" dirty="0" smtClean="0"/>
              <a:t>beschreven heiligdomsdienst</a:t>
            </a:r>
            <a:r>
              <a:rPr lang="nl-NL" sz="2400" b="1" dirty="0"/>
              <a:t>. </a:t>
            </a:r>
          </a:p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19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96653" y="118251"/>
            <a:ext cx="8784976" cy="384266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301844" y="1957654"/>
            <a:ext cx="4702524" cy="30469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Hoe </a:t>
            </a:r>
            <a:r>
              <a:rPr lang="nl-NL" sz="2400" b="1" dirty="0"/>
              <a:t>kunt u leren om </a:t>
            </a:r>
            <a:r>
              <a:rPr lang="nl-NL" sz="2400" b="1" dirty="0" smtClean="0"/>
              <a:t> ons volledig aan God over te geven</a:t>
            </a:r>
            <a:r>
              <a:rPr lang="nl-NL" sz="2400" b="1" dirty="0"/>
              <a:t>? </a:t>
            </a:r>
          </a:p>
          <a:p>
            <a:pPr algn="ctr"/>
            <a:endParaRPr lang="nl-NL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/>
              <a:t>e</a:t>
            </a:r>
            <a:r>
              <a:rPr lang="en-US" sz="2400" b="1" dirty="0" smtClean="0"/>
              <a:t>n… </a:t>
            </a:r>
            <a:r>
              <a:rPr lang="en-US" sz="2400" b="1" dirty="0" err="1"/>
              <a:t>w</a:t>
            </a:r>
            <a:r>
              <a:rPr lang="en-US" sz="2400" b="1" dirty="0" err="1" smtClean="0"/>
              <a:t>at</a:t>
            </a:r>
            <a:r>
              <a:rPr lang="en-US" sz="2400" b="1" dirty="0" smtClean="0"/>
              <a:t> is het </a:t>
            </a:r>
            <a:r>
              <a:rPr lang="en-US" sz="2400" b="1" dirty="0" err="1" smtClean="0"/>
              <a:t>het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gevolg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als</a:t>
            </a:r>
            <a:r>
              <a:rPr lang="en-US" sz="2400" b="1" dirty="0" smtClean="0"/>
              <a:t> we </a:t>
            </a:r>
            <a:r>
              <a:rPr lang="en-US" sz="2400" b="1" dirty="0" err="1" smtClean="0"/>
              <a:t>dit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uiteindelijk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doen</a:t>
            </a:r>
            <a:r>
              <a:rPr lang="en-US" sz="2400" b="1" dirty="0" smtClean="0"/>
              <a:t>?</a:t>
            </a:r>
            <a:endParaRPr lang="nl-NL" sz="2400" dirty="0"/>
          </a:p>
        </p:txBody>
      </p:sp>
      <p:sp>
        <p:nvSpPr>
          <p:cNvPr id="21" name="Tekstvak 20"/>
          <p:cNvSpPr txBox="1"/>
          <p:nvPr/>
        </p:nvSpPr>
        <p:spPr>
          <a:xfrm>
            <a:off x="2383627" y="6023123"/>
            <a:ext cx="303140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14 Oktober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70" y="2204864"/>
            <a:ext cx="2654751" cy="34822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ep 31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kstvak 41"/>
          <p:cNvSpPr txBox="1"/>
          <p:nvPr/>
        </p:nvSpPr>
        <p:spPr>
          <a:xfrm>
            <a:off x="2079265" y="1423212"/>
            <a:ext cx="2085655" cy="10156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Soorten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Offers</a:t>
            </a:r>
          </a:p>
          <a:p>
            <a:pPr algn="ctr"/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2079265" y="1423212"/>
            <a:ext cx="2085655" cy="707886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Offer </a:t>
            </a:r>
          </a:p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op </a:t>
            </a:r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Moria</a:t>
            </a:r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301844" y="1957654"/>
            <a:ext cx="4702524" cy="163121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Wat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heeft</a:t>
            </a:r>
            <a:r>
              <a:rPr lang="en-US" sz="2400" b="1" dirty="0" smtClean="0"/>
              <a:t> </a:t>
            </a:r>
            <a:r>
              <a:rPr lang="en-US" sz="2400" b="1" dirty="0"/>
              <a:t>Abraham </a:t>
            </a:r>
            <a:r>
              <a:rPr lang="en-US" sz="2400" b="1" dirty="0" err="1" smtClean="0"/>
              <a:t>uit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offerdienst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geleerd</a:t>
            </a:r>
            <a:r>
              <a:rPr lang="en-US" sz="2400" b="1" dirty="0" smtClean="0"/>
              <a:t>?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800" b="1" dirty="0" smtClean="0"/>
              <a:t>LEES :</a:t>
            </a:r>
            <a:r>
              <a:rPr lang="en-US" sz="2800" b="1" dirty="0" smtClean="0"/>
              <a:t> </a:t>
            </a:r>
            <a:r>
              <a:rPr lang="en-US" sz="2800" b="1" dirty="0"/>
              <a:t>Genesis 22:1–19</a:t>
            </a:r>
            <a:endParaRPr lang="en-US" sz="2800" b="1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6" y="2529646"/>
            <a:ext cx="3170101" cy="24770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293477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15 Oktober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367106" y="35888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/>
              <a:t>Denk </a:t>
            </a:r>
            <a:r>
              <a:rPr lang="nl-NL" b="1" dirty="0"/>
              <a:t>eens terug aan een moment, dat je door geloof iets hebt weten te bereiken, dat door veel angst werd veroorzaakt. </a:t>
            </a:r>
          </a:p>
          <a:p>
            <a:endParaRPr lang="nl-NL" b="1" dirty="0" smtClean="0"/>
          </a:p>
          <a:p>
            <a:r>
              <a:rPr lang="nl-NL" b="1" dirty="0" smtClean="0"/>
              <a:t>Wat </a:t>
            </a:r>
            <a:r>
              <a:rPr lang="nl-NL" b="1" dirty="0"/>
              <a:t>heb je ervan geleerd en welke les heb je eruit kunnen trekken?</a:t>
            </a:r>
          </a:p>
          <a:p>
            <a:endParaRPr lang="nl-NL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ep 31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48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2079265" y="1423212"/>
            <a:ext cx="2085655" cy="707886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Leven </a:t>
            </a:r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geven</a:t>
            </a:r>
            <a:endParaRPr lang="en-US" sz="20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voor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Leven</a:t>
            </a:r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236582" y="1387075"/>
            <a:ext cx="4702524" cy="26776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De </a:t>
            </a:r>
            <a:r>
              <a:rPr lang="nl-NL" sz="2400" b="1" dirty="0"/>
              <a:t>vervanging van het </a:t>
            </a:r>
            <a:r>
              <a:rPr lang="nl-NL" sz="2400" b="1" dirty="0" smtClean="0"/>
              <a:t>opgedragen offer</a:t>
            </a:r>
            <a:r>
              <a:rPr lang="nl-NL" sz="2400" b="1" dirty="0"/>
              <a:t>, op de Berg </a:t>
            </a:r>
            <a:r>
              <a:rPr lang="nl-NL" sz="2400" b="1" dirty="0" err="1"/>
              <a:t>Moria</a:t>
            </a:r>
            <a:r>
              <a:rPr lang="nl-NL" sz="2400" b="1" dirty="0"/>
              <a:t>, door een ram, in plaats van het bloed van zijn zoon, liggen sterk verankerd in Gods wettelijke </a:t>
            </a:r>
            <a:r>
              <a:rPr lang="nl-NL" sz="2400" b="1" dirty="0" smtClean="0"/>
              <a:t>voorschriften </a:t>
            </a:r>
          </a:p>
          <a:p>
            <a:pPr algn="ctr"/>
            <a:r>
              <a:rPr lang="nl-NL" sz="2400" b="1" dirty="0" smtClean="0"/>
              <a:t>aan </a:t>
            </a:r>
            <a:r>
              <a:rPr lang="nl-NL" sz="2400" b="1" dirty="0"/>
              <a:t>het Joodse </a:t>
            </a:r>
            <a:r>
              <a:rPr lang="nl-NL" sz="2400" b="1" dirty="0" smtClean="0"/>
              <a:t>Volk in </a:t>
            </a:r>
          </a:p>
          <a:p>
            <a:pPr algn="ctr"/>
            <a:r>
              <a:rPr lang="nl-NL" sz="2400" b="1" dirty="0" smtClean="0"/>
              <a:t>het Oude Testament.</a:t>
            </a:r>
            <a:endParaRPr lang="nl-NL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56" y="2529646"/>
            <a:ext cx="3170101" cy="24770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3172600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16 Oktober 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18" y="4101709"/>
            <a:ext cx="1464841" cy="19214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301844" y="410481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/>
              <a:t>Waarom </a:t>
            </a:r>
            <a:r>
              <a:rPr lang="nl-NL" b="1" dirty="0"/>
              <a:t>is het vaak zo moeilijk voor ons te begrijpen, dat we precies dezelfde fouten maken als de oude Israëlieten deden? </a:t>
            </a:r>
          </a:p>
          <a:p>
            <a:endParaRPr lang="nl-NL" b="1" dirty="0"/>
          </a:p>
          <a:p>
            <a:r>
              <a:rPr lang="nl-NL" b="1" dirty="0"/>
              <a:t>Hoe kunnen het maken van dezelfde fouten (proberen te) voorkomen? </a:t>
            </a:r>
          </a:p>
          <a:p>
            <a:endParaRPr lang="nl-NL" b="1" dirty="0"/>
          </a:p>
        </p:txBody>
      </p:sp>
      <p:grpSp>
        <p:nvGrpSpPr>
          <p:cNvPr id="32" name="Groep 31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35" name="Rechthoek 34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4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196652" y="118251"/>
            <a:ext cx="3968268" cy="6575337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18" y="859700"/>
            <a:ext cx="6885181" cy="5132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346413" y="502517"/>
            <a:ext cx="8521030" cy="776785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164920" y="1391829"/>
            <a:ext cx="4839448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Een </a:t>
            </a:r>
            <a:r>
              <a:rPr lang="nl-NL" sz="2400" b="1" dirty="0"/>
              <a:t>"levend offer" betekent voor ons, totale overgave </a:t>
            </a:r>
            <a:r>
              <a:rPr lang="nl-NL" sz="2400" b="1" dirty="0" smtClean="0"/>
              <a:t>van de mens </a:t>
            </a:r>
            <a:r>
              <a:rPr lang="nl-NL" sz="2400" b="1" dirty="0"/>
              <a:t>aan God. </a:t>
            </a:r>
            <a:r>
              <a:rPr lang="nl-NL" sz="2400" b="1" dirty="0" smtClean="0"/>
              <a:t>Het </a:t>
            </a:r>
            <a:r>
              <a:rPr lang="nl-NL" sz="2400" b="1" dirty="0"/>
              <a:t>omvat volledige toewijding en een totale </a:t>
            </a:r>
            <a:r>
              <a:rPr lang="nl-NL" sz="2400" b="1" dirty="0" smtClean="0"/>
              <a:t>verandering </a:t>
            </a:r>
            <a:r>
              <a:rPr lang="nl-NL" sz="2400" b="1" dirty="0"/>
              <a:t>van binnenuit. 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/>
          <p:cNvSpPr txBox="1"/>
          <p:nvPr/>
        </p:nvSpPr>
        <p:spPr>
          <a:xfrm>
            <a:off x="2383627" y="6023123"/>
            <a:ext cx="3188886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Les </a:t>
            </a:r>
            <a:r>
              <a:rPr lang="nl-NL" b="1" dirty="0" smtClean="0">
                <a:solidFill>
                  <a:schemeClr val="bg1"/>
                </a:solidFill>
              </a:rPr>
              <a:t>3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- </a:t>
            </a:r>
            <a:r>
              <a:rPr lang="nl-NL" b="1" dirty="0" smtClean="0">
                <a:solidFill>
                  <a:schemeClr val="bg1"/>
                </a:solidFill>
              </a:rPr>
              <a:t> 17 Oktober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242852" y="34257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smtClean="0"/>
              <a:t>Echte </a:t>
            </a:r>
            <a:r>
              <a:rPr lang="nl-NL" sz="2400" b="1" dirty="0"/>
              <a:t>aanbidding is niet </a:t>
            </a:r>
            <a:r>
              <a:rPr lang="nl-NL" sz="2400" b="1" dirty="0" smtClean="0"/>
              <a:t>alleen </a:t>
            </a:r>
            <a:r>
              <a:rPr lang="nl-NL" sz="2400" b="1" dirty="0"/>
              <a:t>iets geestelijks </a:t>
            </a:r>
            <a:r>
              <a:rPr lang="nl-NL" sz="2400" b="1" dirty="0" smtClean="0"/>
              <a:t>en leeft </a:t>
            </a:r>
            <a:r>
              <a:rPr lang="nl-NL" sz="2400" b="1" dirty="0"/>
              <a:t>binnen in ons; het is belangrijk dat het van </a:t>
            </a:r>
            <a:r>
              <a:rPr lang="nl-NL" sz="2400" b="1" dirty="0" smtClean="0"/>
              <a:t>binnenuit naar buiten </a:t>
            </a:r>
            <a:r>
              <a:rPr lang="nl-NL" sz="2400" b="1" dirty="0"/>
              <a:t>zichtbaar </a:t>
            </a:r>
            <a:r>
              <a:rPr lang="nl-NL" sz="2400" b="1" dirty="0" smtClean="0"/>
              <a:t>wordt. </a:t>
            </a:r>
            <a:r>
              <a:rPr lang="nl-NL" sz="2400" b="1" dirty="0"/>
              <a:t>Denk hierbij aan wat Jezus op aarde, voor ons, </a:t>
            </a:r>
            <a:r>
              <a:rPr lang="nl-NL" sz="2400" b="1" dirty="0" smtClean="0"/>
              <a:t>heeft gedaan. </a:t>
            </a:r>
            <a:endParaRPr lang="nl-NL" sz="2400" b="1" dirty="0"/>
          </a:p>
        </p:txBody>
      </p:sp>
      <p:grpSp>
        <p:nvGrpSpPr>
          <p:cNvPr id="21" name="Groep 20"/>
          <p:cNvGrpSpPr/>
          <p:nvPr/>
        </p:nvGrpSpPr>
        <p:grpSpPr>
          <a:xfrm>
            <a:off x="196653" y="77624"/>
            <a:ext cx="8784976" cy="2577864"/>
            <a:chOff x="196653" y="77624"/>
            <a:chExt cx="8784976" cy="2577864"/>
          </a:xfrm>
        </p:grpSpPr>
        <p:sp>
          <p:nvSpPr>
            <p:cNvPr id="22" name="Rechthoek 2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135998" y="568892"/>
              <a:ext cx="67314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solidFill>
                    <a:srgbClr val="FCE7AA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Offers</a:t>
              </a:r>
              <a:endParaRPr lang="nl-NL" sz="32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383627" y="180582"/>
              <a:ext cx="2215928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HEILIGE HEILIGDOM 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Offers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40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413" y="77624"/>
              <a:ext cx="1944216" cy="519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99592" y="127618"/>
              <a:ext cx="1864233" cy="252787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kstvak 22"/>
          <p:cNvSpPr txBox="1"/>
          <p:nvPr/>
        </p:nvSpPr>
        <p:spPr>
          <a:xfrm>
            <a:off x="2079265" y="1423212"/>
            <a:ext cx="2085655" cy="707886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Offers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Vandaag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: </a:t>
            </a:r>
          </a:p>
          <a:p>
            <a:pPr algn="ctr"/>
            <a:r>
              <a:rPr lang="en-US" sz="20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Levende</a:t>
            </a:r>
            <a:r>
              <a:rPr lang="en-US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Offers</a:t>
            </a:r>
            <a:endParaRPr lang="en-US" sz="20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91543" y="2693916"/>
            <a:ext cx="1843995" cy="29754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09" y="2270897"/>
            <a:ext cx="2459867" cy="3230020"/>
          </a:xfrm>
          <a:prstGeom prst="rect">
            <a:avLst/>
          </a:prstGeom>
          <a:noFill/>
          <a:ln>
            <a:noFill/>
          </a:ln>
          <a:effectLst>
            <a:glow rad="228600">
              <a:srgbClr val="8E0047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595</Words>
  <Application>Microsoft Office PowerPoint</Application>
  <PresentationFormat>Diavoorstelling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Fred Oudekerk</cp:lastModifiedBy>
  <cp:revision>176</cp:revision>
  <dcterms:created xsi:type="dcterms:W3CDTF">2013-09-24T06:37:52Z</dcterms:created>
  <dcterms:modified xsi:type="dcterms:W3CDTF">2013-10-09T10:37:42Z</dcterms:modified>
</cp:coreProperties>
</file>