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305" r:id="rId3"/>
    <p:sldId id="345" r:id="rId4"/>
    <p:sldId id="409" r:id="rId5"/>
    <p:sldId id="408"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306" r:id="rId25"/>
    <p:sldId id="297"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41"/>
    <a:srgbClr val="000000"/>
    <a:srgbClr val="8E0047"/>
    <a:srgbClr val="FFFFFF"/>
    <a:srgbClr val="FCE7AA"/>
    <a:srgbClr val="660033"/>
    <a:srgbClr val="6C042C"/>
    <a:srgbClr val="13010C"/>
    <a:srgbClr val="49032D"/>
    <a:srgbClr val="590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81" autoAdjust="0"/>
    <p:restoredTop sz="94660"/>
  </p:normalViewPr>
  <p:slideViewPr>
    <p:cSldViewPr>
      <p:cViewPr>
        <p:scale>
          <a:sx n="60" d="100"/>
          <a:sy n="60" d="100"/>
        </p:scale>
        <p:origin x="-1782"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DB59944-7037-40F4-8A64-F29B419E1B82}" type="datetimeFigureOut">
              <a:rPr lang="nl-NL" smtClean="0"/>
              <a:t>5-12-2013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39769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DB59944-7037-40F4-8A64-F29B419E1B82}" type="datetimeFigureOut">
              <a:rPr lang="nl-NL" smtClean="0"/>
              <a:t>5-12-2013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379415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DB59944-7037-40F4-8A64-F29B419E1B82}" type="datetimeFigureOut">
              <a:rPr lang="nl-NL" smtClean="0"/>
              <a:t>5-12-2013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82212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DB59944-7037-40F4-8A64-F29B419E1B82}" type="datetimeFigureOut">
              <a:rPr lang="nl-NL" smtClean="0"/>
              <a:t>5-12-2013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404413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DB59944-7037-40F4-8A64-F29B419E1B82}" type="datetimeFigureOut">
              <a:rPr lang="nl-NL" smtClean="0"/>
              <a:t>5-12-2013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25493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DB59944-7037-40F4-8A64-F29B419E1B82}" type="datetimeFigureOut">
              <a:rPr lang="nl-NL" smtClean="0"/>
              <a:t>5-12-2013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06431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DB59944-7037-40F4-8A64-F29B419E1B82}" type="datetimeFigureOut">
              <a:rPr lang="nl-NL" smtClean="0"/>
              <a:t>5-12-2013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317836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DB59944-7037-40F4-8A64-F29B419E1B82}" type="datetimeFigureOut">
              <a:rPr lang="nl-NL" smtClean="0"/>
              <a:t>5-12-2013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365497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B59944-7037-40F4-8A64-F29B419E1B82}" type="datetimeFigureOut">
              <a:rPr lang="nl-NL" smtClean="0"/>
              <a:t>5-12-2013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335430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B59944-7037-40F4-8A64-F29B419E1B82}" type="datetimeFigureOut">
              <a:rPr lang="nl-NL" smtClean="0"/>
              <a:t>5-12-2013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51008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B59944-7037-40F4-8A64-F29B419E1B82}" type="datetimeFigureOut">
              <a:rPr lang="nl-NL" smtClean="0"/>
              <a:t>5-12-2013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01356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59944-7037-40F4-8A64-F29B419E1B82}" type="datetimeFigureOut">
              <a:rPr lang="nl-NL" smtClean="0"/>
              <a:t>5-12-2013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3DFD8-09DF-46EB-81F4-CE76FD866DD5}" type="slidenum">
              <a:rPr lang="nl-NL" smtClean="0"/>
              <a:t>‹nr.›</a:t>
            </a:fld>
            <a:endParaRPr lang="nl-NL"/>
          </a:p>
        </p:txBody>
      </p:sp>
    </p:spTree>
    <p:extLst>
      <p:ext uri="{BB962C8B-B14F-4D97-AF65-F5344CB8AC3E}">
        <p14:creationId xmlns:p14="http://schemas.microsoft.com/office/powerpoint/2010/main" val="1492405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2.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26.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image" Target="../media/image28.png"/><Relationship Id="rId10" Type="http://schemas.openxmlformats.org/officeDocument/2006/relationships/image" Target="../media/image8.png"/><Relationship Id="rId4" Type="http://schemas.openxmlformats.org/officeDocument/2006/relationships/image" Target="../media/image27.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image" Target="../media/image28.png"/><Relationship Id="rId10" Type="http://schemas.openxmlformats.org/officeDocument/2006/relationships/image" Target="../media/image8.png"/><Relationship Id="rId4" Type="http://schemas.openxmlformats.org/officeDocument/2006/relationships/image" Target="../media/image27.pn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png"/><Relationship Id="rId5" Type="http://schemas.microsoft.com/office/2007/relationships/hdphoto" Target="../media/hdphoto3.wdp"/><Relationship Id="rId10"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18"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18.png"/><Relationship Id="rId19"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7.png"/><Relationship Id="rId1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6" name="Rechthoek 25"/>
          <p:cNvSpPr/>
          <p:nvPr/>
        </p:nvSpPr>
        <p:spPr>
          <a:xfrm>
            <a:off x="1540362" y="3394268"/>
            <a:ext cx="7424126" cy="1080120"/>
          </a:xfrm>
          <a:prstGeom prst="rect">
            <a:avLst/>
          </a:prstGeom>
          <a:solidFill>
            <a:srgbClr val="00000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1540362" y="1628800"/>
            <a:ext cx="7424126" cy="1080120"/>
          </a:xfrm>
          <a:prstGeom prst="rect">
            <a:avLst/>
          </a:prstGeom>
          <a:solidFill>
            <a:srgbClr val="00000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179512" y="320890"/>
            <a:ext cx="8784976" cy="920697"/>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88" y="1443401"/>
            <a:ext cx="2647547" cy="4272054"/>
          </a:xfrm>
          <a:prstGeom prst="rect">
            <a:avLst/>
          </a:prstGeom>
          <a:noFill/>
          <a:ln>
            <a:noFill/>
          </a:ln>
          <a:effectLst>
            <a:glow rad="63500">
              <a:srgbClr val="8E0047">
                <a:alpha val="40000"/>
              </a:srgb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ep 1"/>
          <p:cNvGrpSpPr/>
          <p:nvPr/>
        </p:nvGrpSpPr>
        <p:grpSpPr>
          <a:xfrm>
            <a:off x="196652" y="5006685"/>
            <a:ext cx="8784976" cy="1670195"/>
            <a:chOff x="196652" y="5006685"/>
            <a:chExt cx="8784976" cy="1670195"/>
          </a:xfrm>
        </p:grpSpPr>
        <p:sp>
          <p:nvSpPr>
            <p:cNvPr id="17" name="Rechthoek 16"/>
            <p:cNvSpPr/>
            <p:nvPr/>
          </p:nvSpPr>
          <p:spPr>
            <a:xfrm>
              <a:off x="196652" y="5805264"/>
              <a:ext cx="8784976" cy="768532"/>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grpSp>
          <p:nvGrpSpPr>
            <p:cNvPr id="27" name="Groep 26"/>
            <p:cNvGrpSpPr/>
            <p:nvPr/>
          </p:nvGrpSpPr>
          <p:grpSpPr>
            <a:xfrm>
              <a:off x="299592" y="5006685"/>
              <a:ext cx="2083743" cy="1670195"/>
              <a:chOff x="6865984" y="116048"/>
              <a:chExt cx="2083743" cy="1670195"/>
            </a:xfrm>
          </p:grpSpPr>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Rechthoek 19"/>
            <p:cNvSpPr/>
            <p:nvPr/>
          </p:nvSpPr>
          <p:spPr>
            <a:xfrm>
              <a:off x="2495869" y="5989475"/>
              <a:ext cx="3205686" cy="400110"/>
            </a:xfrm>
            <a:prstGeom prst="rect">
              <a:avLst/>
            </a:prstGeom>
            <a:effectLst>
              <a:outerShdw blurRad="50800" dist="50800" dir="5400000" algn="ctr" rotWithShape="0">
                <a:schemeClr val="tx1"/>
              </a:outerShdw>
            </a:effectLst>
          </p:spPr>
          <p:txBody>
            <a:bodyPr wrap="none">
              <a:spAutoFit/>
            </a:bodyPr>
            <a:lstStyle/>
            <a:p>
              <a:r>
                <a:rPr lang="nl-NL" sz="2000" b="1" dirty="0" smtClean="0">
                  <a:solidFill>
                    <a:schemeClr val="bg1"/>
                  </a:solidFill>
                </a:rPr>
                <a:t>SABBAT DECEMBER 7 -  2013</a:t>
              </a:r>
              <a:endParaRPr lang="nl-NL" sz="2000" b="1" dirty="0">
                <a:solidFill>
                  <a:schemeClr val="bg1"/>
                </a:solidFill>
              </a:endParaRPr>
            </a:p>
          </p:txBody>
        </p:sp>
      </p:grpSp>
      <p:pic>
        <p:nvPicPr>
          <p:cNvPr id="30" name="Picture 2" descr="http://www.thevulture.nl/attachments/Image/Jezus/Wetten/10_geboden_3.jpg"/>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9453" b="100000" l="5341" r="94107"/>
                    </a14:imgEffect>
                  </a14:imgLayer>
                </a14:imgProps>
              </a:ext>
              <a:ext uri="{28A0092B-C50C-407E-A947-70E740481C1C}">
                <a14:useLocalDpi xmlns:a14="http://schemas.microsoft.com/office/drawing/2010/main" val="0"/>
              </a:ext>
            </a:extLst>
          </a:blip>
          <a:srcRect/>
          <a:stretch>
            <a:fillRect/>
          </a:stretch>
        </p:blipFill>
        <p:spPr bwMode="auto">
          <a:xfrm>
            <a:off x="6379181" y="4225759"/>
            <a:ext cx="2111043" cy="1809641"/>
          </a:xfrm>
          <a:prstGeom prst="rect">
            <a:avLst/>
          </a:prstGeom>
          <a:noFill/>
          <a:ln>
            <a:noFill/>
          </a:ln>
          <a:effectLst>
            <a:glow rad="228600">
              <a:srgbClr val="820041">
                <a:alpha val="40000"/>
              </a:srgbClr>
            </a:glow>
            <a:outerShdw blurRad="50800" dist="50800" dir="5400000" algn="ctr" rotWithShape="0">
              <a:schemeClr val="tx1">
                <a:lumMod val="75000"/>
                <a:lumOff val="25000"/>
              </a:schemeClr>
            </a:outerShdw>
          </a:effectLst>
          <a:extLst>
            <a:ext uri="{909E8E84-426E-40DD-AFC4-6F175D3DCCD1}">
              <a14:hiddenFill xmlns:a14="http://schemas.microsoft.com/office/drawing/2010/main">
                <a:solidFill>
                  <a:srgbClr val="FFFFFF"/>
                </a:solidFill>
              </a14:hiddenFill>
            </a:ext>
          </a:extLst>
        </p:spPr>
      </p:pic>
      <p:grpSp>
        <p:nvGrpSpPr>
          <p:cNvPr id="16" name="Groep 15"/>
          <p:cNvGrpSpPr/>
          <p:nvPr/>
        </p:nvGrpSpPr>
        <p:grpSpPr>
          <a:xfrm>
            <a:off x="6905778" y="5986583"/>
            <a:ext cx="749391" cy="713190"/>
            <a:chOff x="-1764704" y="1286844"/>
            <a:chExt cx="749391" cy="713190"/>
          </a:xfrm>
        </p:grpSpPr>
        <p:sp>
          <p:nvSpPr>
            <p:cNvPr id="21" name="Rechthoek 20"/>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pic>
        <p:nvPicPr>
          <p:cNvPr id="23" name="Picture 39"/>
          <p:cNvPicPr>
            <a:picLocks noChangeAspect="1" noChangeArrowheads="1"/>
          </p:cNvPicPr>
          <p:nvPr/>
        </p:nvPicPr>
        <p:blipFill>
          <a:blip r:embed="rId8"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kstvak 30"/>
          <p:cNvSpPr txBox="1"/>
          <p:nvPr/>
        </p:nvSpPr>
        <p:spPr>
          <a:xfrm>
            <a:off x="315144" y="410590"/>
            <a:ext cx="3942105" cy="646331"/>
          </a:xfrm>
          <a:prstGeom prst="rect">
            <a:avLst/>
          </a:prstGeom>
          <a:noFill/>
          <a:ln>
            <a:noFill/>
          </a:ln>
          <a:effectLst>
            <a:outerShdw blurRad="190500" dist="114300" dir="2700000" algn="ctr">
              <a:schemeClr val="tx1">
                <a:alpha val="30000"/>
              </a:scheme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nl-NL" b="1" dirty="0" smtClean="0">
                <a:solidFill>
                  <a:schemeClr val="bg1"/>
                </a:solidFill>
                <a:latin typeface="Pristina" pitchFamily="66" charset="0"/>
              </a:rPr>
              <a:t>Zevende –</a:t>
            </a:r>
            <a:r>
              <a:rPr lang="nl-NL" b="1" dirty="0" err="1" smtClean="0">
                <a:solidFill>
                  <a:schemeClr val="bg1"/>
                </a:solidFill>
                <a:latin typeface="Pristina" pitchFamily="66" charset="0"/>
              </a:rPr>
              <a:t>Dags</a:t>
            </a:r>
            <a:r>
              <a:rPr lang="nl-NL" b="1" dirty="0" smtClean="0">
                <a:solidFill>
                  <a:schemeClr val="bg1"/>
                </a:solidFill>
                <a:latin typeface="Pristina" pitchFamily="66" charset="0"/>
              </a:rPr>
              <a:t> – Adventisten </a:t>
            </a:r>
          </a:p>
          <a:p>
            <a:r>
              <a:rPr lang="nl-NL" b="1" dirty="0" smtClean="0">
                <a:solidFill>
                  <a:schemeClr val="bg1"/>
                </a:solidFill>
                <a:latin typeface="Wide Latin" pitchFamily="18" charset="0"/>
              </a:rPr>
              <a:t>SABBAT SCHOOL</a:t>
            </a:r>
            <a:endParaRPr lang="nl-NL" b="1" dirty="0">
              <a:solidFill>
                <a:schemeClr val="bg1"/>
              </a:solidFill>
              <a:latin typeface="Wide Latin" pitchFamily="18" charset="0"/>
            </a:endParaRPr>
          </a:p>
        </p:txBody>
      </p:sp>
      <p:sp>
        <p:nvSpPr>
          <p:cNvPr id="32" name="Tekstvak 31"/>
          <p:cNvSpPr txBox="1"/>
          <p:nvPr/>
        </p:nvSpPr>
        <p:spPr>
          <a:xfrm>
            <a:off x="3065000" y="1628800"/>
            <a:ext cx="5320687" cy="1508105"/>
          </a:xfrm>
          <a:prstGeom prst="rect">
            <a:avLst/>
          </a:prstGeom>
          <a:noFill/>
          <a:effectLst>
            <a:outerShdw blurRad="50800" dist="50800" dir="5400000" algn="ctr" rotWithShape="0">
              <a:schemeClr val="tx1"/>
            </a:outerShdw>
          </a:effectLst>
        </p:spPr>
        <p:txBody>
          <a:bodyPr wrap="none" rtlCol="0">
            <a:spAutoFit/>
          </a:bodyPr>
          <a:lstStyle/>
          <a:p>
            <a:pPr algn="ctr"/>
            <a:r>
              <a:rPr lang="nl-NL" sz="3600" b="1" dirty="0" smtClean="0">
                <a:solidFill>
                  <a:srgbClr val="FCE7AA"/>
                </a:solidFill>
                <a:latin typeface="Batang" pitchFamily="18" charset="-127"/>
                <a:ea typeface="Batang" pitchFamily="18" charset="-127"/>
                <a:cs typeface="Times New Roman" pitchFamily="18" charset="0"/>
              </a:rPr>
              <a:t>Het Hemelse Heiligdom</a:t>
            </a:r>
          </a:p>
          <a:p>
            <a:pPr algn="ctr"/>
            <a:r>
              <a:rPr lang="en-US" sz="2400" b="1" dirty="0" smtClean="0">
                <a:solidFill>
                  <a:srgbClr val="FCE7AA"/>
                </a:solidFill>
                <a:latin typeface="Batang" pitchFamily="18" charset="-127"/>
                <a:ea typeface="Batang" pitchFamily="18" charset="-127"/>
                <a:cs typeface="Times New Roman" pitchFamily="18" charset="0"/>
              </a:rPr>
              <a:t>“Gods </a:t>
            </a:r>
            <a:r>
              <a:rPr lang="en-US" sz="2400" b="1" dirty="0" err="1" smtClean="0">
                <a:solidFill>
                  <a:srgbClr val="FCE7AA"/>
                </a:solidFill>
                <a:latin typeface="Batang" pitchFamily="18" charset="-127"/>
                <a:ea typeface="Batang" pitchFamily="18" charset="-127"/>
                <a:cs typeface="Times New Roman" pitchFamily="18" charset="0"/>
              </a:rPr>
              <a:t>woonplaats</a:t>
            </a:r>
            <a:r>
              <a:rPr lang="en-US" sz="2400" b="1" dirty="0" smtClean="0">
                <a:solidFill>
                  <a:srgbClr val="FCE7AA"/>
                </a:solidFill>
                <a:latin typeface="Batang" pitchFamily="18" charset="-127"/>
                <a:ea typeface="Batang" pitchFamily="18" charset="-127"/>
                <a:cs typeface="Times New Roman" pitchFamily="18" charset="0"/>
              </a:rPr>
              <a:t>...”</a:t>
            </a:r>
            <a:endParaRPr lang="en-US" sz="2400" b="1" dirty="0">
              <a:solidFill>
                <a:srgbClr val="FCE7AA"/>
              </a:solidFill>
              <a:latin typeface="Batang" pitchFamily="18" charset="-127"/>
              <a:ea typeface="Batang" pitchFamily="18" charset="-127"/>
              <a:cs typeface="Times New Roman" pitchFamily="18" charset="0"/>
            </a:endParaRPr>
          </a:p>
          <a:p>
            <a:pPr algn="ctr"/>
            <a:endParaRPr lang="nl-NL" sz="3200" b="1" dirty="0">
              <a:solidFill>
                <a:srgbClr val="FCE7AA"/>
              </a:solidFill>
              <a:latin typeface="Batang" pitchFamily="18" charset="-127"/>
              <a:ea typeface="Batang" pitchFamily="18" charset="-127"/>
              <a:cs typeface="Times New Roman" pitchFamily="18" charset="0"/>
            </a:endParaRPr>
          </a:p>
        </p:txBody>
      </p:sp>
      <p:sp>
        <p:nvSpPr>
          <p:cNvPr id="33" name="Tekstvak 32"/>
          <p:cNvSpPr txBox="1"/>
          <p:nvPr/>
        </p:nvSpPr>
        <p:spPr>
          <a:xfrm>
            <a:off x="3689032" y="3579428"/>
            <a:ext cx="4896694" cy="646331"/>
          </a:xfrm>
          <a:prstGeom prst="rect">
            <a:avLst/>
          </a:prstGeom>
          <a:noFill/>
          <a:effectLst>
            <a:outerShdw blurRad="50800" dist="50800" dir="5400000" algn="ctr" rotWithShape="0">
              <a:schemeClr val="tx1"/>
            </a:outerShdw>
          </a:effectLst>
        </p:spPr>
        <p:txBody>
          <a:bodyPr wrap="square" rtlCol="0">
            <a:spAutoFit/>
          </a:bodyPr>
          <a:lstStyle/>
          <a:p>
            <a:pPr algn="ctr"/>
            <a:r>
              <a:rPr lang="nl-NL" sz="3600" b="1" dirty="0" smtClean="0">
                <a:solidFill>
                  <a:srgbClr val="FCE7AA"/>
                </a:solidFill>
                <a:latin typeface="Batang" pitchFamily="18" charset="-127"/>
                <a:ea typeface="Batang" pitchFamily="18" charset="-127"/>
                <a:cs typeface="Times New Roman" pitchFamily="18" charset="0"/>
              </a:rPr>
              <a:t>Gezegende Sabbat</a:t>
            </a:r>
          </a:p>
        </p:txBody>
      </p:sp>
    </p:spTree>
    <p:extLst>
      <p:ext uri="{BB962C8B-B14F-4D97-AF65-F5344CB8AC3E}">
        <p14:creationId xmlns:p14="http://schemas.microsoft.com/office/powerpoint/2010/main" val="362702276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4158463" y="1502414"/>
            <a:ext cx="4769669" cy="4093428"/>
          </a:xfrm>
          <a:prstGeom prst="rect">
            <a:avLst/>
          </a:prstGeom>
          <a:effectLst>
            <a:outerShdw blurRad="50800" dist="50800" dir="5400000" algn="ctr" rotWithShape="0">
              <a:schemeClr val="tx1"/>
            </a:outerShdw>
          </a:effectLst>
        </p:spPr>
        <p:txBody>
          <a:bodyPr wrap="square">
            <a:spAutoFit/>
          </a:bodyPr>
          <a:lstStyle/>
          <a:p>
            <a:pPr algn="ctr"/>
            <a:r>
              <a:rPr lang="nl-NL" sz="2000" b="1" dirty="0" smtClean="0">
                <a:solidFill>
                  <a:schemeClr val="bg1"/>
                </a:solidFill>
              </a:rPr>
              <a:t>De </a:t>
            </a:r>
            <a:r>
              <a:rPr lang="nl-NL" sz="2000" b="1" dirty="0">
                <a:solidFill>
                  <a:schemeClr val="bg1"/>
                </a:solidFill>
              </a:rPr>
              <a:t>kleine horen volgt direct na de ram </a:t>
            </a:r>
            <a:r>
              <a:rPr lang="nl-NL" sz="2000" b="1" dirty="0" smtClean="0">
                <a:solidFill>
                  <a:schemeClr val="bg1"/>
                </a:solidFill>
              </a:rPr>
              <a:t>(</a:t>
            </a:r>
            <a:r>
              <a:rPr lang="nl-NL" sz="2000" b="1" dirty="0" err="1" smtClean="0">
                <a:solidFill>
                  <a:schemeClr val="bg1"/>
                </a:solidFill>
              </a:rPr>
              <a:t>Medo</a:t>
            </a:r>
            <a:r>
              <a:rPr lang="nl-NL" sz="2000" b="1" dirty="0" smtClean="0">
                <a:solidFill>
                  <a:schemeClr val="bg1"/>
                </a:solidFill>
              </a:rPr>
              <a:t>-Perzië</a:t>
            </a:r>
            <a:r>
              <a:rPr lang="nl-NL" sz="2000" b="1" dirty="0">
                <a:solidFill>
                  <a:schemeClr val="bg1"/>
                </a:solidFill>
              </a:rPr>
              <a:t>) en de geitenbok </a:t>
            </a:r>
            <a:r>
              <a:rPr lang="nl-NL" sz="2000" b="1" dirty="0" smtClean="0">
                <a:solidFill>
                  <a:schemeClr val="bg1"/>
                </a:solidFill>
              </a:rPr>
              <a:t>(Griekenland</a:t>
            </a:r>
            <a:r>
              <a:rPr lang="nl-NL" sz="2000" b="1" dirty="0">
                <a:solidFill>
                  <a:schemeClr val="bg1"/>
                </a:solidFill>
              </a:rPr>
              <a:t>); daarom moet hij historisch gezien met </a:t>
            </a:r>
            <a:r>
              <a:rPr lang="nl-NL" sz="2000" b="1" dirty="0" smtClean="0">
                <a:solidFill>
                  <a:schemeClr val="bg1"/>
                </a:solidFill>
              </a:rPr>
              <a:t>Rome </a:t>
            </a:r>
            <a:r>
              <a:rPr lang="nl-NL" sz="2000" b="1" dirty="0">
                <a:solidFill>
                  <a:schemeClr val="bg1"/>
                </a:solidFill>
              </a:rPr>
              <a:t>geïdentificeerd worden. het rijk hiervan volgde op de koninkrijken van </a:t>
            </a:r>
            <a:r>
              <a:rPr lang="nl-NL" sz="2000" b="1" dirty="0" err="1" smtClean="0">
                <a:solidFill>
                  <a:schemeClr val="bg1"/>
                </a:solidFill>
              </a:rPr>
              <a:t>Medo</a:t>
            </a:r>
            <a:r>
              <a:rPr lang="nl-NL" sz="2000" b="1" dirty="0" smtClean="0">
                <a:solidFill>
                  <a:schemeClr val="bg1"/>
                </a:solidFill>
              </a:rPr>
              <a:t>-Perzië </a:t>
            </a:r>
            <a:r>
              <a:rPr lang="nl-NL" sz="2000" b="1" dirty="0">
                <a:solidFill>
                  <a:schemeClr val="bg1"/>
                </a:solidFill>
              </a:rPr>
              <a:t>(Daniël 8:20) </a:t>
            </a:r>
          </a:p>
          <a:p>
            <a:pPr algn="ctr"/>
            <a:r>
              <a:rPr lang="nl-NL" sz="2000" b="1" dirty="0">
                <a:solidFill>
                  <a:schemeClr val="bg1"/>
                </a:solidFill>
              </a:rPr>
              <a:t>en </a:t>
            </a:r>
            <a:r>
              <a:rPr lang="nl-NL" sz="2000" b="1" dirty="0" smtClean="0">
                <a:solidFill>
                  <a:schemeClr val="bg1"/>
                </a:solidFill>
              </a:rPr>
              <a:t>Griekenland </a:t>
            </a:r>
            <a:r>
              <a:rPr lang="nl-NL" sz="2000" b="1" dirty="0">
                <a:solidFill>
                  <a:schemeClr val="bg1"/>
                </a:solidFill>
              </a:rPr>
              <a:t>(Daniël 8:21). </a:t>
            </a:r>
            <a:endParaRPr lang="nl-NL" sz="2000" b="1" dirty="0" smtClean="0">
              <a:solidFill>
                <a:schemeClr val="bg1"/>
              </a:solidFill>
            </a:endParaRPr>
          </a:p>
          <a:p>
            <a:pPr algn="ctr"/>
            <a:r>
              <a:rPr lang="nl-NL" sz="2000" b="1" dirty="0" smtClean="0">
                <a:solidFill>
                  <a:schemeClr val="bg1"/>
                </a:solidFill>
              </a:rPr>
              <a:t>Hoewel </a:t>
            </a:r>
            <a:r>
              <a:rPr lang="nl-NL" sz="2000" b="1" dirty="0">
                <a:solidFill>
                  <a:schemeClr val="bg1"/>
                </a:solidFill>
              </a:rPr>
              <a:t>de kleine horen </a:t>
            </a:r>
            <a:endParaRPr lang="nl-NL" sz="2000" b="1" dirty="0" smtClean="0">
              <a:solidFill>
                <a:schemeClr val="bg1"/>
              </a:solidFill>
            </a:endParaRPr>
          </a:p>
          <a:p>
            <a:pPr algn="ctr"/>
            <a:r>
              <a:rPr lang="nl-NL" sz="2000" b="1" dirty="0" smtClean="0">
                <a:solidFill>
                  <a:schemeClr val="bg1"/>
                </a:solidFill>
              </a:rPr>
              <a:t>als </a:t>
            </a:r>
            <a:r>
              <a:rPr lang="nl-NL" sz="2000" b="1" dirty="0">
                <a:solidFill>
                  <a:schemeClr val="bg1"/>
                </a:solidFill>
              </a:rPr>
              <a:t>het keizerlijke </a:t>
            </a:r>
            <a:r>
              <a:rPr lang="nl-NL" sz="2000" b="1" dirty="0" smtClean="0">
                <a:solidFill>
                  <a:schemeClr val="bg1"/>
                </a:solidFill>
              </a:rPr>
              <a:t>Rome begon</a:t>
            </a:r>
            <a:r>
              <a:rPr lang="nl-NL" sz="2000" b="1" dirty="0">
                <a:solidFill>
                  <a:schemeClr val="bg1"/>
                </a:solidFill>
              </a:rPr>
              <a:t>, </a:t>
            </a:r>
            <a:endParaRPr lang="nl-NL" sz="2000" b="1" dirty="0" smtClean="0">
              <a:solidFill>
                <a:schemeClr val="bg1"/>
              </a:solidFill>
            </a:endParaRPr>
          </a:p>
          <a:p>
            <a:pPr algn="ctr"/>
            <a:r>
              <a:rPr lang="nl-NL" sz="2000" b="1" dirty="0" smtClean="0">
                <a:solidFill>
                  <a:schemeClr val="bg1"/>
                </a:solidFill>
              </a:rPr>
              <a:t>ligt </a:t>
            </a:r>
            <a:r>
              <a:rPr lang="nl-NL" sz="2000" b="1" dirty="0">
                <a:solidFill>
                  <a:schemeClr val="bg1"/>
                </a:solidFill>
              </a:rPr>
              <a:t>de meeste nadruk </a:t>
            </a:r>
            <a:endParaRPr lang="nl-NL" sz="2000" b="1" dirty="0" smtClean="0">
              <a:solidFill>
                <a:schemeClr val="bg1"/>
              </a:solidFill>
            </a:endParaRPr>
          </a:p>
          <a:p>
            <a:pPr algn="ctr"/>
            <a:r>
              <a:rPr lang="nl-NL" sz="2000" b="1" dirty="0" smtClean="0">
                <a:solidFill>
                  <a:schemeClr val="bg1"/>
                </a:solidFill>
              </a:rPr>
              <a:t>op </a:t>
            </a:r>
            <a:r>
              <a:rPr lang="nl-NL" sz="2000" b="1" dirty="0">
                <a:solidFill>
                  <a:schemeClr val="bg1"/>
                </a:solidFill>
              </a:rPr>
              <a:t>het </a:t>
            </a:r>
            <a:r>
              <a:rPr lang="nl-NL" sz="2000" b="1" dirty="0" smtClean="0">
                <a:solidFill>
                  <a:schemeClr val="bg1"/>
                </a:solidFill>
              </a:rPr>
              <a:t>Pauselijke Rome</a:t>
            </a:r>
            <a:r>
              <a:rPr lang="nl-NL" sz="2000" b="1" dirty="0">
                <a:solidFill>
                  <a:schemeClr val="bg1"/>
                </a:solidFill>
              </a:rPr>
              <a:t>. </a:t>
            </a:r>
            <a:endParaRPr lang="nl-NL" sz="2000" b="1" dirty="0" smtClean="0">
              <a:solidFill>
                <a:schemeClr val="bg1"/>
              </a:solidFill>
            </a:endParaRPr>
          </a:p>
          <a:p>
            <a:pPr algn="ctr"/>
            <a:r>
              <a:rPr lang="nl-NL" sz="2000" b="1" dirty="0" smtClean="0">
                <a:solidFill>
                  <a:schemeClr val="bg1"/>
                </a:solidFill>
              </a:rPr>
              <a:t>Vooral </a:t>
            </a:r>
            <a:r>
              <a:rPr lang="nl-NL" sz="2000" b="1" dirty="0">
                <a:solidFill>
                  <a:schemeClr val="bg1"/>
                </a:solidFill>
              </a:rPr>
              <a:t>hierover gaat het </a:t>
            </a:r>
          </a:p>
          <a:p>
            <a:pPr algn="ctr"/>
            <a:r>
              <a:rPr lang="nl-NL" sz="2000" b="1" dirty="0">
                <a:solidFill>
                  <a:schemeClr val="bg1"/>
                </a:solidFill>
              </a:rPr>
              <a:t>in het visioen.</a:t>
            </a:r>
            <a:endParaRPr lang="en-US" sz="2000" b="1" dirty="0">
              <a:solidFill>
                <a:schemeClr val="bg1"/>
              </a:solidFill>
            </a:endParaRPr>
          </a:p>
        </p:txBody>
      </p:sp>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659" y="1412776"/>
            <a:ext cx="1617041" cy="1686611"/>
          </a:xfrm>
          <a:prstGeom prst="rect">
            <a:avLst/>
          </a:prstGeom>
          <a:noFill/>
          <a:ln>
            <a:noFill/>
          </a:ln>
          <a:effectLst>
            <a:glow rad="228600">
              <a:srgbClr val="FFFFFF">
                <a:satMod val="175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2963" y="3410602"/>
            <a:ext cx="1945500" cy="1214003"/>
          </a:xfrm>
          <a:prstGeom prst="rect">
            <a:avLst/>
          </a:prstGeom>
          <a:noFill/>
          <a:ln>
            <a:noFill/>
          </a:ln>
          <a:effectLst>
            <a:glow rad="228600">
              <a:srgbClr val="FFFFFF">
                <a:alpha val="75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0713" y="3830227"/>
            <a:ext cx="633528" cy="2088739"/>
          </a:xfrm>
          <a:prstGeom prst="rect">
            <a:avLst/>
          </a:prstGeom>
          <a:noFill/>
          <a:ln>
            <a:noFill/>
          </a:ln>
          <a:effectLst>
            <a:glow rad="825500">
              <a:schemeClr val="bg1">
                <a:alpha val="38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kstvak 17"/>
          <p:cNvSpPr txBox="1"/>
          <p:nvPr/>
        </p:nvSpPr>
        <p:spPr>
          <a:xfrm>
            <a:off x="2383627" y="6023123"/>
            <a:ext cx="2310504"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Zondag</a:t>
            </a:r>
            <a:r>
              <a:rPr lang="nl-NL" b="1" dirty="0" smtClean="0">
                <a:solidFill>
                  <a:schemeClr val="bg1"/>
                </a:solidFill>
              </a:rPr>
              <a:t> </a:t>
            </a:r>
            <a:r>
              <a:rPr lang="nl-NL" b="1" dirty="0" smtClean="0">
                <a:solidFill>
                  <a:schemeClr val="bg1"/>
                </a:solidFill>
              </a:rPr>
              <a:t>– December 1</a:t>
            </a:r>
            <a:endParaRPr lang="nl-NL" b="1" dirty="0">
              <a:solidFill>
                <a:schemeClr val="bg1"/>
              </a:solidFill>
            </a:endParaRPr>
          </a:p>
        </p:txBody>
      </p:sp>
      <p:grpSp>
        <p:nvGrpSpPr>
          <p:cNvPr id="25" name="Groep 24"/>
          <p:cNvGrpSpPr/>
          <p:nvPr/>
        </p:nvGrpSpPr>
        <p:grpSpPr>
          <a:xfrm>
            <a:off x="196653" y="118251"/>
            <a:ext cx="8784976" cy="1870590"/>
            <a:chOff x="196653" y="118251"/>
            <a:chExt cx="8784976" cy="1870590"/>
          </a:xfrm>
        </p:grpSpPr>
        <p:sp>
          <p:nvSpPr>
            <p:cNvPr id="33" name="Rechthoek 32"/>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 name="Groep 33"/>
            <p:cNvGrpSpPr/>
            <p:nvPr/>
          </p:nvGrpSpPr>
          <p:grpSpPr>
            <a:xfrm>
              <a:off x="196653" y="118251"/>
              <a:ext cx="8784976" cy="1870590"/>
              <a:chOff x="196653" y="118251"/>
              <a:chExt cx="8784976" cy="1870590"/>
            </a:xfrm>
          </p:grpSpPr>
          <p:sp>
            <p:nvSpPr>
              <p:cNvPr id="38" name="Rechthoek 37"/>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1" name="Picture 2"/>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kstvak 42"/>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7" name="Tekstvak 36"/>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De </a:t>
              </a:r>
              <a:r>
                <a:rPr lang="nl-NL" sz="2800" b="1" dirty="0">
                  <a:solidFill>
                    <a:srgbClr val="FCE7AA"/>
                  </a:solidFill>
                  <a:latin typeface="Book Antiqua" panose="02040602050305030304" pitchFamily="18" charset="0"/>
                  <a:ea typeface="Batang" pitchFamily="18" charset="-127"/>
                  <a:cs typeface="Times New Roman" pitchFamily="18" charset="0"/>
                </a:rPr>
                <a:t>aanval van de kleine horen</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340459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2310504"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Zondag</a:t>
            </a:r>
            <a:r>
              <a:rPr lang="nl-NL" b="1" dirty="0" smtClean="0">
                <a:solidFill>
                  <a:schemeClr val="bg1"/>
                </a:solidFill>
              </a:rPr>
              <a:t> </a:t>
            </a:r>
            <a:r>
              <a:rPr lang="nl-NL" b="1" dirty="0" smtClean="0">
                <a:solidFill>
                  <a:schemeClr val="bg1"/>
                </a:solidFill>
              </a:rPr>
              <a:t>– December 1</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4234468" y="1612983"/>
            <a:ext cx="4769669" cy="3539430"/>
          </a:xfrm>
          <a:prstGeom prst="rect">
            <a:avLst/>
          </a:prstGeom>
          <a:effectLst>
            <a:outerShdw blurRad="50800" dist="50800" dir="5400000" algn="ctr" rotWithShape="0">
              <a:schemeClr val="tx1"/>
            </a:outerShdw>
          </a:effectLst>
        </p:spPr>
        <p:txBody>
          <a:bodyPr wrap="square">
            <a:spAutoFit/>
          </a:bodyPr>
          <a:lstStyle/>
          <a:p>
            <a:pPr algn="ctr"/>
            <a:r>
              <a:rPr lang="nl-NL" sz="2800" b="1" dirty="0" smtClean="0">
                <a:solidFill>
                  <a:schemeClr val="bg1"/>
                </a:solidFill>
              </a:rPr>
              <a:t>Ieder </a:t>
            </a:r>
            <a:r>
              <a:rPr lang="nl-NL" sz="2800" b="1" dirty="0">
                <a:solidFill>
                  <a:schemeClr val="bg1"/>
                </a:solidFill>
              </a:rPr>
              <a:t>van ons loopt </a:t>
            </a:r>
            <a:endParaRPr lang="nl-NL" sz="2800" b="1" dirty="0" smtClean="0">
              <a:solidFill>
                <a:schemeClr val="bg1"/>
              </a:solidFill>
            </a:endParaRPr>
          </a:p>
          <a:p>
            <a:pPr algn="ctr"/>
            <a:r>
              <a:rPr lang="nl-NL" sz="2800" b="1" dirty="0" smtClean="0">
                <a:solidFill>
                  <a:schemeClr val="bg1"/>
                </a:solidFill>
              </a:rPr>
              <a:t>het </a:t>
            </a:r>
            <a:r>
              <a:rPr lang="nl-NL" sz="2800" b="1" dirty="0">
                <a:solidFill>
                  <a:schemeClr val="bg1"/>
                </a:solidFill>
              </a:rPr>
              <a:t>gevaar voor </a:t>
            </a:r>
            <a:endParaRPr lang="nl-NL" sz="2800" b="1" dirty="0" smtClean="0">
              <a:solidFill>
                <a:schemeClr val="bg1"/>
              </a:solidFill>
            </a:endParaRPr>
          </a:p>
          <a:p>
            <a:pPr algn="ctr"/>
            <a:r>
              <a:rPr lang="nl-NL" sz="2800" b="1" dirty="0" smtClean="0">
                <a:solidFill>
                  <a:schemeClr val="bg1"/>
                </a:solidFill>
              </a:rPr>
              <a:t>God </a:t>
            </a:r>
            <a:r>
              <a:rPr lang="nl-NL" sz="2800" b="1" dirty="0">
                <a:solidFill>
                  <a:schemeClr val="bg1"/>
                </a:solidFill>
              </a:rPr>
              <a:t>te spelen. </a:t>
            </a:r>
            <a:endParaRPr lang="nl-NL" sz="2800" b="1" dirty="0" smtClean="0">
              <a:solidFill>
                <a:schemeClr val="bg1"/>
              </a:solidFill>
            </a:endParaRPr>
          </a:p>
          <a:p>
            <a:pPr algn="ctr"/>
            <a:endParaRPr lang="nl-NL" sz="2800" b="1" dirty="0">
              <a:solidFill>
                <a:schemeClr val="bg1"/>
              </a:solidFill>
            </a:endParaRPr>
          </a:p>
          <a:p>
            <a:pPr algn="ctr"/>
            <a:endParaRPr lang="nl-NL" sz="2800" b="1" dirty="0" smtClean="0">
              <a:solidFill>
                <a:schemeClr val="bg1"/>
              </a:solidFill>
            </a:endParaRPr>
          </a:p>
          <a:p>
            <a:pPr algn="ctr"/>
            <a:r>
              <a:rPr lang="nl-NL" sz="2800" b="1" dirty="0" smtClean="0">
                <a:solidFill>
                  <a:schemeClr val="bg1"/>
                </a:solidFill>
              </a:rPr>
              <a:t>Op </a:t>
            </a:r>
            <a:r>
              <a:rPr lang="nl-NL" sz="2800" b="1" dirty="0">
                <a:solidFill>
                  <a:schemeClr val="bg1"/>
                </a:solidFill>
              </a:rPr>
              <a:t>welke manier zou </a:t>
            </a:r>
            <a:endParaRPr lang="nl-NL" sz="2800" b="1" dirty="0" smtClean="0">
              <a:solidFill>
                <a:schemeClr val="bg1"/>
              </a:solidFill>
            </a:endParaRPr>
          </a:p>
          <a:p>
            <a:pPr algn="ctr"/>
            <a:r>
              <a:rPr lang="nl-NL" sz="2800" b="1" dirty="0">
                <a:solidFill>
                  <a:schemeClr val="bg1"/>
                </a:solidFill>
              </a:rPr>
              <a:t>jij hetzelfde kunnen doen, </a:t>
            </a:r>
            <a:endParaRPr lang="nl-NL" sz="2800" b="1" dirty="0" smtClean="0">
              <a:solidFill>
                <a:schemeClr val="bg1"/>
              </a:solidFill>
            </a:endParaRPr>
          </a:p>
          <a:p>
            <a:pPr algn="ctr"/>
            <a:r>
              <a:rPr lang="nl-NL" sz="2800" b="1" dirty="0" smtClean="0">
                <a:solidFill>
                  <a:schemeClr val="bg1"/>
                </a:solidFill>
              </a:rPr>
              <a:t>hoe </a:t>
            </a:r>
            <a:r>
              <a:rPr lang="nl-NL" sz="2800" b="1" dirty="0">
                <a:solidFill>
                  <a:schemeClr val="bg1"/>
                </a:solidFill>
              </a:rPr>
              <a:t>onopvallend ook?</a:t>
            </a:r>
            <a:endParaRPr lang="en-US" sz="4000" b="1" dirty="0" smtClean="0">
              <a:solidFill>
                <a:schemeClr val="bg1"/>
              </a:solidFill>
            </a:endParaRP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ep 32"/>
          <p:cNvGrpSpPr/>
          <p:nvPr/>
        </p:nvGrpSpPr>
        <p:grpSpPr>
          <a:xfrm>
            <a:off x="196653" y="118251"/>
            <a:ext cx="8784976" cy="1870590"/>
            <a:chOff x="196653" y="118251"/>
            <a:chExt cx="8784976" cy="1870590"/>
          </a:xfrm>
        </p:grpSpPr>
        <p:sp>
          <p:nvSpPr>
            <p:cNvPr id="34" name="Rechthoek 33"/>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5" name="Groep 34"/>
            <p:cNvGrpSpPr/>
            <p:nvPr/>
          </p:nvGrpSpPr>
          <p:grpSpPr>
            <a:xfrm>
              <a:off x="196653" y="118251"/>
              <a:ext cx="8784976" cy="1870590"/>
              <a:chOff x="196653" y="118251"/>
              <a:chExt cx="8784976" cy="1870590"/>
            </a:xfrm>
          </p:grpSpPr>
          <p:sp>
            <p:nvSpPr>
              <p:cNvPr id="37" name="Rechthoek 36"/>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8" name="Picture 2"/>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kstvak 41"/>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6" name="Tekstvak 35"/>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De </a:t>
              </a:r>
              <a:r>
                <a:rPr lang="nl-NL" sz="2800" b="1" dirty="0">
                  <a:solidFill>
                    <a:srgbClr val="FCE7AA"/>
                  </a:solidFill>
                  <a:latin typeface="Book Antiqua" panose="02040602050305030304" pitchFamily="18" charset="0"/>
                  <a:ea typeface="Batang" pitchFamily="18" charset="-127"/>
                  <a:cs typeface="Times New Roman" pitchFamily="18" charset="0"/>
                </a:rPr>
                <a:t>aanval van de kleine horen</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00681" y="1196245"/>
            <a:ext cx="1414243" cy="4662755"/>
          </a:xfrm>
          <a:prstGeom prst="rect">
            <a:avLst/>
          </a:prstGeom>
          <a:noFill/>
          <a:ln>
            <a:noFill/>
          </a:ln>
          <a:effectLst>
            <a:glow rad="825500">
              <a:schemeClr val="bg1">
                <a:alpha val="38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08378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250902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Maandag </a:t>
            </a:r>
            <a:r>
              <a:rPr lang="nl-NL" b="1" dirty="0" smtClean="0">
                <a:solidFill>
                  <a:schemeClr val="bg1"/>
                </a:solidFill>
              </a:rPr>
              <a:t>– December 2</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2383628" y="1612983"/>
            <a:ext cx="6620510" cy="954107"/>
          </a:xfrm>
          <a:prstGeom prst="rect">
            <a:avLst/>
          </a:prstGeom>
          <a:effectLst>
            <a:outerShdw blurRad="50800" dist="50800" dir="5400000" algn="ctr" rotWithShape="0">
              <a:schemeClr val="tx1"/>
            </a:outerShdw>
          </a:effectLst>
        </p:spPr>
        <p:txBody>
          <a:bodyPr wrap="square">
            <a:spAutoFit/>
          </a:bodyPr>
          <a:lstStyle/>
          <a:p>
            <a:pPr algn="ctr"/>
            <a:r>
              <a:rPr lang="nl-NL" sz="2800" b="1" dirty="0" smtClean="0">
                <a:solidFill>
                  <a:schemeClr val="bg1"/>
                </a:solidFill>
              </a:rPr>
              <a:t>Wat </a:t>
            </a:r>
            <a:r>
              <a:rPr lang="nl-NL" sz="2800" b="1" dirty="0">
                <a:solidFill>
                  <a:schemeClr val="bg1"/>
                </a:solidFill>
              </a:rPr>
              <a:t>zijn precies de onderwerpen die de aanleiding zijn tot de vraag in Daniël 8:13?</a:t>
            </a:r>
            <a:endParaRPr lang="en-US" sz="4000" b="1" dirty="0" smtClean="0">
              <a:solidFill>
                <a:schemeClr val="bg1"/>
              </a:solidFill>
            </a:endParaRPr>
          </a:p>
        </p:txBody>
      </p:sp>
      <p:sp>
        <p:nvSpPr>
          <p:cNvPr id="25" name="Rechthoek 24"/>
          <p:cNvSpPr/>
          <p:nvPr/>
        </p:nvSpPr>
        <p:spPr>
          <a:xfrm>
            <a:off x="2383335" y="3681646"/>
            <a:ext cx="6620803" cy="954107"/>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itchFamily="34" charset="0"/>
              </a:rPr>
              <a:t>“</a:t>
            </a:r>
            <a:r>
              <a:rPr lang="nl-NL" sz="2800" b="1" dirty="0">
                <a:solidFill>
                  <a:schemeClr val="bg1"/>
                </a:solidFill>
                <a:latin typeface="Arial Narrow" pitchFamily="34" charset="0"/>
              </a:rPr>
              <a:t>‘</a:t>
            </a:r>
            <a:r>
              <a:rPr lang="nl-NL" sz="2800" b="1" dirty="0" smtClean="0">
                <a:solidFill>
                  <a:schemeClr val="bg1"/>
                </a:solidFill>
                <a:latin typeface="Arial Narrow" pitchFamily="34" charset="0"/>
              </a:rPr>
              <a:t>HOE  LANG </a:t>
            </a:r>
            <a:r>
              <a:rPr lang="nl-NL" sz="2800" b="1" dirty="0">
                <a:solidFill>
                  <a:schemeClr val="bg1"/>
                </a:solidFill>
                <a:latin typeface="Arial Narrow" pitchFamily="34" charset="0"/>
              </a:rPr>
              <a:t>zal het duren, wat in het visioen is gezegd over het </a:t>
            </a:r>
            <a:r>
              <a:rPr lang="nl-NL" sz="2800" b="1" dirty="0" smtClean="0">
                <a:solidFill>
                  <a:schemeClr val="bg1"/>
                </a:solidFill>
                <a:latin typeface="Arial Narrow" pitchFamily="34" charset="0"/>
              </a:rPr>
              <a:t>Dagelijks Offer…</a:t>
            </a:r>
            <a:endParaRPr lang="nl-NL" sz="2800" b="1" dirty="0">
              <a:solidFill>
                <a:schemeClr val="bg1"/>
              </a:solidFill>
              <a:latin typeface="Arial Narrow" pitchFamily="34" charset="0"/>
            </a:endParaRPr>
          </a:p>
        </p:txBody>
      </p:sp>
      <p:sp>
        <p:nvSpPr>
          <p:cNvPr id="33" name="Rechthoek 32"/>
          <p:cNvSpPr/>
          <p:nvPr/>
        </p:nvSpPr>
        <p:spPr>
          <a:xfrm>
            <a:off x="1866842" y="2733372"/>
            <a:ext cx="7520516" cy="461665"/>
          </a:xfrm>
          <a:prstGeom prst="rect">
            <a:avLst/>
          </a:prstGeom>
          <a:effectLst>
            <a:outerShdw blurRad="50800" dist="50800" dir="5400000" algn="ctr" rotWithShape="0">
              <a:schemeClr val="tx1"/>
            </a:outerShdw>
          </a:effectLst>
        </p:spPr>
        <p:txBody>
          <a:bodyPr wrap="square">
            <a:spAutoFit/>
          </a:bodyPr>
          <a:lstStyle/>
          <a:p>
            <a:pPr algn="ctr"/>
            <a:r>
              <a:rPr lang="nl-NL" sz="2400" b="1" dirty="0" smtClean="0">
                <a:solidFill>
                  <a:schemeClr val="bg1"/>
                </a:solidFill>
              </a:rPr>
              <a:t>Wat </a:t>
            </a:r>
            <a:r>
              <a:rPr lang="nl-NL" sz="2400" b="1" dirty="0" smtClean="0">
                <a:solidFill>
                  <a:schemeClr val="bg1"/>
                </a:solidFill>
              </a:rPr>
              <a:t>is </a:t>
            </a:r>
            <a:r>
              <a:rPr lang="nl-NL" sz="2400" b="1" dirty="0" smtClean="0">
                <a:solidFill>
                  <a:schemeClr val="bg1"/>
                </a:solidFill>
              </a:rPr>
              <a:t>de</a:t>
            </a:r>
            <a:r>
              <a:rPr lang="nl-NL" sz="2400" b="1" dirty="0" smtClean="0">
                <a:solidFill>
                  <a:schemeClr val="bg1"/>
                </a:solidFill>
              </a:rPr>
              <a:t> VRAAG die gesteld wordt </a:t>
            </a:r>
            <a:r>
              <a:rPr lang="nl-NL" sz="2400" b="1" dirty="0" smtClean="0">
                <a:solidFill>
                  <a:schemeClr val="bg1"/>
                </a:solidFill>
              </a:rPr>
              <a:t>DANIEL 8: 13…</a:t>
            </a:r>
            <a:endParaRPr lang="nl-NL" sz="2400" b="1" dirty="0">
              <a:solidFill>
                <a:schemeClr val="bg1"/>
              </a:solidFill>
            </a:endParaRPr>
          </a:p>
        </p:txBody>
      </p:sp>
      <p:grpSp>
        <p:nvGrpSpPr>
          <p:cNvPr id="34" name="Groep 33"/>
          <p:cNvGrpSpPr/>
          <p:nvPr/>
        </p:nvGrpSpPr>
        <p:grpSpPr>
          <a:xfrm>
            <a:off x="196653" y="118251"/>
            <a:ext cx="8784976" cy="1870590"/>
            <a:chOff x="196653" y="118251"/>
            <a:chExt cx="8784976" cy="1870590"/>
          </a:xfrm>
        </p:grpSpPr>
        <p:sp>
          <p:nvSpPr>
            <p:cNvPr id="35" name="Rechthoek 34"/>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6" name="Groep 35"/>
            <p:cNvGrpSpPr/>
            <p:nvPr/>
          </p:nvGrpSpPr>
          <p:grpSpPr>
            <a:xfrm>
              <a:off x="196653" y="118251"/>
              <a:ext cx="8784976" cy="1870590"/>
              <a:chOff x="196653" y="118251"/>
              <a:chExt cx="8784976" cy="1870590"/>
            </a:xfrm>
          </p:grpSpPr>
          <p:sp>
            <p:nvSpPr>
              <p:cNvPr id="38" name="Rechthoek 37"/>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1" name="Picture 2"/>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kstvak 42"/>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7" name="Tekstvak 36"/>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‘Hoe Lang</a:t>
              </a:r>
              <a:r>
                <a:rPr lang="en-US" sz="2800" b="1" dirty="0">
                  <a:solidFill>
                    <a:srgbClr val="FCE7AA"/>
                  </a:solidFill>
                  <a:latin typeface="Book Antiqua" panose="02040602050305030304" pitchFamily="18" charset="0"/>
                  <a:ea typeface="Batang" pitchFamily="18" charset="-127"/>
                  <a:cs typeface="Times New Roman" pitchFamily="18" charset="0"/>
                </a:rPr>
                <a:t>?’</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8133057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anim calcmode="lin" valueType="num">
                                      <p:cBhvr>
                                        <p:cTn id="8" dur="1500" fill="hold"/>
                                        <p:tgtEl>
                                          <p:spTgt spid="25"/>
                                        </p:tgtEl>
                                        <p:attrNameLst>
                                          <p:attrName>ppt_x</p:attrName>
                                        </p:attrNameLst>
                                      </p:cBhvr>
                                      <p:tavLst>
                                        <p:tav tm="0">
                                          <p:val>
                                            <p:strVal val="#ppt_x"/>
                                          </p:val>
                                        </p:tav>
                                        <p:tav tm="100000">
                                          <p:val>
                                            <p:strVal val="#ppt_x"/>
                                          </p:val>
                                        </p:tav>
                                      </p:tavLst>
                                    </p:anim>
                                    <p:anim calcmode="lin" valueType="num">
                                      <p:cBhvr>
                                        <p:cTn id="9" dur="1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250902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Maandag </a:t>
            </a:r>
            <a:r>
              <a:rPr lang="nl-NL" b="1" dirty="0" smtClean="0">
                <a:solidFill>
                  <a:schemeClr val="bg1"/>
                </a:solidFill>
              </a:rPr>
              <a:t>– December 2</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3561445" y="1440577"/>
            <a:ext cx="5420183" cy="4401205"/>
          </a:xfrm>
          <a:prstGeom prst="rect">
            <a:avLst/>
          </a:prstGeom>
          <a:effectLst>
            <a:outerShdw blurRad="50800" dist="50800" dir="5400000" algn="ctr" rotWithShape="0">
              <a:schemeClr val="tx1"/>
            </a:outerShdw>
          </a:effectLst>
        </p:spPr>
        <p:txBody>
          <a:bodyPr wrap="square">
            <a:spAutoFit/>
          </a:bodyPr>
          <a:lstStyle/>
          <a:p>
            <a:pPr algn="ctr"/>
            <a:r>
              <a:rPr lang="nl-NL" sz="2800" b="1" dirty="0" smtClean="0">
                <a:solidFill>
                  <a:schemeClr val="bg1"/>
                </a:solidFill>
              </a:rPr>
              <a:t>In </a:t>
            </a:r>
            <a:r>
              <a:rPr lang="nl-NL" sz="2800" b="1" dirty="0">
                <a:solidFill>
                  <a:schemeClr val="bg1"/>
                </a:solidFill>
              </a:rPr>
              <a:t>welke situaties heb je God de vraag ‘Hoe lang?’ gesteld? Hoe bewaar je de zekerheid dat God inderdaad alles in de hand heeft, hoe ellendig uw of jouw </a:t>
            </a:r>
            <a:r>
              <a:rPr lang="nl-NL" sz="2800" b="1" dirty="0" smtClean="0">
                <a:solidFill>
                  <a:schemeClr val="bg1"/>
                </a:solidFill>
              </a:rPr>
              <a:t>vooruit</a:t>
            </a:r>
          </a:p>
          <a:p>
            <a:pPr algn="ctr"/>
            <a:r>
              <a:rPr lang="nl-NL" sz="2800" b="1" dirty="0">
                <a:solidFill>
                  <a:schemeClr val="bg1"/>
                </a:solidFill>
              </a:rPr>
              <a:t>zichten op korte termijn ook mogen lijken, en ongeacht ‘hoe lang’ het duurt totdat </a:t>
            </a:r>
            <a:r>
              <a:rPr lang="nl-NL" sz="2800" b="1" dirty="0" smtClean="0">
                <a:solidFill>
                  <a:schemeClr val="bg1"/>
                </a:solidFill>
              </a:rPr>
              <a:t>de </a:t>
            </a:r>
            <a:r>
              <a:rPr lang="nl-NL" sz="2800" b="1" dirty="0">
                <a:solidFill>
                  <a:schemeClr val="bg1"/>
                </a:solidFill>
              </a:rPr>
              <a:t>dingen die je veranderd wilt hebben gewijzigd zijn?</a:t>
            </a:r>
            <a:endParaRPr lang="en-US" sz="2800" b="1" dirty="0" smtClean="0">
              <a:solidFill>
                <a:schemeClr val="bg1"/>
              </a:solidFill>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5992" y="1612983"/>
            <a:ext cx="1656184" cy="3800089"/>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ep 24"/>
          <p:cNvGrpSpPr/>
          <p:nvPr/>
        </p:nvGrpSpPr>
        <p:grpSpPr>
          <a:xfrm>
            <a:off x="196653" y="118251"/>
            <a:ext cx="8784976" cy="1870590"/>
            <a:chOff x="196653" y="118251"/>
            <a:chExt cx="8784976" cy="1870590"/>
          </a:xfrm>
        </p:grpSpPr>
        <p:sp>
          <p:nvSpPr>
            <p:cNvPr id="33" name="Rechthoek 32"/>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 name="Groep 33"/>
            <p:cNvGrpSpPr/>
            <p:nvPr/>
          </p:nvGrpSpPr>
          <p:grpSpPr>
            <a:xfrm>
              <a:off x="196653" y="118251"/>
              <a:ext cx="8784976" cy="1870590"/>
              <a:chOff x="196653" y="118251"/>
              <a:chExt cx="8784976" cy="1870590"/>
            </a:xfrm>
          </p:grpSpPr>
          <p:sp>
            <p:nvSpPr>
              <p:cNvPr id="36" name="Rechthoek 3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7" name="Picture 2"/>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5" name="Tekstvak 34"/>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‘Hoe Lang</a:t>
              </a:r>
              <a:r>
                <a:rPr lang="en-US" sz="2800" b="1" dirty="0">
                  <a:solidFill>
                    <a:srgbClr val="FCE7AA"/>
                  </a:solidFill>
                  <a:latin typeface="Book Antiqua" panose="02040602050305030304" pitchFamily="18" charset="0"/>
                  <a:ea typeface="Batang" pitchFamily="18" charset="-127"/>
                  <a:cs typeface="Times New Roman" pitchFamily="18" charset="0"/>
                </a:rPr>
                <a:t>?’</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spTree>
    <p:extLst>
      <p:ext uri="{BB962C8B-B14F-4D97-AF65-F5344CB8AC3E}">
        <p14:creationId xmlns:p14="http://schemas.microsoft.com/office/powerpoint/2010/main" val="429366476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2372765"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Dinsdag</a:t>
            </a:r>
            <a:r>
              <a:rPr lang="nl-NL" b="1" dirty="0" smtClean="0">
                <a:solidFill>
                  <a:schemeClr val="bg1"/>
                </a:solidFill>
              </a:rPr>
              <a:t> </a:t>
            </a:r>
            <a:r>
              <a:rPr lang="nl-NL" b="1" dirty="0" smtClean="0">
                <a:solidFill>
                  <a:schemeClr val="bg1"/>
                </a:solidFill>
              </a:rPr>
              <a:t>– December 3</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pic>
        <p:nvPicPr>
          <p:cNvPr id="22" name="Picture 2"/>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270101" y="2564324"/>
            <a:ext cx="5562363" cy="3458799"/>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8342" y="2348880"/>
            <a:ext cx="3006926" cy="3096344"/>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ep 33"/>
          <p:cNvGrpSpPr/>
          <p:nvPr/>
        </p:nvGrpSpPr>
        <p:grpSpPr>
          <a:xfrm>
            <a:off x="196653" y="118251"/>
            <a:ext cx="8784976" cy="1870590"/>
            <a:chOff x="196653" y="118251"/>
            <a:chExt cx="8784976" cy="1870590"/>
          </a:xfrm>
        </p:grpSpPr>
        <p:sp>
          <p:nvSpPr>
            <p:cNvPr id="35" name="Rechthoek 34"/>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6" name="Groep 35"/>
            <p:cNvGrpSpPr/>
            <p:nvPr/>
          </p:nvGrpSpPr>
          <p:grpSpPr>
            <a:xfrm>
              <a:off x="196653" y="118251"/>
              <a:ext cx="8784976" cy="1870590"/>
              <a:chOff x="196653" y="118251"/>
              <a:chExt cx="8784976" cy="1870590"/>
            </a:xfrm>
          </p:grpSpPr>
          <p:sp>
            <p:nvSpPr>
              <p:cNvPr id="38" name="Rechthoek 37"/>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1" name="Picture 2"/>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kstvak 42"/>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7" name="Tekstvak 36"/>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err="1" smtClean="0">
                  <a:solidFill>
                    <a:srgbClr val="FCE7AA"/>
                  </a:solidFill>
                  <a:latin typeface="Book Antiqua" panose="02040602050305030304" pitchFamily="18" charset="0"/>
                  <a:ea typeface="Batang" pitchFamily="18" charset="-127"/>
                  <a:cs typeface="Times New Roman" pitchFamily="18" charset="0"/>
                </a:rPr>
                <a:t>Herstel</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a:solidFill>
                    <a:srgbClr val="FCE7AA"/>
                  </a:solidFill>
                  <a:latin typeface="Book Antiqua" panose="02040602050305030304" pitchFamily="18" charset="0"/>
                  <a:ea typeface="Batang" pitchFamily="18" charset="-127"/>
                  <a:cs typeface="Times New Roman" pitchFamily="18" charset="0"/>
                </a:rPr>
                <a:t>van het </a:t>
              </a:r>
              <a:r>
                <a:rPr lang="en-US" sz="2800" b="1" dirty="0" err="1" smtClean="0">
                  <a:solidFill>
                    <a:srgbClr val="FCE7AA"/>
                  </a:solidFill>
                  <a:latin typeface="Book Antiqua" panose="02040602050305030304" pitchFamily="18" charset="0"/>
                  <a:ea typeface="Batang" pitchFamily="18" charset="-127"/>
                  <a:cs typeface="Times New Roman" pitchFamily="18" charset="0"/>
                </a:rPr>
                <a:t>Heiligdom</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sp>
        <p:nvSpPr>
          <p:cNvPr id="2" name="Rechthoek 1"/>
          <p:cNvSpPr/>
          <p:nvPr/>
        </p:nvSpPr>
        <p:spPr>
          <a:xfrm>
            <a:off x="2242910" y="1367694"/>
            <a:ext cx="6711969" cy="1231106"/>
          </a:xfrm>
          <a:prstGeom prst="rect">
            <a:avLst/>
          </a:prstGeom>
          <a:effectLst>
            <a:outerShdw blurRad="50800" dist="50800" dir="5400000" algn="ctr" rotWithShape="0">
              <a:schemeClr val="tx1"/>
            </a:outerShdw>
          </a:effectLst>
        </p:spPr>
        <p:txBody>
          <a:bodyPr wrap="square">
            <a:spAutoFit/>
          </a:bodyPr>
          <a:lstStyle/>
          <a:p>
            <a:pPr algn="ctr"/>
            <a:r>
              <a:rPr lang="en-US" b="1" dirty="0" smtClean="0">
                <a:solidFill>
                  <a:schemeClr val="bg1"/>
                </a:solidFill>
              </a:rPr>
              <a:t>Lees </a:t>
            </a:r>
            <a:r>
              <a:rPr lang="en-US" b="1" dirty="0" smtClean="0">
                <a:solidFill>
                  <a:schemeClr val="bg1"/>
                </a:solidFill>
              </a:rPr>
              <a:t>Daniel </a:t>
            </a:r>
            <a:r>
              <a:rPr lang="en-US" b="1" dirty="0">
                <a:solidFill>
                  <a:schemeClr val="bg1"/>
                </a:solidFill>
              </a:rPr>
              <a:t>8:14</a:t>
            </a:r>
            <a:r>
              <a:rPr lang="en-US" b="1" dirty="0" smtClean="0">
                <a:solidFill>
                  <a:schemeClr val="bg1"/>
                </a:solidFill>
              </a:rPr>
              <a:t>.</a:t>
            </a:r>
            <a:r>
              <a:rPr lang="nl-NL" b="1" dirty="0">
                <a:solidFill>
                  <a:schemeClr val="bg1"/>
                </a:solidFill>
              </a:rPr>
              <a:t> </a:t>
            </a:r>
            <a:endParaRPr lang="nl-NL" b="1" dirty="0" smtClean="0">
              <a:solidFill>
                <a:schemeClr val="bg1"/>
              </a:solidFill>
            </a:endParaRPr>
          </a:p>
          <a:p>
            <a:pPr algn="ctr"/>
            <a:r>
              <a:rPr lang="nl-NL" sz="2800" b="1" dirty="0" smtClean="0">
                <a:solidFill>
                  <a:schemeClr val="bg1"/>
                </a:solidFill>
              </a:rPr>
              <a:t>Wat </a:t>
            </a:r>
            <a:r>
              <a:rPr lang="nl-NL" sz="2800" b="1" dirty="0">
                <a:solidFill>
                  <a:schemeClr val="bg1"/>
                </a:solidFill>
              </a:rPr>
              <a:t>gebeurt er aan het eind van </a:t>
            </a:r>
            <a:r>
              <a:rPr lang="nl-NL" sz="2800" b="1" dirty="0" smtClean="0">
                <a:solidFill>
                  <a:schemeClr val="bg1"/>
                </a:solidFill>
              </a:rPr>
              <a:t>de </a:t>
            </a:r>
          </a:p>
          <a:p>
            <a:pPr algn="ctr"/>
            <a:r>
              <a:rPr lang="nl-NL" sz="2800" b="1" dirty="0" smtClean="0">
                <a:solidFill>
                  <a:schemeClr val="bg1"/>
                </a:solidFill>
              </a:rPr>
              <a:t>2300 </a:t>
            </a:r>
            <a:r>
              <a:rPr lang="nl-NL" sz="2800" b="1" dirty="0">
                <a:solidFill>
                  <a:schemeClr val="bg1"/>
                </a:solidFill>
              </a:rPr>
              <a:t>‘</a:t>
            </a:r>
            <a:r>
              <a:rPr lang="nl-NL" sz="2800" b="1" dirty="0" smtClean="0">
                <a:solidFill>
                  <a:schemeClr val="bg1"/>
                </a:solidFill>
              </a:rPr>
              <a:t>avonden en ochtenden’?</a:t>
            </a:r>
            <a:endParaRPr lang="en-US" sz="2800" b="1" dirty="0" smtClean="0">
              <a:solidFill>
                <a:schemeClr val="bg1"/>
              </a:solidFill>
            </a:endParaRPr>
          </a:p>
        </p:txBody>
      </p:sp>
    </p:spTree>
    <p:extLst>
      <p:ext uri="{BB962C8B-B14F-4D97-AF65-F5344CB8AC3E}">
        <p14:creationId xmlns:p14="http://schemas.microsoft.com/office/powerpoint/2010/main" val="320245315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2372765"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Dinsdag </a:t>
            </a:r>
            <a:r>
              <a:rPr lang="nl-NL" b="1" dirty="0" smtClean="0">
                <a:solidFill>
                  <a:schemeClr val="bg1"/>
                </a:solidFill>
              </a:rPr>
              <a:t>– </a:t>
            </a:r>
            <a:r>
              <a:rPr lang="nl-NL" b="1" dirty="0" smtClean="0">
                <a:solidFill>
                  <a:schemeClr val="bg1"/>
                </a:solidFill>
              </a:rPr>
              <a:t>December 3</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2269660" y="1412776"/>
            <a:ext cx="6711969" cy="1569660"/>
          </a:xfrm>
          <a:prstGeom prst="rect">
            <a:avLst/>
          </a:prstGeom>
          <a:effectLst>
            <a:outerShdw blurRad="50800" dist="50800" dir="5400000" algn="ctr" rotWithShape="0">
              <a:schemeClr val="tx1"/>
            </a:outerShdw>
          </a:effectLst>
        </p:spPr>
        <p:txBody>
          <a:bodyPr wrap="square">
            <a:spAutoFit/>
          </a:bodyPr>
          <a:lstStyle/>
          <a:p>
            <a:pPr algn="ctr"/>
            <a:r>
              <a:rPr lang="nl-NL" sz="2400" b="1" dirty="0" smtClean="0">
                <a:solidFill>
                  <a:schemeClr val="bg1"/>
                </a:solidFill>
              </a:rPr>
              <a:t>Lees </a:t>
            </a:r>
            <a:r>
              <a:rPr lang="nl-NL" sz="2400" b="1" dirty="0">
                <a:solidFill>
                  <a:schemeClr val="bg1"/>
                </a:solidFill>
              </a:rPr>
              <a:t>Openbaring 14:6, 7. Hoe zijn deze verzen rechtstreeks verbonden met het oordeel van </a:t>
            </a:r>
            <a:endParaRPr lang="nl-NL" sz="2400" b="1" dirty="0" smtClean="0">
              <a:solidFill>
                <a:schemeClr val="bg1"/>
              </a:solidFill>
            </a:endParaRPr>
          </a:p>
          <a:p>
            <a:pPr algn="ctr"/>
            <a:r>
              <a:rPr lang="nl-NL" sz="2400" b="1" dirty="0" smtClean="0">
                <a:solidFill>
                  <a:schemeClr val="bg1"/>
                </a:solidFill>
              </a:rPr>
              <a:t>Daniël </a:t>
            </a:r>
            <a:r>
              <a:rPr lang="nl-NL" sz="2400" b="1" dirty="0">
                <a:solidFill>
                  <a:schemeClr val="bg1"/>
                </a:solidFill>
              </a:rPr>
              <a:t>7 en de reiniging van het heiligdom </a:t>
            </a:r>
            <a:endParaRPr lang="nl-NL" sz="2400" b="1" dirty="0" smtClean="0">
              <a:solidFill>
                <a:schemeClr val="bg1"/>
              </a:solidFill>
            </a:endParaRPr>
          </a:p>
          <a:p>
            <a:pPr algn="ctr"/>
            <a:r>
              <a:rPr lang="nl-NL" sz="2400" b="1" dirty="0" smtClean="0">
                <a:solidFill>
                  <a:schemeClr val="bg1"/>
                </a:solidFill>
              </a:rPr>
              <a:t>in </a:t>
            </a:r>
            <a:r>
              <a:rPr lang="nl-NL" sz="2400" b="1" dirty="0">
                <a:solidFill>
                  <a:schemeClr val="bg1"/>
                </a:solidFill>
              </a:rPr>
              <a:t>Daniël 8?</a:t>
            </a:r>
            <a:endParaRPr lang="en-US" sz="2400" b="1" dirty="0" smtClean="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620" y="2995670"/>
            <a:ext cx="3951790" cy="2963843"/>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ep 24"/>
          <p:cNvGrpSpPr/>
          <p:nvPr/>
        </p:nvGrpSpPr>
        <p:grpSpPr>
          <a:xfrm>
            <a:off x="196653" y="118251"/>
            <a:ext cx="8784976" cy="1870590"/>
            <a:chOff x="196653" y="118251"/>
            <a:chExt cx="8784976" cy="1870590"/>
          </a:xfrm>
        </p:grpSpPr>
        <p:sp>
          <p:nvSpPr>
            <p:cNvPr id="33" name="Rechthoek 32"/>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 name="Groep 33"/>
            <p:cNvGrpSpPr/>
            <p:nvPr/>
          </p:nvGrpSpPr>
          <p:grpSpPr>
            <a:xfrm>
              <a:off x="196653" y="118251"/>
              <a:ext cx="8784976" cy="1870590"/>
              <a:chOff x="196653" y="118251"/>
              <a:chExt cx="8784976" cy="1870590"/>
            </a:xfrm>
          </p:grpSpPr>
          <p:sp>
            <p:nvSpPr>
              <p:cNvPr id="36" name="Rechthoek 3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7" name="Picture 2"/>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5" name="Tekstvak 34"/>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err="1" smtClean="0">
                  <a:solidFill>
                    <a:srgbClr val="FCE7AA"/>
                  </a:solidFill>
                  <a:latin typeface="Book Antiqua" panose="02040602050305030304" pitchFamily="18" charset="0"/>
                  <a:ea typeface="Batang" pitchFamily="18" charset="-127"/>
                  <a:cs typeface="Times New Roman" pitchFamily="18" charset="0"/>
                </a:rPr>
                <a:t>Herstel</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a:solidFill>
                    <a:srgbClr val="FCE7AA"/>
                  </a:solidFill>
                  <a:latin typeface="Book Antiqua" panose="02040602050305030304" pitchFamily="18" charset="0"/>
                  <a:ea typeface="Batang" pitchFamily="18" charset="-127"/>
                  <a:cs typeface="Times New Roman" pitchFamily="18" charset="0"/>
                </a:rPr>
                <a:t>van het </a:t>
              </a:r>
              <a:r>
                <a:rPr lang="en-US" sz="2800" b="1" dirty="0" err="1" smtClean="0">
                  <a:solidFill>
                    <a:srgbClr val="FCE7AA"/>
                  </a:solidFill>
                  <a:latin typeface="Book Antiqua" panose="02040602050305030304" pitchFamily="18" charset="0"/>
                  <a:ea typeface="Batang" pitchFamily="18" charset="-127"/>
                  <a:cs typeface="Times New Roman" pitchFamily="18" charset="0"/>
                </a:rPr>
                <a:t>Heiligdom</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spTree>
    <p:extLst>
      <p:ext uri="{BB962C8B-B14F-4D97-AF65-F5344CB8AC3E}">
        <p14:creationId xmlns:p14="http://schemas.microsoft.com/office/powerpoint/2010/main" val="124990605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500" fill="hold"/>
                                        <p:tgtEl>
                                          <p:spTgt spid="2050"/>
                                        </p:tgtEl>
                                        <p:attrNameLst>
                                          <p:attrName>ppt_w</p:attrName>
                                        </p:attrNameLst>
                                      </p:cBhvr>
                                      <p:tavLst>
                                        <p:tav tm="0">
                                          <p:val>
                                            <p:fltVal val="0"/>
                                          </p:val>
                                        </p:tav>
                                        <p:tav tm="100000">
                                          <p:val>
                                            <p:strVal val="#ppt_w"/>
                                          </p:val>
                                        </p:tav>
                                      </p:tavLst>
                                    </p:anim>
                                    <p:anim calcmode="lin" valueType="num">
                                      <p:cBhvr>
                                        <p:cTn id="8" dur="1500" fill="hold"/>
                                        <p:tgtEl>
                                          <p:spTgt spid="2050"/>
                                        </p:tgtEl>
                                        <p:attrNameLst>
                                          <p:attrName>ppt_h</p:attrName>
                                        </p:attrNameLst>
                                      </p:cBhvr>
                                      <p:tavLst>
                                        <p:tav tm="0">
                                          <p:val>
                                            <p:fltVal val="0"/>
                                          </p:val>
                                        </p:tav>
                                        <p:tav tm="100000">
                                          <p:val>
                                            <p:strVal val="#ppt_h"/>
                                          </p:val>
                                        </p:tav>
                                      </p:tavLst>
                                    </p:anim>
                                    <p:animEffect transition="in" filter="fade">
                                      <p:cBhvr>
                                        <p:cTn id="9"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4788024" y="2357120"/>
            <a:ext cx="4140108" cy="2677656"/>
          </a:xfrm>
          <a:prstGeom prst="rect">
            <a:avLst/>
          </a:prstGeom>
          <a:effectLst>
            <a:outerShdw blurRad="50800" dist="50800" dir="5400000" algn="ctr" rotWithShape="0">
              <a:schemeClr val="tx1"/>
            </a:outerShdw>
          </a:effectLst>
        </p:spPr>
        <p:txBody>
          <a:bodyPr wrap="square">
            <a:spAutoFit/>
          </a:bodyPr>
          <a:lstStyle/>
          <a:p>
            <a:pPr algn="ctr"/>
            <a:r>
              <a:rPr lang="en-US" sz="2400" b="1" dirty="0">
                <a:solidFill>
                  <a:schemeClr val="bg1"/>
                </a:solidFill>
              </a:rPr>
              <a:t>H</a:t>
            </a:r>
            <a:r>
              <a:rPr lang="nl-NL" sz="2400" b="1" dirty="0" smtClean="0">
                <a:solidFill>
                  <a:schemeClr val="bg1"/>
                </a:solidFill>
              </a:rPr>
              <a:t>et </a:t>
            </a:r>
            <a:r>
              <a:rPr lang="nl-NL" sz="2400" b="1" dirty="0">
                <a:solidFill>
                  <a:schemeClr val="bg1"/>
                </a:solidFill>
              </a:rPr>
              <a:t>doelwit van de aanval van de horen is </a:t>
            </a:r>
            <a:r>
              <a:rPr lang="nl-NL" sz="2400" b="1" dirty="0" smtClean="0">
                <a:solidFill>
                  <a:schemeClr val="bg1"/>
                </a:solidFill>
              </a:rPr>
              <a:t>Gods </a:t>
            </a:r>
            <a:r>
              <a:rPr lang="nl-NL" sz="2400" b="1" dirty="0">
                <a:solidFill>
                  <a:schemeClr val="bg1"/>
                </a:solidFill>
              </a:rPr>
              <a:t>hemelse heiligdom en zijn </a:t>
            </a:r>
            <a:r>
              <a:rPr lang="nl-NL" sz="2400" b="1" dirty="0" smtClean="0">
                <a:solidFill>
                  <a:schemeClr val="bg1"/>
                </a:solidFill>
              </a:rPr>
              <a:t>volk</a:t>
            </a:r>
            <a:r>
              <a:rPr lang="nl-NL" sz="2400" b="1" dirty="0">
                <a:solidFill>
                  <a:schemeClr val="bg1"/>
                </a:solidFill>
              </a:rPr>
              <a:t>. </a:t>
            </a:r>
            <a:endParaRPr lang="nl-NL" sz="2400" b="1" dirty="0" smtClean="0">
              <a:solidFill>
                <a:schemeClr val="bg1"/>
              </a:solidFill>
            </a:endParaRPr>
          </a:p>
          <a:p>
            <a:pPr algn="ctr"/>
            <a:r>
              <a:rPr lang="nl-NL" sz="2400" b="1" dirty="0" smtClean="0">
                <a:solidFill>
                  <a:schemeClr val="bg1"/>
                </a:solidFill>
              </a:rPr>
              <a:t>Wat </a:t>
            </a:r>
            <a:r>
              <a:rPr lang="nl-NL" sz="2400" b="1" dirty="0">
                <a:solidFill>
                  <a:schemeClr val="bg1"/>
                </a:solidFill>
              </a:rPr>
              <a:t>heeft de toekomst voor hen in </a:t>
            </a:r>
            <a:r>
              <a:rPr lang="nl-NL" sz="2400" b="1" dirty="0" err="1">
                <a:solidFill>
                  <a:schemeClr val="bg1"/>
                </a:solidFill>
              </a:rPr>
              <a:t>petto</a:t>
            </a:r>
            <a:r>
              <a:rPr lang="nl-NL" sz="2400" b="1" dirty="0">
                <a:solidFill>
                  <a:schemeClr val="bg1"/>
                </a:solidFill>
              </a:rPr>
              <a:t>? </a:t>
            </a:r>
            <a:endParaRPr lang="nl-NL" sz="2400" b="1" dirty="0" smtClean="0">
              <a:solidFill>
                <a:schemeClr val="bg1"/>
              </a:solidFill>
            </a:endParaRPr>
          </a:p>
          <a:p>
            <a:pPr algn="ctr"/>
            <a:r>
              <a:rPr lang="nl-NL" sz="2400" b="1" dirty="0" smtClean="0">
                <a:solidFill>
                  <a:schemeClr val="bg1"/>
                </a:solidFill>
              </a:rPr>
              <a:t>Daarover </a:t>
            </a:r>
            <a:r>
              <a:rPr lang="nl-NL" sz="2400" b="1" dirty="0">
                <a:solidFill>
                  <a:schemeClr val="bg1"/>
                </a:solidFill>
              </a:rPr>
              <a:t>gaat de vraag in </a:t>
            </a:r>
          </a:p>
          <a:p>
            <a:pPr algn="ctr"/>
            <a:r>
              <a:rPr lang="nl-NL" sz="2400" b="1" dirty="0">
                <a:solidFill>
                  <a:schemeClr val="bg1"/>
                </a:solidFill>
              </a:rPr>
              <a:t>Daniël 8:13.</a:t>
            </a:r>
            <a:endParaRPr lang="en-US" sz="2400" b="1" dirty="0" smtClean="0">
              <a:solidFill>
                <a:schemeClr val="bg1"/>
              </a:solidFill>
            </a:endParaRPr>
          </a:p>
        </p:txBody>
      </p:sp>
      <p:sp>
        <p:nvSpPr>
          <p:cNvPr id="18" name="Tekstvak 17"/>
          <p:cNvSpPr txBox="1"/>
          <p:nvPr/>
        </p:nvSpPr>
        <p:spPr>
          <a:xfrm>
            <a:off x="2383627" y="6023123"/>
            <a:ext cx="2610586"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Woensdag </a:t>
            </a:r>
            <a:r>
              <a:rPr lang="nl-NL" b="1" dirty="0" smtClean="0">
                <a:solidFill>
                  <a:schemeClr val="bg1"/>
                </a:solidFill>
              </a:rPr>
              <a:t>– December 4</a:t>
            </a:r>
            <a:endParaRPr lang="nl-NL" b="1" dirty="0">
              <a:solidFill>
                <a:schemeClr val="bg1"/>
              </a:solidFill>
            </a:endParaRP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ep 32"/>
          <p:cNvGrpSpPr/>
          <p:nvPr/>
        </p:nvGrpSpPr>
        <p:grpSpPr>
          <a:xfrm>
            <a:off x="196653" y="118251"/>
            <a:ext cx="8784976" cy="1870590"/>
            <a:chOff x="196653" y="118251"/>
            <a:chExt cx="8784976" cy="1870590"/>
          </a:xfrm>
        </p:grpSpPr>
        <p:sp>
          <p:nvSpPr>
            <p:cNvPr id="34" name="Rechthoek 33"/>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5" name="Groep 34"/>
            <p:cNvGrpSpPr/>
            <p:nvPr/>
          </p:nvGrpSpPr>
          <p:grpSpPr>
            <a:xfrm>
              <a:off x="196653" y="118251"/>
              <a:ext cx="8784976" cy="1870590"/>
              <a:chOff x="196653" y="118251"/>
              <a:chExt cx="8784976" cy="1870590"/>
            </a:xfrm>
          </p:grpSpPr>
          <p:sp>
            <p:nvSpPr>
              <p:cNvPr id="37" name="Rechthoek 36"/>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8" name="Picture 2"/>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kstvak 41"/>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6" name="Tekstvak 35"/>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De </a:t>
              </a:r>
              <a:r>
                <a:rPr lang="nl-NL" sz="2800" b="1" dirty="0">
                  <a:solidFill>
                    <a:srgbClr val="FCE7AA"/>
                  </a:solidFill>
                  <a:latin typeface="Book Antiqua" panose="02040602050305030304" pitchFamily="18" charset="0"/>
                  <a:ea typeface="Batang" pitchFamily="18" charset="-127"/>
                  <a:cs typeface="Times New Roman" pitchFamily="18" charset="0"/>
                </a:rPr>
                <a:t>grote verzoendag in Daniël 8</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00681" y="1196245"/>
            <a:ext cx="1414243" cy="4662755"/>
          </a:xfrm>
          <a:prstGeom prst="rect">
            <a:avLst/>
          </a:prstGeom>
          <a:noFill/>
          <a:ln>
            <a:noFill/>
          </a:ln>
          <a:effectLst>
            <a:glow rad="825500">
              <a:schemeClr val="bg1">
                <a:alpha val="38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67276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18" name="Tekstvak 17"/>
          <p:cNvSpPr txBox="1"/>
          <p:nvPr/>
        </p:nvSpPr>
        <p:spPr>
          <a:xfrm>
            <a:off x="2383627" y="6023123"/>
            <a:ext cx="2610586"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Woensdag </a:t>
            </a:r>
            <a:r>
              <a:rPr lang="nl-NL" b="1" dirty="0" smtClean="0">
                <a:solidFill>
                  <a:schemeClr val="bg1"/>
                </a:solidFill>
              </a:rPr>
              <a:t>– December 4</a:t>
            </a:r>
            <a:endParaRPr lang="nl-NL" b="1" dirty="0">
              <a:solidFill>
                <a:schemeClr val="bg1"/>
              </a:solidFill>
            </a:endParaRPr>
          </a:p>
        </p:txBody>
      </p:sp>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oep 32"/>
          <p:cNvGrpSpPr/>
          <p:nvPr/>
        </p:nvGrpSpPr>
        <p:grpSpPr>
          <a:xfrm>
            <a:off x="196653" y="118251"/>
            <a:ext cx="8784976" cy="1870590"/>
            <a:chOff x="196653" y="118251"/>
            <a:chExt cx="8784976" cy="1870590"/>
          </a:xfrm>
        </p:grpSpPr>
        <p:sp>
          <p:nvSpPr>
            <p:cNvPr id="34" name="Rechthoek 33"/>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5" name="Groep 34"/>
            <p:cNvGrpSpPr/>
            <p:nvPr/>
          </p:nvGrpSpPr>
          <p:grpSpPr>
            <a:xfrm>
              <a:off x="196653" y="118251"/>
              <a:ext cx="8784976" cy="1870590"/>
              <a:chOff x="196653" y="118251"/>
              <a:chExt cx="8784976" cy="1870590"/>
            </a:xfrm>
          </p:grpSpPr>
          <p:sp>
            <p:nvSpPr>
              <p:cNvPr id="37" name="Rechthoek 36"/>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8" name="Picture 2"/>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kstvak 41"/>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6" name="Tekstvak 35"/>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De </a:t>
              </a:r>
              <a:r>
                <a:rPr lang="nl-NL" sz="2800" b="1" dirty="0">
                  <a:solidFill>
                    <a:srgbClr val="FCE7AA"/>
                  </a:solidFill>
                  <a:latin typeface="Book Antiqua" panose="02040602050305030304" pitchFamily="18" charset="0"/>
                  <a:ea typeface="Batang" pitchFamily="18" charset="-127"/>
                  <a:cs typeface="Times New Roman" pitchFamily="18" charset="0"/>
                </a:rPr>
                <a:t>grote verzoendag in Daniël 8</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sp>
        <p:nvSpPr>
          <p:cNvPr id="2" name="Rechthoek 1"/>
          <p:cNvSpPr/>
          <p:nvPr/>
        </p:nvSpPr>
        <p:spPr>
          <a:xfrm>
            <a:off x="4669031" y="1675398"/>
            <a:ext cx="4140108" cy="3785652"/>
          </a:xfrm>
          <a:prstGeom prst="rect">
            <a:avLst/>
          </a:prstGeom>
          <a:effectLst>
            <a:outerShdw blurRad="50800" dist="50800" dir="5400000" algn="ctr" rotWithShape="0">
              <a:schemeClr val="tx1"/>
            </a:outerShdw>
          </a:effectLst>
        </p:spPr>
        <p:txBody>
          <a:bodyPr wrap="square">
            <a:spAutoFit/>
          </a:bodyPr>
          <a:lstStyle/>
          <a:p>
            <a:pPr algn="ctr"/>
            <a:r>
              <a:rPr lang="en-US" sz="2400" b="1" dirty="0">
                <a:solidFill>
                  <a:schemeClr val="bg1"/>
                </a:solidFill>
              </a:rPr>
              <a:t>M</a:t>
            </a:r>
            <a:r>
              <a:rPr lang="nl-NL" sz="2400" b="1" dirty="0" smtClean="0">
                <a:solidFill>
                  <a:schemeClr val="bg1"/>
                </a:solidFill>
              </a:rPr>
              <a:t>aar </a:t>
            </a:r>
            <a:r>
              <a:rPr lang="nl-NL" sz="2400" b="1" dirty="0">
                <a:solidFill>
                  <a:schemeClr val="bg1"/>
                </a:solidFill>
              </a:rPr>
              <a:t>alleen de </a:t>
            </a:r>
            <a:r>
              <a:rPr lang="nl-NL" sz="2400" b="1" dirty="0" smtClean="0">
                <a:solidFill>
                  <a:schemeClr val="bg1"/>
                </a:solidFill>
              </a:rPr>
              <a:t>Grote </a:t>
            </a:r>
            <a:r>
              <a:rPr lang="nl-NL" sz="2400" b="1" dirty="0">
                <a:solidFill>
                  <a:schemeClr val="bg1"/>
                </a:solidFill>
              </a:rPr>
              <a:t>Verzoendag kan het heiligdom en het volk </a:t>
            </a:r>
            <a:r>
              <a:rPr lang="nl-NL" sz="2400" b="1" dirty="0" smtClean="0">
                <a:solidFill>
                  <a:schemeClr val="bg1"/>
                </a:solidFill>
              </a:rPr>
              <a:t>van God </a:t>
            </a:r>
            <a:r>
              <a:rPr lang="nl-NL" sz="2400" b="1" dirty="0">
                <a:solidFill>
                  <a:schemeClr val="bg1"/>
                </a:solidFill>
              </a:rPr>
              <a:t>in hun juiste staat terugbrengen en op die manier aantonen, dat </a:t>
            </a:r>
          </a:p>
          <a:p>
            <a:pPr algn="ctr"/>
            <a:r>
              <a:rPr lang="nl-NL" sz="2400" b="1" dirty="0">
                <a:solidFill>
                  <a:schemeClr val="bg1"/>
                </a:solidFill>
              </a:rPr>
              <a:t>god in zijn handelwijze rechtvaardig is. Daarom moet het antwoord in </a:t>
            </a:r>
            <a:endParaRPr lang="nl-NL" sz="2400" b="1" dirty="0" smtClean="0">
              <a:solidFill>
                <a:schemeClr val="bg1"/>
              </a:solidFill>
            </a:endParaRPr>
          </a:p>
          <a:p>
            <a:pPr algn="ctr"/>
            <a:r>
              <a:rPr lang="nl-NL" sz="2400" b="1" dirty="0" smtClean="0">
                <a:solidFill>
                  <a:schemeClr val="bg1"/>
                </a:solidFill>
              </a:rPr>
              <a:t>Daniël 8:14 </a:t>
            </a:r>
            <a:r>
              <a:rPr lang="nl-NL" sz="2400" b="1" dirty="0">
                <a:solidFill>
                  <a:schemeClr val="bg1"/>
                </a:solidFill>
              </a:rPr>
              <a:t>een gebeuren op de grote Verzoendag betreffen.</a:t>
            </a:r>
            <a:endParaRPr lang="en-US" sz="2400" b="1" dirty="0" smtClean="0">
              <a:solidFill>
                <a:schemeClr val="bg1"/>
              </a:solidFill>
            </a:endParaRPr>
          </a:p>
        </p:txBody>
      </p:sp>
      <p:pic>
        <p:nvPicPr>
          <p:cNvPr id="43" name="Picture 2"/>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97961" y="1988841"/>
            <a:ext cx="2755321" cy="2837257"/>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82369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18" name="Tekstvak 17"/>
          <p:cNvSpPr txBox="1"/>
          <p:nvPr/>
        </p:nvSpPr>
        <p:spPr>
          <a:xfrm>
            <a:off x="2383627" y="6023123"/>
            <a:ext cx="2610586"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Woensdag – </a:t>
            </a:r>
            <a:r>
              <a:rPr lang="nl-NL" b="1" dirty="0" smtClean="0">
                <a:solidFill>
                  <a:schemeClr val="bg1"/>
                </a:solidFill>
              </a:rPr>
              <a:t>December 4</a:t>
            </a:r>
            <a:endParaRPr lang="nl-NL" b="1" dirty="0">
              <a:solidFill>
                <a:schemeClr val="bg1"/>
              </a:solidFill>
            </a:endParaRP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ep 32"/>
          <p:cNvGrpSpPr/>
          <p:nvPr/>
        </p:nvGrpSpPr>
        <p:grpSpPr>
          <a:xfrm>
            <a:off x="196653" y="118251"/>
            <a:ext cx="8784976" cy="1870590"/>
            <a:chOff x="196653" y="118251"/>
            <a:chExt cx="8784976" cy="1870590"/>
          </a:xfrm>
        </p:grpSpPr>
        <p:sp>
          <p:nvSpPr>
            <p:cNvPr id="34" name="Rechthoek 33"/>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5" name="Groep 34"/>
            <p:cNvGrpSpPr/>
            <p:nvPr/>
          </p:nvGrpSpPr>
          <p:grpSpPr>
            <a:xfrm>
              <a:off x="196653" y="118251"/>
              <a:ext cx="8784976" cy="1870590"/>
              <a:chOff x="196653" y="118251"/>
              <a:chExt cx="8784976" cy="1870590"/>
            </a:xfrm>
          </p:grpSpPr>
          <p:sp>
            <p:nvSpPr>
              <p:cNvPr id="37" name="Rechthoek 36"/>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8" name="Picture 2"/>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kstvak 41"/>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6" name="Tekstvak 35"/>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De </a:t>
              </a:r>
              <a:r>
                <a:rPr lang="nl-NL" sz="2800" b="1" dirty="0">
                  <a:solidFill>
                    <a:srgbClr val="FCE7AA"/>
                  </a:solidFill>
                  <a:latin typeface="Book Antiqua" panose="02040602050305030304" pitchFamily="18" charset="0"/>
                  <a:ea typeface="Batang" pitchFamily="18" charset="-127"/>
                  <a:cs typeface="Times New Roman" pitchFamily="18" charset="0"/>
                </a:rPr>
                <a:t>grote verzoendag in Daniël 8</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22" name="Picture 2"/>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97961" y="1988841"/>
            <a:ext cx="2755321" cy="2837257"/>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4067944" y="1324364"/>
            <a:ext cx="4831661" cy="4524315"/>
          </a:xfrm>
          <a:prstGeom prst="rect">
            <a:avLst/>
          </a:prstGeom>
          <a:effectLst>
            <a:outerShdw blurRad="50800" dist="50800" dir="5400000" algn="ctr" rotWithShape="0">
              <a:schemeClr val="tx1"/>
            </a:outerShdw>
          </a:effectLst>
        </p:spPr>
        <p:txBody>
          <a:bodyPr wrap="square">
            <a:spAutoFit/>
          </a:bodyPr>
          <a:lstStyle/>
          <a:p>
            <a:pPr algn="ctr"/>
            <a:r>
              <a:rPr lang="nl-NL" sz="2400" b="1" dirty="0" smtClean="0">
                <a:solidFill>
                  <a:schemeClr val="bg1"/>
                </a:solidFill>
              </a:rPr>
              <a:t>Wat </a:t>
            </a:r>
            <a:r>
              <a:rPr lang="nl-NL" sz="2400" b="1" dirty="0">
                <a:solidFill>
                  <a:schemeClr val="bg1"/>
                </a:solidFill>
              </a:rPr>
              <a:t>we verder ook maar van Daniël 8:14 kunnen leren, dit vers zou ons moeten </a:t>
            </a:r>
            <a:r>
              <a:rPr lang="nl-NL" sz="2400" b="1" dirty="0" smtClean="0">
                <a:solidFill>
                  <a:schemeClr val="bg1"/>
                </a:solidFill>
              </a:rPr>
              <a:t>vertellen </a:t>
            </a:r>
            <a:r>
              <a:rPr lang="nl-NL" sz="2400" b="1" dirty="0">
                <a:solidFill>
                  <a:schemeClr val="bg1"/>
                </a:solidFill>
              </a:rPr>
              <a:t>dat de Heer, zelfs na al deze lange eeuwen, zijn beloften aan ons niet </a:t>
            </a:r>
            <a:r>
              <a:rPr lang="nl-NL" sz="2400" b="1" dirty="0" smtClean="0">
                <a:solidFill>
                  <a:schemeClr val="bg1"/>
                </a:solidFill>
              </a:rPr>
              <a:t>vergeten </a:t>
            </a:r>
            <a:r>
              <a:rPr lang="nl-NL" sz="2400" b="1" dirty="0">
                <a:solidFill>
                  <a:schemeClr val="bg1"/>
                </a:solidFill>
              </a:rPr>
              <a:t>heeft, en dat hij het kwaad zal straffen en zijn heiligen zal belonen. Hoe </a:t>
            </a:r>
            <a:r>
              <a:rPr lang="nl-NL" sz="2400" b="1" dirty="0" smtClean="0">
                <a:solidFill>
                  <a:schemeClr val="bg1"/>
                </a:solidFill>
              </a:rPr>
              <a:t>kunnen </a:t>
            </a:r>
            <a:r>
              <a:rPr lang="nl-NL" sz="2400" b="1" dirty="0">
                <a:solidFill>
                  <a:schemeClr val="bg1"/>
                </a:solidFill>
              </a:rPr>
              <a:t>we leren aan die beloften vast te houden, in het bijzonder in tijden van </a:t>
            </a:r>
            <a:r>
              <a:rPr lang="nl-NL" sz="2400" b="1" dirty="0" smtClean="0">
                <a:solidFill>
                  <a:schemeClr val="bg1"/>
                </a:solidFill>
              </a:rPr>
              <a:t>beproeving</a:t>
            </a:r>
            <a:r>
              <a:rPr lang="nl-NL" sz="2400" b="1" dirty="0">
                <a:solidFill>
                  <a:schemeClr val="bg1"/>
                </a:solidFill>
              </a:rPr>
              <a:t>? Wat voor hoop hebben we nog zonder deze beloften?</a:t>
            </a:r>
            <a:endParaRPr lang="en-US" sz="2400" b="1" dirty="0" smtClean="0">
              <a:solidFill>
                <a:schemeClr val="bg1"/>
              </a:solidFill>
            </a:endParaRPr>
          </a:p>
        </p:txBody>
      </p:sp>
    </p:spTree>
    <p:extLst>
      <p:ext uri="{BB962C8B-B14F-4D97-AF65-F5344CB8AC3E}">
        <p14:creationId xmlns:p14="http://schemas.microsoft.com/office/powerpoint/2010/main" val="313861600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5117706" y="1834078"/>
            <a:ext cx="3793310" cy="3477875"/>
          </a:xfrm>
          <a:prstGeom prst="rect">
            <a:avLst/>
          </a:prstGeom>
          <a:effectLst>
            <a:outerShdw blurRad="50800" dist="50800" dir="5400000" algn="ctr" rotWithShape="0">
              <a:schemeClr val="tx1"/>
            </a:outerShdw>
          </a:effectLst>
        </p:spPr>
        <p:txBody>
          <a:bodyPr wrap="square">
            <a:spAutoFit/>
          </a:bodyPr>
          <a:lstStyle/>
          <a:p>
            <a:pPr algn="ctr"/>
            <a:r>
              <a:rPr lang="en-US" sz="2000" b="1" dirty="0">
                <a:solidFill>
                  <a:schemeClr val="bg1"/>
                </a:solidFill>
              </a:rPr>
              <a:t>W</a:t>
            </a:r>
            <a:r>
              <a:rPr lang="nl-NL" sz="2000" b="1" dirty="0" smtClean="0">
                <a:solidFill>
                  <a:schemeClr val="bg1"/>
                </a:solidFill>
              </a:rPr>
              <a:t>at </a:t>
            </a:r>
            <a:r>
              <a:rPr lang="nl-NL" sz="2000" b="1" dirty="0">
                <a:solidFill>
                  <a:schemeClr val="bg1"/>
                </a:solidFill>
              </a:rPr>
              <a:t>we nog niet weten: wanneer beginnen de 2300 jaar</a:t>
            </a:r>
            <a:r>
              <a:rPr lang="nl-NL" sz="2000" b="1" dirty="0" smtClean="0">
                <a:solidFill>
                  <a:schemeClr val="bg1"/>
                </a:solidFill>
              </a:rPr>
              <a:t>?</a:t>
            </a:r>
          </a:p>
          <a:p>
            <a:pPr algn="ctr"/>
            <a:r>
              <a:rPr lang="nl-NL" sz="2000" b="1" dirty="0" smtClean="0">
                <a:solidFill>
                  <a:schemeClr val="bg1"/>
                </a:solidFill>
              </a:rPr>
              <a:t>Zowel Joodse </a:t>
            </a:r>
            <a:r>
              <a:rPr lang="nl-NL" sz="2000" b="1" dirty="0">
                <a:solidFill>
                  <a:schemeClr val="bg1"/>
                </a:solidFill>
              </a:rPr>
              <a:t>als </a:t>
            </a:r>
            <a:r>
              <a:rPr lang="nl-NL" sz="2000" b="1" dirty="0" smtClean="0">
                <a:solidFill>
                  <a:schemeClr val="bg1"/>
                </a:solidFill>
              </a:rPr>
              <a:t>Christelijke </a:t>
            </a:r>
            <a:r>
              <a:rPr lang="nl-NL" sz="2000" b="1" dirty="0" err="1">
                <a:solidFill>
                  <a:schemeClr val="bg1"/>
                </a:solidFill>
              </a:rPr>
              <a:t>bijbelkenners</a:t>
            </a:r>
            <a:r>
              <a:rPr lang="nl-NL" sz="2000" b="1" dirty="0">
                <a:solidFill>
                  <a:schemeClr val="bg1"/>
                </a:solidFill>
              </a:rPr>
              <a:t> hebben een sterk verband geconstateerd tussen Daniël 8:14 en Daniël 9:24-27. </a:t>
            </a:r>
            <a:endParaRPr lang="nl-NL" sz="2000" b="1" dirty="0" smtClean="0">
              <a:solidFill>
                <a:schemeClr val="bg1"/>
              </a:solidFill>
            </a:endParaRPr>
          </a:p>
          <a:p>
            <a:pPr algn="ctr"/>
            <a:r>
              <a:rPr lang="nl-NL" sz="2000" b="1" dirty="0" smtClean="0">
                <a:solidFill>
                  <a:schemeClr val="bg1"/>
                </a:solidFill>
              </a:rPr>
              <a:t>Dit laatste </a:t>
            </a:r>
            <a:r>
              <a:rPr lang="nl-NL" sz="2000" b="1" dirty="0" err="1" smtClean="0">
                <a:solidFill>
                  <a:schemeClr val="bg1"/>
                </a:solidFill>
              </a:rPr>
              <a:t>bijbelgedeelte</a:t>
            </a:r>
            <a:r>
              <a:rPr lang="nl-NL" sz="2000" b="1" dirty="0" smtClean="0">
                <a:solidFill>
                  <a:schemeClr val="bg1"/>
                </a:solidFill>
              </a:rPr>
              <a:t> </a:t>
            </a:r>
          </a:p>
          <a:p>
            <a:pPr algn="ctr"/>
            <a:r>
              <a:rPr lang="nl-NL" sz="2000" b="1" dirty="0" smtClean="0">
                <a:solidFill>
                  <a:schemeClr val="bg1"/>
                </a:solidFill>
              </a:rPr>
              <a:t>wordt </a:t>
            </a:r>
            <a:r>
              <a:rPr lang="nl-NL" sz="2000" b="1" dirty="0">
                <a:solidFill>
                  <a:schemeClr val="bg1"/>
                </a:solidFill>
              </a:rPr>
              <a:t>allang beschouwd als een krachtige profetie die wijst </a:t>
            </a:r>
            <a:endParaRPr lang="nl-NL" sz="2000" b="1" dirty="0" smtClean="0">
              <a:solidFill>
                <a:schemeClr val="bg1"/>
              </a:solidFill>
            </a:endParaRPr>
          </a:p>
          <a:p>
            <a:pPr algn="ctr"/>
            <a:r>
              <a:rPr lang="nl-NL" sz="2000" b="1" dirty="0" smtClean="0">
                <a:solidFill>
                  <a:schemeClr val="bg1"/>
                </a:solidFill>
              </a:rPr>
              <a:t>op </a:t>
            </a:r>
            <a:r>
              <a:rPr lang="nl-NL" sz="2000" b="1" dirty="0">
                <a:solidFill>
                  <a:schemeClr val="bg1"/>
                </a:solidFill>
              </a:rPr>
              <a:t>de komst van </a:t>
            </a:r>
          </a:p>
          <a:p>
            <a:pPr algn="ctr"/>
            <a:r>
              <a:rPr lang="nl-NL" sz="2000" b="1" dirty="0">
                <a:solidFill>
                  <a:schemeClr val="bg1"/>
                </a:solidFill>
              </a:rPr>
              <a:t>de </a:t>
            </a:r>
            <a:r>
              <a:rPr lang="nl-NL" sz="2000" b="1" dirty="0" smtClean="0">
                <a:solidFill>
                  <a:schemeClr val="bg1"/>
                </a:solidFill>
              </a:rPr>
              <a:t>Messias</a:t>
            </a:r>
            <a:r>
              <a:rPr lang="nl-NL" sz="2000" b="1" dirty="0">
                <a:solidFill>
                  <a:schemeClr val="bg1"/>
                </a:solidFill>
              </a:rPr>
              <a:t>, Jezus.</a:t>
            </a:r>
            <a:endParaRPr lang="en-US" sz="2000" b="1" dirty="0" smtClean="0">
              <a:solidFill>
                <a:schemeClr val="bg1"/>
              </a:solidFill>
            </a:endParaRPr>
          </a:p>
        </p:txBody>
      </p:sp>
      <p:sp>
        <p:nvSpPr>
          <p:cNvPr id="18" name="Tekstvak 17"/>
          <p:cNvSpPr txBox="1"/>
          <p:nvPr/>
        </p:nvSpPr>
        <p:spPr>
          <a:xfrm>
            <a:off x="2383627" y="6023123"/>
            <a:ext cx="266649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Donderdag </a:t>
            </a:r>
            <a:r>
              <a:rPr lang="nl-NL" b="1" dirty="0" smtClean="0">
                <a:solidFill>
                  <a:schemeClr val="bg1"/>
                </a:solidFill>
              </a:rPr>
              <a:t>– </a:t>
            </a:r>
            <a:r>
              <a:rPr lang="nl-NL" b="1" dirty="0" smtClean="0">
                <a:solidFill>
                  <a:schemeClr val="bg1"/>
                </a:solidFill>
              </a:rPr>
              <a:t>December 5</a:t>
            </a:r>
            <a:endParaRPr lang="nl-NL" b="1" dirty="0">
              <a:solidFill>
                <a:schemeClr val="bg1"/>
              </a:solidFill>
            </a:endParaRPr>
          </a:p>
        </p:txBody>
      </p:sp>
      <p:grpSp>
        <p:nvGrpSpPr>
          <p:cNvPr id="5" name="Groep 4"/>
          <p:cNvGrpSpPr/>
          <p:nvPr/>
        </p:nvGrpSpPr>
        <p:grpSpPr>
          <a:xfrm>
            <a:off x="1894690" y="1244516"/>
            <a:ext cx="3324703" cy="2569226"/>
            <a:chOff x="1894690" y="1244516"/>
            <a:chExt cx="3324703" cy="2569226"/>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4690" y="1244516"/>
              <a:ext cx="1850271" cy="185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5843" y="1916832"/>
              <a:ext cx="1893550" cy="18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ep 32"/>
          <p:cNvGrpSpPr/>
          <p:nvPr/>
        </p:nvGrpSpPr>
        <p:grpSpPr>
          <a:xfrm>
            <a:off x="196653" y="118251"/>
            <a:ext cx="8784976" cy="1870590"/>
            <a:chOff x="196653" y="118251"/>
            <a:chExt cx="8784976" cy="1870590"/>
          </a:xfrm>
        </p:grpSpPr>
        <p:sp>
          <p:nvSpPr>
            <p:cNvPr id="34" name="Rechthoek 33"/>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5" name="Groep 34"/>
            <p:cNvGrpSpPr/>
            <p:nvPr/>
          </p:nvGrpSpPr>
          <p:grpSpPr>
            <a:xfrm>
              <a:off x="196653" y="118251"/>
              <a:ext cx="8784976" cy="1870590"/>
              <a:chOff x="196653" y="118251"/>
              <a:chExt cx="8784976" cy="1870590"/>
            </a:xfrm>
          </p:grpSpPr>
          <p:sp>
            <p:nvSpPr>
              <p:cNvPr id="37" name="Rechthoek 36"/>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8" name="Picture 2"/>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kstvak 41"/>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6" name="Tekstvak 35"/>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Daniël </a:t>
              </a:r>
              <a:r>
                <a:rPr lang="nl-NL" sz="2800" b="1" dirty="0">
                  <a:solidFill>
                    <a:srgbClr val="FCE7AA"/>
                  </a:solidFill>
                  <a:latin typeface="Book Antiqua" panose="02040602050305030304" pitchFamily="18" charset="0"/>
                  <a:ea typeface="Batang" pitchFamily="18" charset="-127"/>
                  <a:cs typeface="Times New Roman" pitchFamily="18" charset="0"/>
                </a:rPr>
                <a:t>8 en 9 </a:t>
              </a:r>
              <a:endParaRPr lang="nl-NL" sz="2800" b="1" dirty="0" smtClean="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a:t>
              </a:r>
              <a:r>
                <a:rPr lang="nl-NL" sz="1400" b="1" dirty="0" smtClean="0">
                  <a:solidFill>
                    <a:srgbClr val="FCE7AA"/>
                  </a:solidFill>
                  <a:latin typeface="Book Antiqua" panose="02040602050305030304" pitchFamily="18" charset="0"/>
                  <a:ea typeface="Batang" pitchFamily="18" charset="-127"/>
                  <a:cs typeface="Times New Roman" pitchFamily="18" charset="0"/>
                </a:rPr>
                <a:t>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73017" y="3140968"/>
            <a:ext cx="3705653" cy="2304256"/>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4946195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 name="Rechthoek 29"/>
          <p:cNvSpPr/>
          <p:nvPr/>
        </p:nvSpPr>
        <p:spPr>
          <a:xfrm>
            <a:off x="196652" y="127617"/>
            <a:ext cx="8784976" cy="6565971"/>
          </a:xfrm>
          <a:prstGeom prst="rect">
            <a:avLst/>
          </a:prstGeom>
          <a:solidFill>
            <a:schemeClr val="bg1">
              <a:lumMod val="6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346413" y="502517"/>
            <a:ext cx="4671463" cy="6136193"/>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7"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33" name="Groep 1032"/>
          <p:cNvGrpSpPr/>
          <p:nvPr/>
        </p:nvGrpSpPr>
        <p:grpSpPr>
          <a:xfrm>
            <a:off x="6905778" y="5986583"/>
            <a:ext cx="749391" cy="713190"/>
            <a:chOff x="-1764704" y="1286844"/>
            <a:chExt cx="749391" cy="713190"/>
          </a:xfrm>
        </p:grpSpPr>
        <p:sp>
          <p:nvSpPr>
            <p:cNvPr id="1034" name="Rechthoek 1033"/>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5" name="Tekstvak 1034"/>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34" name="Tekstvak 33"/>
          <p:cNvSpPr txBox="1"/>
          <p:nvPr/>
        </p:nvSpPr>
        <p:spPr>
          <a:xfrm>
            <a:off x="2383627" y="6023123"/>
            <a:ext cx="3476016"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November 30 – December </a:t>
            </a:r>
            <a:r>
              <a:rPr lang="nl-NL" b="1" dirty="0">
                <a:solidFill>
                  <a:schemeClr val="bg1"/>
                </a:solidFill>
              </a:rPr>
              <a:t>7</a:t>
            </a:r>
            <a:r>
              <a:rPr lang="nl-NL" b="1" dirty="0" smtClean="0">
                <a:solidFill>
                  <a:schemeClr val="bg1"/>
                </a:solidFill>
              </a:rPr>
              <a:t>   2013</a:t>
            </a:r>
            <a:endParaRPr lang="nl-NL" b="1" dirty="0">
              <a:solidFill>
                <a:schemeClr val="bg1"/>
              </a:solidFill>
            </a:endParaRPr>
          </a:p>
        </p:txBody>
      </p:sp>
      <p:pic>
        <p:nvPicPr>
          <p:cNvPr id="1027" name="Picture 3"/>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0111" y="0"/>
            <a:ext cx="3605197" cy="560595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669950" y="1861376"/>
            <a:ext cx="4132550" cy="2703028"/>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9426" y="3926270"/>
            <a:ext cx="2107426" cy="1915512"/>
          </a:xfrm>
          <a:prstGeom prst="rect">
            <a:avLst/>
          </a:prstGeom>
          <a:noFill/>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1277" y="2163539"/>
            <a:ext cx="1666219" cy="1715768"/>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ep 23"/>
          <p:cNvGrpSpPr/>
          <p:nvPr/>
        </p:nvGrpSpPr>
        <p:grpSpPr>
          <a:xfrm>
            <a:off x="196653" y="118251"/>
            <a:ext cx="8784976" cy="1870590"/>
            <a:chOff x="196653" y="118251"/>
            <a:chExt cx="8784976" cy="1870590"/>
          </a:xfrm>
        </p:grpSpPr>
        <p:sp>
          <p:nvSpPr>
            <p:cNvPr id="33" name="Rechthoek 32"/>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5" name="Picture 2"/>
            <p:cNvPicPr>
              <a:picLocks noChangeAspect="1" noChangeArrowheads="1"/>
            </p:cNvPicPr>
            <p:nvPr/>
          </p:nvPicPr>
          <p:blipFill>
            <a:blip r:embed="rId11" cstate="print">
              <a:duotone>
                <a:schemeClr val="bg2">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kstvak 35"/>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19" name="Tekstvak 18"/>
          <p:cNvSpPr txBox="1"/>
          <p:nvPr/>
        </p:nvSpPr>
        <p:spPr>
          <a:xfrm>
            <a:off x="1475027" y="310384"/>
            <a:ext cx="3590963" cy="5570756"/>
          </a:xfrm>
          <a:prstGeom prst="rect">
            <a:avLst/>
          </a:prstGeom>
          <a:noFill/>
          <a:effectLst>
            <a:outerShdw blurRad="50800" dist="50800" dir="5400000" algn="ctr" rotWithShape="0">
              <a:schemeClr val="tx1"/>
            </a:outerShdw>
          </a:effectLst>
        </p:spPr>
        <p:txBody>
          <a:bodyPr wrap="square" rtlCol="0">
            <a:spAutoFit/>
          </a:bodyPr>
          <a:lstStyle/>
          <a:p>
            <a:pPr algn="ctr"/>
            <a:endParaRPr lang="nl-NL" sz="3200" b="1" dirty="0">
              <a:solidFill>
                <a:srgbClr val="FCE7AA"/>
              </a:solidFill>
              <a:latin typeface="Batang" pitchFamily="18" charset="-127"/>
              <a:ea typeface="Batang" pitchFamily="18" charset="-127"/>
              <a:cs typeface="Times New Roman" pitchFamily="18" charset="0"/>
            </a:endParaRPr>
          </a:p>
          <a:p>
            <a:pPr algn="ctr"/>
            <a:r>
              <a:rPr lang="en-US" sz="3600" b="1" dirty="0" smtClean="0">
                <a:solidFill>
                  <a:srgbClr val="FCE7AA"/>
                </a:solidFill>
                <a:latin typeface="Book Antiqua" panose="02040602050305030304" pitchFamily="18" charset="0"/>
                <a:ea typeface="Batang" pitchFamily="18" charset="-127"/>
                <a:cs typeface="Times New Roman" pitchFamily="18" charset="0"/>
              </a:rPr>
              <a:t>De       </a:t>
            </a:r>
            <a:r>
              <a:rPr lang="en-US" sz="3600" b="1" dirty="0" err="1" smtClean="0">
                <a:solidFill>
                  <a:srgbClr val="FCE7AA"/>
                </a:solidFill>
                <a:latin typeface="Book Antiqua" panose="02040602050305030304" pitchFamily="18" charset="0"/>
                <a:ea typeface="Batang" pitchFamily="18" charset="-127"/>
                <a:cs typeface="Times New Roman" pitchFamily="18" charset="0"/>
              </a:rPr>
              <a:t>Eschatologische</a:t>
            </a:r>
            <a:r>
              <a:rPr lang="en-US" sz="3600" b="1" dirty="0" smtClean="0">
                <a:solidFill>
                  <a:srgbClr val="FCE7AA"/>
                </a:solidFill>
                <a:latin typeface="Book Antiqua" panose="02040602050305030304" pitchFamily="18" charset="0"/>
                <a:ea typeface="Batang" pitchFamily="18" charset="-127"/>
                <a:cs typeface="Times New Roman" pitchFamily="18" charset="0"/>
              </a:rPr>
              <a:t> </a:t>
            </a:r>
            <a:endParaRPr lang="en-US" sz="3600" b="1" dirty="0">
              <a:solidFill>
                <a:srgbClr val="FCE7AA"/>
              </a:solidFill>
              <a:latin typeface="Book Antiqua" panose="02040602050305030304" pitchFamily="18" charset="0"/>
              <a:ea typeface="Batang" pitchFamily="18" charset="-127"/>
              <a:cs typeface="Times New Roman" pitchFamily="18" charset="0"/>
            </a:endParaRPr>
          </a:p>
          <a:p>
            <a:pPr algn="ctr"/>
            <a:endParaRPr lang="en-US" sz="3600" b="1" dirty="0" smtClean="0">
              <a:solidFill>
                <a:srgbClr val="FCE7AA"/>
              </a:solidFill>
              <a:latin typeface="Book Antiqua" panose="02040602050305030304" pitchFamily="18" charset="0"/>
              <a:ea typeface="Batang" pitchFamily="18" charset="-127"/>
              <a:cs typeface="Times New Roman" pitchFamily="18" charset="0"/>
            </a:endParaRPr>
          </a:p>
          <a:p>
            <a:pPr algn="ctr"/>
            <a:endParaRPr lang="en-US" sz="3600" b="1" dirty="0">
              <a:solidFill>
                <a:srgbClr val="FCE7AA"/>
              </a:solidFill>
              <a:latin typeface="Book Antiqua" panose="02040602050305030304" pitchFamily="18" charset="0"/>
              <a:ea typeface="Batang" pitchFamily="18" charset="-127"/>
              <a:cs typeface="Times New Roman" pitchFamily="18" charset="0"/>
            </a:endParaRPr>
          </a:p>
          <a:p>
            <a:pPr algn="ctr"/>
            <a:endParaRPr lang="en-US" sz="3600" b="1" dirty="0" smtClean="0">
              <a:solidFill>
                <a:srgbClr val="FCE7AA"/>
              </a:solidFill>
              <a:latin typeface="Book Antiqua" panose="02040602050305030304" pitchFamily="18" charset="0"/>
              <a:ea typeface="Batang" pitchFamily="18" charset="-127"/>
              <a:cs typeface="Times New Roman" pitchFamily="18" charset="0"/>
            </a:endParaRPr>
          </a:p>
          <a:p>
            <a:pPr algn="ctr"/>
            <a:endParaRPr lang="en-US" sz="3600" b="1" dirty="0">
              <a:solidFill>
                <a:srgbClr val="FCE7AA"/>
              </a:solidFill>
              <a:latin typeface="Book Antiqua" panose="02040602050305030304" pitchFamily="18" charset="0"/>
              <a:ea typeface="Batang" pitchFamily="18" charset="-127"/>
              <a:cs typeface="Times New Roman" pitchFamily="18" charset="0"/>
            </a:endParaRPr>
          </a:p>
          <a:p>
            <a:pPr algn="ctr"/>
            <a:endParaRPr lang="en-US" sz="3600" b="1" dirty="0" smtClean="0">
              <a:solidFill>
                <a:srgbClr val="FCE7AA"/>
              </a:solidFill>
              <a:latin typeface="Book Antiqua" panose="02040602050305030304" pitchFamily="18" charset="0"/>
              <a:ea typeface="Batang" pitchFamily="18" charset="-127"/>
              <a:cs typeface="Times New Roman" pitchFamily="18" charset="0"/>
            </a:endParaRPr>
          </a:p>
          <a:p>
            <a:pPr algn="ctr"/>
            <a:r>
              <a:rPr lang="en-US" sz="3600" b="1" dirty="0">
                <a:solidFill>
                  <a:srgbClr val="FCE7AA"/>
                </a:solidFill>
                <a:latin typeface="Book Antiqua" panose="02040602050305030304" pitchFamily="18" charset="0"/>
                <a:ea typeface="Batang" pitchFamily="18" charset="-127"/>
                <a:cs typeface="Times New Roman" pitchFamily="18" charset="0"/>
              </a:rPr>
              <a:t> </a:t>
            </a:r>
            <a:r>
              <a:rPr lang="en-US" sz="3600" b="1" dirty="0" smtClean="0">
                <a:solidFill>
                  <a:srgbClr val="FCE7AA"/>
                </a:solidFill>
                <a:latin typeface="Book Antiqua" panose="02040602050305030304" pitchFamily="18" charset="0"/>
                <a:ea typeface="Batang" pitchFamily="18" charset="-127"/>
                <a:cs typeface="Times New Roman" pitchFamily="18" charset="0"/>
              </a:rPr>
              <a:t>    </a:t>
            </a:r>
            <a:r>
              <a:rPr lang="en-US" sz="3600" b="1" dirty="0" err="1" smtClean="0">
                <a:solidFill>
                  <a:srgbClr val="FCE7AA"/>
                </a:solidFill>
                <a:latin typeface="Book Antiqua" panose="02040602050305030304" pitchFamily="18" charset="0"/>
                <a:ea typeface="Batang" pitchFamily="18" charset="-127"/>
                <a:cs typeface="Times New Roman" pitchFamily="18" charset="0"/>
              </a:rPr>
              <a:t>Verzoendag</a:t>
            </a:r>
            <a:endParaRPr lang="en-US" sz="3600" b="1" dirty="0" smtClean="0">
              <a:solidFill>
                <a:srgbClr val="FCE7AA"/>
              </a:solidFill>
              <a:latin typeface="Book Antiqua" panose="02040602050305030304" pitchFamily="18" charset="0"/>
              <a:ea typeface="Batang" pitchFamily="18" charset="-127"/>
              <a:cs typeface="Times New Roman" pitchFamily="18" charset="0"/>
            </a:endParaRPr>
          </a:p>
          <a:p>
            <a:pPr algn="ctr"/>
            <a:r>
              <a:rPr lang="en-US" sz="3600" b="1" dirty="0" smtClean="0">
                <a:solidFill>
                  <a:srgbClr val="FCE7AA"/>
                </a:solidFill>
                <a:latin typeface="Book Antiqua" panose="02040602050305030304" pitchFamily="18" charset="0"/>
                <a:ea typeface="Batang" pitchFamily="18" charset="-127"/>
                <a:cs typeface="Times New Roman" pitchFamily="18" charset="0"/>
              </a:rPr>
              <a:t>    Les 10</a:t>
            </a:r>
            <a:endParaRPr lang="nl-NL" sz="3600" b="1" dirty="0">
              <a:solidFill>
                <a:srgbClr val="FCE7AA"/>
              </a:solidFill>
              <a:latin typeface="Book Antiqua" panose="02040602050305030304" pitchFamily="18" charset="0"/>
              <a:ea typeface="Batang" pitchFamily="18" charset="-127"/>
              <a:cs typeface="Times New Roman" pitchFamily="18" charset="0"/>
            </a:endParaRPr>
          </a:p>
        </p:txBody>
      </p:sp>
    </p:spTree>
    <p:extLst>
      <p:ext uri="{BB962C8B-B14F-4D97-AF65-F5344CB8AC3E}">
        <p14:creationId xmlns:p14="http://schemas.microsoft.com/office/powerpoint/2010/main" val="418134225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childTnLst>
                                </p:cTn>
                              </p:par>
                              <p:par>
                                <p:cTn id="8" presetID="53"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 calcmode="lin" valueType="num">
                                      <p:cBhvr>
                                        <p:cTn id="10" dur="2000" fill="hold"/>
                                        <p:tgtEl>
                                          <p:spTgt spid="1027"/>
                                        </p:tgtEl>
                                        <p:attrNameLst>
                                          <p:attrName>ppt_w</p:attrName>
                                        </p:attrNameLst>
                                      </p:cBhvr>
                                      <p:tavLst>
                                        <p:tav tm="0">
                                          <p:val>
                                            <p:fltVal val="0"/>
                                          </p:val>
                                        </p:tav>
                                        <p:tav tm="100000">
                                          <p:val>
                                            <p:strVal val="#ppt_w"/>
                                          </p:val>
                                        </p:tav>
                                      </p:tavLst>
                                    </p:anim>
                                    <p:anim calcmode="lin" valueType="num">
                                      <p:cBhvr>
                                        <p:cTn id="11" dur="2000" fill="hold"/>
                                        <p:tgtEl>
                                          <p:spTgt spid="1027"/>
                                        </p:tgtEl>
                                        <p:attrNameLst>
                                          <p:attrName>ppt_h</p:attrName>
                                        </p:attrNameLst>
                                      </p:cBhvr>
                                      <p:tavLst>
                                        <p:tav tm="0">
                                          <p:val>
                                            <p:fltVal val="0"/>
                                          </p:val>
                                        </p:tav>
                                        <p:tav tm="100000">
                                          <p:val>
                                            <p:strVal val="#ppt_h"/>
                                          </p:val>
                                        </p:tav>
                                      </p:tavLst>
                                    </p:anim>
                                    <p:animEffect transition="in" filter="fade">
                                      <p:cBhvr>
                                        <p:cTn id="12" dur="2000"/>
                                        <p:tgtEl>
                                          <p:spTgt spid="1027"/>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500"/>
                                        <p:tgtEl>
                                          <p:spTgt spid="26"/>
                                        </p:tgtEl>
                                      </p:cBhvr>
                                    </p:animEffect>
                                  </p:childTnLst>
                                </p:cTn>
                              </p:par>
                              <p:par>
                                <p:cTn id="17" presetID="21" presetClass="entr" presetSubtype="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heel(1)">
                                      <p:cBhvr>
                                        <p:cTn id="1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5138998" y="2071774"/>
            <a:ext cx="3793310" cy="2677656"/>
          </a:xfrm>
          <a:prstGeom prst="rect">
            <a:avLst/>
          </a:prstGeom>
          <a:effectLst>
            <a:outerShdw blurRad="50800" dist="50800" dir="5400000" algn="ctr" rotWithShape="0">
              <a:schemeClr val="tx1"/>
            </a:outerShdw>
          </a:effectLst>
        </p:spPr>
        <p:txBody>
          <a:bodyPr wrap="square">
            <a:spAutoFit/>
          </a:bodyPr>
          <a:lstStyle/>
          <a:p>
            <a:pPr algn="ctr"/>
            <a:r>
              <a:rPr lang="nl-NL" sz="2400" b="1" dirty="0" smtClean="0">
                <a:solidFill>
                  <a:schemeClr val="bg1"/>
                </a:solidFill>
              </a:rPr>
              <a:t>Lees </a:t>
            </a:r>
            <a:r>
              <a:rPr lang="nl-NL" sz="2400" b="1" dirty="0">
                <a:solidFill>
                  <a:schemeClr val="bg1"/>
                </a:solidFill>
              </a:rPr>
              <a:t>Daniël 9:24-27. </a:t>
            </a:r>
            <a:endParaRPr lang="nl-NL" sz="2400" b="1" dirty="0" smtClean="0">
              <a:solidFill>
                <a:schemeClr val="bg1"/>
              </a:solidFill>
            </a:endParaRPr>
          </a:p>
          <a:p>
            <a:pPr algn="ctr"/>
            <a:endParaRPr lang="nl-NL" sz="2400" b="1" dirty="0">
              <a:solidFill>
                <a:schemeClr val="bg1"/>
              </a:solidFill>
            </a:endParaRPr>
          </a:p>
          <a:p>
            <a:pPr algn="ctr"/>
            <a:r>
              <a:rPr lang="nl-NL" sz="2400" b="1" dirty="0" smtClean="0">
                <a:solidFill>
                  <a:schemeClr val="bg1"/>
                </a:solidFill>
              </a:rPr>
              <a:t>Wat </a:t>
            </a:r>
            <a:r>
              <a:rPr lang="nl-NL" sz="2400" b="1" dirty="0">
                <a:solidFill>
                  <a:schemeClr val="bg1"/>
                </a:solidFill>
              </a:rPr>
              <a:t>gebeurt er in deze verzen? </a:t>
            </a:r>
            <a:endParaRPr lang="nl-NL" sz="2400" b="1" dirty="0" smtClean="0">
              <a:solidFill>
                <a:schemeClr val="bg1"/>
              </a:solidFill>
            </a:endParaRPr>
          </a:p>
          <a:p>
            <a:pPr algn="ctr"/>
            <a:endParaRPr lang="nl-NL" sz="2400" b="1" dirty="0">
              <a:solidFill>
                <a:schemeClr val="bg1"/>
              </a:solidFill>
            </a:endParaRPr>
          </a:p>
          <a:p>
            <a:pPr algn="ctr"/>
            <a:r>
              <a:rPr lang="nl-NL" sz="2400" b="1" dirty="0" smtClean="0">
                <a:solidFill>
                  <a:schemeClr val="bg1"/>
                </a:solidFill>
              </a:rPr>
              <a:t>Hoe </a:t>
            </a:r>
            <a:r>
              <a:rPr lang="nl-NL" sz="2400" b="1" dirty="0">
                <a:solidFill>
                  <a:schemeClr val="bg1"/>
                </a:solidFill>
              </a:rPr>
              <a:t>staat dit in verband met </a:t>
            </a:r>
            <a:r>
              <a:rPr lang="nl-NL" sz="2400" b="1" dirty="0" smtClean="0">
                <a:solidFill>
                  <a:schemeClr val="bg1"/>
                </a:solidFill>
              </a:rPr>
              <a:t>Daniël </a:t>
            </a:r>
            <a:r>
              <a:rPr lang="nl-NL" sz="2400" b="1" dirty="0">
                <a:solidFill>
                  <a:schemeClr val="bg1"/>
                </a:solidFill>
              </a:rPr>
              <a:t>8:14?</a:t>
            </a:r>
            <a:endParaRPr lang="en-US" sz="2400" b="1" dirty="0" smtClean="0">
              <a:solidFill>
                <a:schemeClr val="bg1"/>
              </a:solidFill>
            </a:endParaRPr>
          </a:p>
        </p:txBody>
      </p:sp>
      <p:sp>
        <p:nvSpPr>
          <p:cNvPr id="18" name="Tekstvak 17"/>
          <p:cNvSpPr txBox="1"/>
          <p:nvPr/>
        </p:nvSpPr>
        <p:spPr>
          <a:xfrm>
            <a:off x="2383627" y="6023123"/>
            <a:ext cx="266649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Donderdag</a:t>
            </a:r>
            <a:r>
              <a:rPr lang="nl-NL" b="1" dirty="0" smtClean="0">
                <a:solidFill>
                  <a:schemeClr val="bg1"/>
                </a:solidFill>
              </a:rPr>
              <a:t> </a:t>
            </a:r>
            <a:r>
              <a:rPr lang="nl-NL" b="1" dirty="0" smtClean="0">
                <a:solidFill>
                  <a:schemeClr val="bg1"/>
                </a:solidFill>
              </a:rPr>
              <a:t>– December 5</a:t>
            </a:r>
            <a:endParaRPr lang="nl-NL" b="1" dirty="0">
              <a:solidFill>
                <a:schemeClr val="bg1"/>
              </a:solidFill>
            </a:endParaRPr>
          </a:p>
        </p:txBody>
      </p:sp>
      <p:grpSp>
        <p:nvGrpSpPr>
          <p:cNvPr id="5" name="Groep 4"/>
          <p:cNvGrpSpPr/>
          <p:nvPr/>
        </p:nvGrpSpPr>
        <p:grpSpPr>
          <a:xfrm>
            <a:off x="1894690" y="1244516"/>
            <a:ext cx="3324703" cy="2569226"/>
            <a:chOff x="1894690" y="1244516"/>
            <a:chExt cx="3324703" cy="2569226"/>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4690" y="1244516"/>
              <a:ext cx="1850271" cy="185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5843" y="1916832"/>
              <a:ext cx="1893550" cy="18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ep 32"/>
          <p:cNvGrpSpPr/>
          <p:nvPr/>
        </p:nvGrpSpPr>
        <p:grpSpPr>
          <a:xfrm>
            <a:off x="196653" y="118251"/>
            <a:ext cx="8784976" cy="1870590"/>
            <a:chOff x="196653" y="118251"/>
            <a:chExt cx="8784976" cy="1870590"/>
          </a:xfrm>
        </p:grpSpPr>
        <p:sp>
          <p:nvSpPr>
            <p:cNvPr id="34" name="Rechthoek 33"/>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5" name="Groep 34"/>
            <p:cNvGrpSpPr/>
            <p:nvPr/>
          </p:nvGrpSpPr>
          <p:grpSpPr>
            <a:xfrm>
              <a:off x="196653" y="118251"/>
              <a:ext cx="8784976" cy="1870590"/>
              <a:chOff x="196653" y="118251"/>
              <a:chExt cx="8784976" cy="1870590"/>
            </a:xfrm>
          </p:grpSpPr>
          <p:sp>
            <p:nvSpPr>
              <p:cNvPr id="37" name="Rechthoek 36"/>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8" name="Picture 2"/>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kstvak 41"/>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6" name="Tekstvak 35"/>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Daniël </a:t>
              </a:r>
              <a:r>
                <a:rPr lang="nl-NL" sz="2800" b="1" dirty="0">
                  <a:solidFill>
                    <a:srgbClr val="FCE7AA"/>
                  </a:solidFill>
                  <a:latin typeface="Book Antiqua" panose="02040602050305030304" pitchFamily="18" charset="0"/>
                  <a:ea typeface="Batang" pitchFamily="18" charset="-127"/>
                  <a:cs typeface="Times New Roman" pitchFamily="18" charset="0"/>
                </a:rPr>
                <a:t>8 en 9 </a:t>
              </a:r>
              <a:endParaRPr lang="nl-NL" sz="2800" b="1" dirty="0" smtClean="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a:t>
              </a:r>
              <a:r>
                <a:rPr lang="nl-NL" sz="1400" b="1" dirty="0" smtClean="0">
                  <a:solidFill>
                    <a:srgbClr val="FCE7AA"/>
                  </a:solidFill>
                  <a:latin typeface="Book Antiqua" panose="02040602050305030304" pitchFamily="18" charset="0"/>
                  <a:ea typeface="Batang" pitchFamily="18" charset="-127"/>
                  <a:cs typeface="Times New Roman" pitchFamily="18" charset="0"/>
                </a:rPr>
                <a:t>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73017" y="3140968"/>
            <a:ext cx="3705653" cy="2304256"/>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8821709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64"/>
          <p:cNvSpPr>
            <a:spLocks noChangeArrowheads="1"/>
          </p:cNvSpPr>
          <p:nvPr/>
        </p:nvSpPr>
        <p:spPr bwMode="auto">
          <a:xfrm>
            <a:off x="152400" y="6091238"/>
            <a:ext cx="3886200" cy="762000"/>
          </a:xfrm>
          <a:prstGeom prst="rect">
            <a:avLst/>
          </a:prstGeom>
          <a:noFill/>
          <a:ln>
            <a:noFill/>
          </a:ln>
          <a:effectLst>
            <a:outerShdw dist="28398" dir="3806097"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l-NL" altLang="nl-NL" sz="1600" b="1" i="1" u="none" strike="noStrike" kern="0" cap="none" spc="0" normalizeH="0" baseline="0" noProof="0" smtClean="0">
                <a:ln>
                  <a:noFill/>
                </a:ln>
                <a:solidFill>
                  <a:srgbClr val="FFFFFF"/>
                </a:solidFill>
                <a:effectLst>
                  <a:outerShdw blurRad="38100" dist="38100" dir="2700000" algn="tl">
                    <a:srgbClr val="808080"/>
                  </a:outerShdw>
                </a:effectLst>
                <a:uLnTx/>
                <a:uFillTx/>
                <a:latin typeface="Tahoma" pitchFamily="34" charset="0"/>
              </a:rPr>
              <a:t> </a:t>
            </a:r>
            <a:endParaRPr kumimoji="0" lang="nl-NL" altLang="nl-NL" sz="4400" b="1" i="1" u="none" strike="noStrike" kern="0" cap="none" spc="0" normalizeH="0" baseline="0" noProof="0" smtClean="0">
              <a:ln>
                <a:noFill/>
              </a:ln>
              <a:solidFill>
                <a:srgbClr val="000000"/>
              </a:solidFill>
              <a:effectLst/>
              <a:uLnTx/>
              <a:uFillTx/>
              <a:latin typeface="Tahoma" pitchFamily="34" charset="0"/>
            </a:endParaRPr>
          </a:p>
        </p:txBody>
      </p:sp>
      <p:grpSp>
        <p:nvGrpSpPr>
          <p:cNvPr id="34" name="Group 65"/>
          <p:cNvGrpSpPr>
            <a:grpSpLocks/>
          </p:cNvGrpSpPr>
          <p:nvPr/>
        </p:nvGrpSpPr>
        <p:grpSpPr bwMode="auto">
          <a:xfrm>
            <a:off x="304800" y="3729038"/>
            <a:ext cx="8534400" cy="152400"/>
            <a:chOff x="624" y="1872"/>
            <a:chExt cx="2854" cy="62"/>
          </a:xfrm>
        </p:grpSpPr>
        <p:sp>
          <p:nvSpPr>
            <p:cNvPr id="35" name="Rectangle 66"/>
            <p:cNvSpPr>
              <a:spLocks noChangeArrowheads="1"/>
            </p:cNvSpPr>
            <p:nvPr/>
          </p:nvSpPr>
          <p:spPr bwMode="auto">
            <a:xfrm>
              <a:off x="624"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36" name="Rectangle 67"/>
            <p:cNvSpPr>
              <a:spLocks noChangeArrowheads="1"/>
            </p:cNvSpPr>
            <p:nvPr/>
          </p:nvSpPr>
          <p:spPr bwMode="auto">
            <a:xfrm>
              <a:off x="745"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37" name="Rectangle 68"/>
            <p:cNvSpPr>
              <a:spLocks noChangeArrowheads="1"/>
            </p:cNvSpPr>
            <p:nvPr/>
          </p:nvSpPr>
          <p:spPr bwMode="auto">
            <a:xfrm>
              <a:off x="865"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38" name="Rectangle 69"/>
            <p:cNvSpPr>
              <a:spLocks noChangeArrowheads="1"/>
            </p:cNvSpPr>
            <p:nvPr/>
          </p:nvSpPr>
          <p:spPr bwMode="auto">
            <a:xfrm>
              <a:off x="985"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1" name="Rectangle 70"/>
            <p:cNvSpPr>
              <a:spLocks noChangeArrowheads="1"/>
            </p:cNvSpPr>
            <p:nvPr/>
          </p:nvSpPr>
          <p:spPr bwMode="auto">
            <a:xfrm>
              <a:off x="1106"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2" name="Rectangle 71"/>
            <p:cNvSpPr>
              <a:spLocks noChangeArrowheads="1"/>
            </p:cNvSpPr>
            <p:nvPr/>
          </p:nvSpPr>
          <p:spPr bwMode="auto">
            <a:xfrm>
              <a:off x="1226"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3" name="Rectangle 72"/>
            <p:cNvSpPr>
              <a:spLocks noChangeArrowheads="1"/>
            </p:cNvSpPr>
            <p:nvPr/>
          </p:nvSpPr>
          <p:spPr bwMode="auto">
            <a:xfrm>
              <a:off x="1347"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4" name="Rectangle 73"/>
            <p:cNvSpPr>
              <a:spLocks noChangeArrowheads="1"/>
            </p:cNvSpPr>
            <p:nvPr/>
          </p:nvSpPr>
          <p:spPr bwMode="auto">
            <a:xfrm>
              <a:off x="1467"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5" name="Rectangle 74"/>
            <p:cNvSpPr>
              <a:spLocks noChangeArrowheads="1"/>
            </p:cNvSpPr>
            <p:nvPr/>
          </p:nvSpPr>
          <p:spPr bwMode="auto">
            <a:xfrm>
              <a:off x="1588"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6" name="Rectangle 75"/>
            <p:cNvSpPr>
              <a:spLocks noChangeArrowheads="1"/>
            </p:cNvSpPr>
            <p:nvPr/>
          </p:nvSpPr>
          <p:spPr bwMode="auto">
            <a:xfrm>
              <a:off x="1708"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7" name="Rectangle 76"/>
            <p:cNvSpPr>
              <a:spLocks noChangeArrowheads="1"/>
            </p:cNvSpPr>
            <p:nvPr/>
          </p:nvSpPr>
          <p:spPr bwMode="auto">
            <a:xfrm>
              <a:off x="1829"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8" name="Rectangle 77"/>
            <p:cNvSpPr>
              <a:spLocks noChangeArrowheads="1"/>
            </p:cNvSpPr>
            <p:nvPr/>
          </p:nvSpPr>
          <p:spPr bwMode="auto">
            <a:xfrm>
              <a:off x="1949"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9" name="Rectangle 78"/>
            <p:cNvSpPr>
              <a:spLocks noChangeArrowheads="1"/>
            </p:cNvSpPr>
            <p:nvPr/>
          </p:nvSpPr>
          <p:spPr bwMode="auto">
            <a:xfrm>
              <a:off x="2069"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0" name="Rectangle 79"/>
            <p:cNvSpPr>
              <a:spLocks noChangeArrowheads="1"/>
            </p:cNvSpPr>
            <p:nvPr/>
          </p:nvSpPr>
          <p:spPr bwMode="auto">
            <a:xfrm>
              <a:off x="2190"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1" name="Rectangle 80"/>
            <p:cNvSpPr>
              <a:spLocks noChangeArrowheads="1"/>
            </p:cNvSpPr>
            <p:nvPr/>
          </p:nvSpPr>
          <p:spPr bwMode="auto">
            <a:xfrm>
              <a:off x="2310"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2" name="Rectangle 81"/>
            <p:cNvSpPr>
              <a:spLocks noChangeArrowheads="1"/>
            </p:cNvSpPr>
            <p:nvPr/>
          </p:nvSpPr>
          <p:spPr bwMode="auto">
            <a:xfrm>
              <a:off x="2431"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3" name="Rectangle 82"/>
            <p:cNvSpPr>
              <a:spLocks noChangeArrowheads="1"/>
            </p:cNvSpPr>
            <p:nvPr/>
          </p:nvSpPr>
          <p:spPr bwMode="auto">
            <a:xfrm>
              <a:off x="2551"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4" name="Rectangle 83"/>
            <p:cNvSpPr>
              <a:spLocks noChangeArrowheads="1"/>
            </p:cNvSpPr>
            <p:nvPr/>
          </p:nvSpPr>
          <p:spPr bwMode="auto">
            <a:xfrm>
              <a:off x="2672"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5" name="Rectangle 84"/>
            <p:cNvSpPr>
              <a:spLocks noChangeArrowheads="1"/>
            </p:cNvSpPr>
            <p:nvPr/>
          </p:nvSpPr>
          <p:spPr bwMode="auto">
            <a:xfrm>
              <a:off x="2792"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6" name="Rectangle 85"/>
            <p:cNvSpPr>
              <a:spLocks noChangeArrowheads="1"/>
            </p:cNvSpPr>
            <p:nvPr/>
          </p:nvSpPr>
          <p:spPr bwMode="auto">
            <a:xfrm>
              <a:off x="2913"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7" name="Rectangle 86"/>
            <p:cNvSpPr>
              <a:spLocks noChangeArrowheads="1"/>
            </p:cNvSpPr>
            <p:nvPr/>
          </p:nvSpPr>
          <p:spPr bwMode="auto">
            <a:xfrm>
              <a:off x="3033" y="1872"/>
              <a:ext cx="94"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8" name="Rectangle 87"/>
            <p:cNvSpPr>
              <a:spLocks noChangeArrowheads="1"/>
            </p:cNvSpPr>
            <p:nvPr/>
          </p:nvSpPr>
          <p:spPr bwMode="auto">
            <a:xfrm>
              <a:off x="3142"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9" name="Rectangle 88"/>
            <p:cNvSpPr>
              <a:spLocks noChangeArrowheads="1"/>
            </p:cNvSpPr>
            <p:nvPr/>
          </p:nvSpPr>
          <p:spPr bwMode="auto">
            <a:xfrm>
              <a:off x="3262"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60" name="Rectangle 89"/>
            <p:cNvSpPr>
              <a:spLocks noChangeArrowheads="1"/>
            </p:cNvSpPr>
            <p:nvPr/>
          </p:nvSpPr>
          <p:spPr bwMode="auto">
            <a:xfrm>
              <a:off x="3383" y="1872"/>
              <a:ext cx="95" cy="62"/>
            </a:xfrm>
            <a:prstGeom prst="rect">
              <a:avLst/>
            </a:prstGeom>
            <a:solidFill>
              <a:srgbClr val="FF0000"/>
            </a:solidFill>
            <a:ln w="9525">
              <a:solidFill>
                <a:srgbClr val="000000"/>
              </a:solidFill>
              <a:miter lim="800000"/>
              <a:headEnd/>
              <a:tailEnd/>
            </a:ln>
            <a:effectLst>
              <a:outerShdw dist="28398" dir="3806097" algn="ctr" rotWithShape="0">
                <a:srgbClr val="FFFFFF"/>
              </a:outerShdw>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62" name="Rectangle 91"/>
          <p:cNvSpPr>
            <a:spLocks noChangeArrowheads="1"/>
          </p:cNvSpPr>
          <p:nvPr/>
        </p:nvSpPr>
        <p:spPr bwMode="auto">
          <a:xfrm>
            <a:off x="304800" y="3957638"/>
            <a:ext cx="609600" cy="83099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rPr>
              <a:t>457</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rPr>
              <a:t>456</a:t>
            </a:r>
            <a:endParaRPr kumimoji="0" lang="nl-NL" altLang="nl-NL" sz="1600" b="1" i="0"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600" b="1" kern="0" dirty="0" smtClean="0">
                <a:solidFill>
                  <a:srgbClr val="FF0000"/>
                </a:solidFill>
                <a:effectLst>
                  <a:outerShdw blurRad="38100" dist="38100" dir="2700000" algn="tl">
                    <a:srgbClr val="FFFFFF"/>
                  </a:outerShdw>
                </a:effectLst>
                <a:latin typeface="Tahoma" pitchFamily="34" charset="0"/>
              </a:rPr>
              <a:t>B.C.</a:t>
            </a:r>
            <a:endParaRPr kumimoji="0" lang="nl-NL" altLang="nl-NL" sz="8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p:txBody>
      </p:sp>
      <p:sp>
        <p:nvSpPr>
          <p:cNvPr id="64" name="Rectangle 93"/>
          <p:cNvSpPr>
            <a:spLocks noChangeArrowheads="1"/>
          </p:cNvSpPr>
          <p:nvPr/>
        </p:nvSpPr>
        <p:spPr bwMode="auto">
          <a:xfrm>
            <a:off x="1828800" y="3957638"/>
            <a:ext cx="609600" cy="584775"/>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476</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600" b="1" kern="0" dirty="0" smtClean="0">
                <a:solidFill>
                  <a:srgbClr val="FFFFFF"/>
                </a:solidFill>
                <a:effectLst>
                  <a:outerShdw blurRad="38100" dist="38100" dir="2700000" algn="tl">
                    <a:srgbClr val="808080"/>
                  </a:outerShdw>
                </a:effectLst>
                <a:latin typeface="Tahoma" pitchFamily="34" charset="0"/>
              </a:rPr>
              <a:t>A.D.</a:t>
            </a:r>
            <a:endParaRPr kumimoji="0" lang="nl-NL" altLang="nl-NL" sz="8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p:txBody>
      </p:sp>
      <p:sp>
        <p:nvSpPr>
          <p:cNvPr id="65" name="Rectangle 94"/>
          <p:cNvSpPr>
            <a:spLocks noChangeArrowheads="1"/>
          </p:cNvSpPr>
          <p:nvPr/>
        </p:nvSpPr>
        <p:spPr bwMode="auto">
          <a:xfrm>
            <a:off x="2362200" y="3957638"/>
            <a:ext cx="609600" cy="584775"/>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508</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600" b="1" kern="0" dirty="0" smtClean="0">
                <a:solidFill>
                  <a:srgbClr val="FFFFFF"/>
                </a:solidFill>
                <a:effectLst>
                  <a:outerShdw blurRad="38100" dist="38100" dir="2700000" algn="tl">
                    <a:srgbClr val="808080"/>
                  </a:outerShdw>
                </a:effectLst>
                <a:latin typeface="Tahoma" pitchFamily="34" charset="0"/>
              </a:rPr>
              <a:t>A.D.</a:t>
            </a:r>
            <a:endParaRPr kumimoji="0" lang="nl-NL" altLang="nl-NL" sz="8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p:txBody>
      </p:sp>
      <p:sp>
        <p:nvSpPr>
          <p:cNvPr id="66" name="Rectangle 95"/>
          <p:cNvSpPr>
            <a:spLocks noChangeArrowheads="1"/>
          </p:cNvSpPr>
          <p:nvPr/>
        </p:nvSpPr>
        <p:spPr bwMode="auto">
          <a:xfrm>
            <a:off x="2358088" y="3939341"/>
            <a:ext cx="609600" cy="584775"/>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rPr>
              <a:t>508</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600" b="1" kern="0" dirty="0" smtClean="0">
                <a:solidFill>
                  <a:srgbClr val="FF0000"/>
                </a:solidFill>
                <a:effectLst>
                  <a:outerShdw blurRad="38100" dist="38100" dir="2700000" algn="tl">
                    <a:srgbClr val="FFFFFF"/>
                  </a:outerShdw>
                </a:effectLst>
                <a:latin typeface="Tahoma" pitchFamily="34" charset="0"/>
              </a:rPr>
              <a:t>A.D.</a:t>
            </a:r>
            <a:endParaRPr kumimoji="0" lang="nl-NL" altLang="nl-NL" sz="1600" b="1"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endParaRPr>
          </a:p>
        </p:txBody>
      </p:sp>
      <p:sp>
        <p:nvSpPr>
          <p:cNvPr id="76" name="Line 105"/>
          <p:cNvSpPr>
            <a:spLocks noChangeShapeType="1"/>
          </p:cNvSpPr>
          <p:nvPr/>
        </p:nvSpPr>
        <p:spPr bwMode="auto">
          <a:xfrm flipH="1">
            <a:off x="2895600" y="1976438"/>
            <a:ext cx="4495800" cy="2133600"/>
          </a:xfrm>
          <a:prstGeom prst="line">
            <a:avLst/>
          </a:prstGeom>
          <a:noFill/>
          <a:ln w="127000">
            <a:solidFill>
              <a:srgbClr val="FFFFFF"/>
            </a:solidFill>
            <a:round/>
            <a:headEnd/>
            <a:tailEnd type="triangle" w="med" len="med"/>
          </a:ln>
          <a:effectLst>
            <a:outerShdw dist="35921" dir="2700000" algn="ctr" rotWithShape="0">
              <a:srgbClr val="FF0000"/>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79" name="Rectangle 108"/>
          <p:cNvSpPr>
            <a:spLocks noChangeArrowheads="1"/>
          </p:cNvSpPr>
          <p:nvPr/>
        </p:nvSpPr>
        <p:spPr bwMode="auto">
          <a:xfrm>
            <a:off x="609600" y="532923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FF0000"/>
                  </a:outerShdw>
                </a:effectLst>
              </a14:hiddenEffects>
            </a:ext>
          </a:extLst>
        </p:spPr>
        <p:txBody>
          <a:bodyPr>
            <a:spAutoFit/>
          </a:bodyPr>
          <a:lstStyle/>
          <a:p>
            <a:pPr algn="ctr" eaLnBrk="0" fontAlgn="base" hangingPunct="0">
              <a:spcBef>
                <a:spcPct val="0"/>
              </a:spcBef>
              <a:spcAft>
                <a:spcPct val="0"/>
              </a:spcAft>
            </a:pPr>
            <a:r>
              <a:rPr lang="nl-NL" altLang="nl-NL" b="1" i="1" smtClean="0">
                <a:solidFill>
                  <a:srgbClr val="FF0000"/>
                </a:solidFill>
                <a:effectLst>
                  <a:outerShdw blurRad="38100" dist="38100" dir="2700000" algn="tl">
                    <a:srgbClr val="FFFFFF"/>
                  </a:outerShdw>
                </a:effectLst>
                <a:latin typeface="Tahoma" pitchFamily="34" charset="0"/>
              </a:rPr>
              <a:t>508</a:t>
            </a:r>
            <a:endParaRPr lang="nl-NL" altLang="nl-NL" smtClean="0">
              <a:solidFill>
                <a:srgbClr val="FF0000"/>
              </a:solidFill>
              <a:effectLst>
                <a:outerShdw blurRad="38100" dist="38100" dir="2700000" algn="tl">
                  <a:srgbClr val="FFFFFF"/>
                </a:outerShdw>
              </a:effectLst>
              <a:latin typeface="Times New Roman" pitchFamily="18" charset="0"/>
            </a:endParaRPr>
          </a:p>
        </p:txBody>
      </p:sp>
      <p:sp>
        <p:nvSpPr>
          <p:cNvPr id="80" name="Line 109"/>
          <p:cNvSpPr>
            <a:spLocks noChangeShapeType="1"/>
          </p:cNvSpPr>
          <p:nvPr/>
        </p:nvSpPr>
        <p:spPr bwMode="auto">
          <a:xfrm flipH="1">
            <a:off x="1371600" y="4414838"/>
            <a:ext cx="1066800" cy="914400"/>
          </a:xfrm>
          <a:prstGeom prst="line">
            <a:avLst/>
          </a:prstGeom>
          <a:noFill/>
          <a:ln w="127000">
            <a:solidFill>
              <a:srgbClr val="FFFFFF"/>
            </a:solidFill>
            <a:round/>
            <a:headEnd/>
            <a:tailEnd type="triangle" w="med" len="med"/>
          </a:ln>
          <a:effectLst>
            <a:outerShdw dist="35921" dir="2700000" algn="ctr" rotWithShape="0">
              <a:srgbClr val="FF0000"/>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1" name="Line 110"/>
          <p:cNvSpPr>
            <a:spLocks noChangeShapeType="1"/>
          </p:cNvSpPr>
          <p:nvPr/>
        </p:nvSpPr>
        <p:spPr bwMode="auto">
          <a:xfrm flipH="1">
            <a:off x="2286000" y="5862638"/>
            <a:ext cx="4419600" cy="0"/>
          </a:xfrm>
          <a:prstGeom prst="line">
            <a:avLst/>
          </a:prstGeom>
          <a:noFill/>
          <a:ln w="63500">
            <a:solidFill>
              <a:srgbClr val="FF0000"/>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2" name="Rectangle 111"/>
          <p:cNvSpPr>
            <a:spLocks noChangeArrowheads="1"/>
          </p:cNvSpPr>
          <p:nvPr/>
        </p:nvSpPr>
        <p:spPr bwMode="auto">
          <a:xfrm>
            <a:off x="1371600" y="5329238"/>
            <a:ext cx="1143000" cy="36671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800" b="1" i="1" u="none" strike="noStrike" kern="0" cap="none" spc="0" normalizeH="0" baseline="0" noProof="0" smtClean="0">
                <a:ln>
                  <a:noFill/>
                </a:ln>
                <a:solidFill>
                  <a:srgbClr val="FFFFFF"/>
                </a:solidFill>
                <a:effectLst>
                  <a:outerShdw blurRad="38100" dist="38100" dir="2700000" algn="tl">
                    <a:srgbClr val="808080"/>
                  </a:outerShdw>
                </a:effectLst>
                <a:uLnTx/>
                <a:uFillTx/>
                <a:latin typeface="Tahoma" pitchFamily="34" charset="0"/>
              </a:rPr>
              <a:t>+ 1290</a:t>
            </a:r>
            <a:endParaRPr kumimoji="0" lang="nl-NL" altLang="nl-NL" sz="1800" b="0" i="0" u="none" strike="noStrike" kern="0" cap="none" spc="0" normalizeH="0" baseline="0" noProof="0" smtClean="0">
              <a:ln>
                <a:noFill/>
              </a:ln>
              <a:solidFill>
                <a:srgbClr val="FFFFFF"/>
              </a:solidFill>
              <a:effectLst>
                <a:outerShdw blurRad="38100" dist="38100" dir="2700000" algn="tl">
                  <a:srgbClr val="808080"/>
                </a:outerShdw>
              </a:effectLst>
              <a:uLnTx/>
              <a:uFillTx/>
              <a:latin typeface="Times New Roman" pitchFamily="18" charset="0"/>
            </a:endParaRPr>
          </a:p>
        </p:txBody>
      </p:sp>
      <p:sp>
        <p:nvSpPr>
          <p:cNvPr id="83" name="Line 112"/>
          <p:cNvSpPr>
            <a:spLocks noChangeShapeType="1"/>
          </p:cNvSpPr>
          <p:nvPr/>
        </p:nvSpPr>
        <p:spPr bwMode="auto">
          <a:xfrm flipV="1">
            <a:off x="2438400" y="3729038"/>
            <a:ext cx="5257800" cy="1752600"/>
          </a:xfrm>
          <a:prstGeom prst="line">
            <a:avLst/>
          </a:prstGeom>
          <a:noFill/>
          <a:ln w="127000">
            <a:solidFill>
              <a:srgbClr val="FFFFFF"/>
            </a:solidFill>
            <a:round/>
            <a:headEnd/>
            <a:tailEnd type="triangle" w="med" len="med"/>
          </a:ln>
          <a:effectLst>
            <a:outerShdw dist="35921" dir="2700000" algn="ctr" rotWithShape="0">
              <a:srgbClr val="FF0000"/>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6" name="Line 115"/>
          <p:cNvSpPr>
            <a:spLocks noChangeShapeType="1"/>
          </p:cNvSpPr>
          <p:nvPr/>
        </p:nvSpPr>
        <p:spPr bwMode="auto">
          <a:xfrm flipH="1" flipV="1">
            <a:off x="1524000" y="1366838"/>
            <a:ext cx="5943600" cy="1828800"/>
          </a:xfrm>
          <a:prstGeom prst="line">
            <a:avLst/>
          </a:prstGeom>
          <a:noFill/>
          <a:ln w="127000">
            <a:solidFill>
              <a:srgbClr val="FFFFFF"/>
            </a:solidFill>
            <a:round/>
            <a:headEnd/>
            <a:tailEnd type="triangle" w="med" len="med"/>
          </a:ln>
          <a:effectLst>
            <a:outerShdw dist="35921" dir="2700000" algn="ctr" rotWithShape="0">
              <a:srgbClr val="FF0000"/>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1" name="Line 120"/>
          <p:cNvSpPr>
            <a:spLocks noChangeShapeType="1"/>
          </p:cNvSpPr>
          <p:nvPr/>
        </p:nvSpPr>
        <p:spPr bwMode="auto">
          <a:xfrm flipH="1" flipV="1">
            <a:off x="1447800" y="1671638"/>
            <a:ext cx="3200400" cy="3962400"/>
          </a:xfrm>
          <a:prstGeom prst="line">
            <a:avLst/>
          </a:prstGeom>
          <a:noFill/>
          <a:ln w="63500">
            <a:solidFill>
              <a:srgbClr val="FF0000"/>
            </a:solidFill>
            <a:round/>
            <a:headEnd/>
            <a:tailEnd type="triangle" w="med" len="med"/>
          </a:ln>
          <a:effectLst>
            <a:outerShdw dist="35921" dir="2700000" algn="ctr" rotWithShape="0">
              <a:srgbClr val="FFFFFF"/>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3" name="Line 122"/>
          <p:cNvSpPr>
            <a:spLocks noChangeShapeType="1"/>
          </p:cNvSpPr>
          <p:nvPr/>
        </p:nvSpPr>
        <p:spPr bwMode="auto">
          <a:xfrm>
            <a:off x="1371600" y="2128838"/>
            <a:ext cx="2819400" cy="1828800"/>
          </a:xfrm>
          <a:prstGeom prst="line">
            <a:avLst/>
          </a:prstGeom>
          <a:noFill/>
          <a:ln w="127000">
            <a:solidFill>
              <a:srgbClr val="FFFFFF"/>
            </a:solidFill>
            <a:round/>
            <a:headEnd/>
            <a:tailEnd type="triangle" w="med" len="med"/>
          </a:ln>
          <a:effectLst>
            <a:outerShdw dist="35921" dir="2700000" algn="ctr" rotWithShape="0">
              <a:srgbClr val="FF0000"/>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4" name="Rectangle 123"/>
          <p:cNvSpPr>
            <a:spLocks noChangeArrowheads="1"/>
          </p:cNvSpPr>
          <p:nvPr/>
        </p:nvSpPr>
        <p:spPr bwMode="auto">
          <a:xfrm rot="20203771">
            <a:off x="1452563" y="2089150"/>
            <a:ext cx="5475287" cy="1311275"/>
          </a:xfrm>
          <a:prstGeom prst="rect">
            <a:avLst/>
          </a:prstGeom>
          <a:noFill/>
          <a:ln>
            <a:noFill/>
          </a:ln>
          <a:effectLst>
            <a:outerShdw dist="127000" dir="318780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8000" b="1" i="1" u="none" strike="noStrike" kern="0" cap="none" spc="0" normalizeH="0" baseline="0" noProof="0" smtClean="0">
                <a:ln>
                  <a:noFill/>
                </a:ln>
                <a:solidFill>
                  <a:srgbClr val="FF0000"/>
                </a:solidFill>
                <a:effectLst>
                  <a:outerShdw blurRad="38100" dist="38100" dir="2700000" algn="tl">
                    <a:srgbClr val="FFFFFF"/>
                  </a:outerShdw>
                </a:effectLst>
                <a:uLnTx/>
                <a:uFillTx/>
                <a:latin typeface="Tahoma" pitchFamily="34" charset="0"/>
              </a:rPr>
              <a:t>1844</a:t>
            </a:r>
            <a:endParaRPr kumimoji="0" lang="nl-NL" altLang="nl-NL" sz="8000" b="1" i="1" u="none" strike="noStrike" kern="0" cap="none" spc="0" normalizeH="0" baseline="0" noProof="0" smtClean="0">
              <a:ln>
                <a:noFill/>
              </a:ln>
              <a:solidFill>
                <a:srgbClr val="000000"/>
              </a:solidFill>
              <a:effectLst/>
              <a:uLnTx/>
              <a:uFillTx/>
              <a:latin typeface="Tahoma" pitchFamily="34" charset="0"/>
            </a:endParaRPr>
          </a:p>
        </p:txBody>
      </p:sp>
      <p:sp>
        <p:nvSpPr>
          <p:cNvPr id="95" name="Rectangle 124"/>
          <p:cNvSpPr>
            <a:spLocks noChangeArrowheads="1"/>
          </p:cNvSpPr>
          <p:nvPr/>
        </p:nvSpPr>
        <p:spPr bwMode="auto">
          <a:xfrm>
            <a:off x="304800" y="2509838"/>
            <a:ext cx="1524000" cy="1231106"/>
          </a:xfrm>
          <a:prstGeom prst="rect">
            <a:avLst/>
          </a:prstGeom>
          <a:noFill/>
          <a:ln>
            <a:noFill/>
          </a:ln>
          <a:effectLst>
            <a:outerShdw dist="28398" dir="1593903"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400" b="1" i="1" kern="0" dirty="0" err="1" smtClean="0">
                <a:solidFill>
                  <a:srgbClr val="FFFFFF"/>
                </a:solidFill>
                <a:effectLst>
                  <a:outerShdw blurRad="38100" dist="38100" dir="2700000" algn="tl">
                    <a:srgbClr val="808080"/>
                  </a:outerShdw>
                </a:effectLst>
                <a:latin typeface="Tahoma" pitchFamily="34" charset="0"/>
              </a:rPr>
              <a:t>Timescale</a:t>
            </a:r>
            <a:r>
              <a:rPr kumimoji="0" lang="nl-NL" altLang="nl-NL" sz="14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4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of:</a:t>
            </a:r>
            <a:r>
              <a:rPr kumimoji="0" lang="nl-NL" altLang="nl-NL" sz="2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2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490 </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2000" b="1" i="1" kern="0" noProof="0" dirty="0" smtClean="0">
                <a:solidFill>
                  <a:srgbClr val="FFFFFF"/>
                </a:solidFill>
                <a:effectLst>
                  <a:outerShdw blurRad="38100" dist="38100" dir="2700000" algn="tl">
                    <a:srgbClr val="808080"/>
                  </a:outerShdw>
                </a:effectLst>
                <a:latin typeface="Tahoma" pitchFamily="34" charset="0"/>
              </a:rPr>
              <a:t>JAAR</a:t>
            </a:r>
            <a:endParaRPr kumimoji="0" lang="nl-NL" altLang="nl-NL" sz="4400" b="1" i="1" u="none" strike="noStrike" kern="0" cap="none" spc="0" normalizeH="0" baseline="0" noProof="0" dirty="0" smtClean="0">
              <a:ln>
                <a:noFill/>
              </a:ln>
              <a:solidFill>
                <a:srgbClr val="000000"/>
              </a:solidFill>
              <a:effectLst/>
              <a:uLnTx/>
              <a:uFillTx/>
              <a:latin typeface="Tahoma" pitchFamily="34" charset="0"/>
            </a:endParaRPr>
          </a:p>
        </p:txBody>
      </p:sp>
      <p:sp>
        <p:nvSpPr>
          <p:cNvPr id="96" name="Rectangle 125"/>
          <p:cNvSpPr>
            <a:spLocks noChangeArrowheads="1"/>
          </p:cNvSpPr>
          <p:nvPr/>
        </p:nvSpPr>
        <p:spPr bwMode="auto">
          <a:xfrm>
            <a:off x="1066800" y="3957638"/>
            <a:ext cx="609600" cy="584775"/>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34</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600" b="1" kern="0" dirty="0" smtClean="0">
                <a:solidFill>
                  <a:srgbClr val="FFFFFF"/>
                </a:solidFill>
                <a:effectLst>
                  <a:outerShdw blurRad="38100" dist="38100" dir="2700000" algn="tl">
                    <a:srgbClr val="808080"/>
                  </a:outerShdw>
                </a:effectLst>
                <a:latin typeface="Tahoma" pitchFamily="34" charset="0"/>
              </a:rPr>
              <a:t>A.D.</a:t>
            </a:r>
            <a:endParaRPr kumimoji="0" lang="nl-NL" altLang="nl-NL" sz="8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p:txBody>
      </p:sp>
      <p:sp>
        <p:nvSpPr>
          <p:cNvPr id="97" name="Line 126"/>
          <p:cNvSpPr>
            <a:spLocks noChangeShapeType="1"/>
          </p:cNvSpPr>
          <p:nvPr/>
        </p:nvSpPr>
        <p:spPr bwMode="auto">
          <a:xfrm>
            <a:off x="838200" y="4186238"/>
            <a:ext cx="304800" cy="0"/>
          </a:xfrm>
          <a:prstGeom prst="line">
            <a:avLst/>
          </a:prstGeom>
          <a:noFill/>
          <a:ln w="76200">
            <a:solidFill>
              <a:srgbClr val="FFFFFF"/>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8" name="Rechthoek 97"/>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99" name="Rechthoek 98"/>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 name="Tekstvak 102"/>
          <p:cNvSpPr txBox="1"/>
          <p:nvPr/>
        </p:nvSpPr>
        <p:spPr>
          <a:xfrm>
            <a:off x="2269660" y="457581"/>
            <a:ext cx="6658472"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Daniel </a:t>
            </a:r>
            <a:r>
              <a:rPr lang="en-US" sz="2800" b="1" dirty="0">
                <a:solidFill>
                  <a:srgbClr val="FCE7AA"/>
                </a:solidFill>
                <a:latin typeface="Book Antiqua" panose="02040602050305030304" pitchFamily="18" charset="0"/>
                <a:ea typeface="Batang" pitchFamily="18" charset="-127"/>
                <a:cs typeface="Times New Roman" pitchFamily="18" charset="0"/>
              </a:rPr>
              <a:t>8 </a:t>
            </a:r>
            <a:r>
              <a:rPr lang="en-US" sz="2800" b="1" dirty="0" smtClean="0">
                <a:solidFill>
                  <a:srgbClr val="FCE7AA"/>
                </a:solidFill>
                <a:latin typeface="Book Antiqua" panose="02040602050305030304" pitchFamily="18" charset="0"/>
                <a:ea typeface="Batang" pitchFamily="18" charset="-127"/>
                <a:cs typeface="Times New Roman" pitchFamily="18" charset="0"/>
              </a:rPr>
              <a:t>en</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smtClean="0">
                <a:solidFill>
                  <a:srgbClr val="FCE7AA"/>
                </a:solidFill>
                <a:latin typeface="Book Antiqua" panose="02040602050305030304" pitchFamily="18" charset="0"/>
                <a:ea typeface="Batang" pitchFamily="18" charset="-127"/>
                <a:cs typeface="Times New Roman" pitchFamily="18" charset="0"/>
              </a:rPr>
              <a:t>9 </a:t>
            </a:r>
            <a:r>
              <a:rPr lang="en-US" sz="2800" b="1" dirty="0" smtClean="0">
                <a:solidFill>
                  <a:srgbClr val="FCE7AA"/>
                </a:solidFill>
                <a:latin typeface="Book Antiqua" panose="02040602050305030304" pitchFamily="18" charset="0"/>
                <a:ea typeface="Batang" pitchFamily="18" charset="-127"/>
                <a:cs typeface="Times New Roman" pitchFamily="18" charset="0"/>
              </a:rPr>
              <a:t>en</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smtClean="0">
                <a:solidFill>
                  <a:srgbClr val="FCE7AA"/>
                </a:solidFill>
                <a:latin typeface="Book Antiqua" panose="02040602050305030304" pitchFamily="18" charset="0"/>
                <a:ea typeface="Batang" pitchFamily="18" charset="-127"/>
                <a:cs typeface="Times New Roman" pitchFamily="18" charset="0"/>
              </a:rPr>
              <a:t>12  </a:t>
            </a:r>
            <a:r>
              <a:rPr lang="en-US" sz="1400" b="1" dirty="0" smtClean="0">
                <a:solidFill>
                  <a:srgbClr val="FCE7AA"/>
                </a:solidFill>
                <a:latin typeface="Book Antiqua" panose="02040602050305030304" pitchFamily="18" charset="0"/>
                <a:ea typeface="Batang" pitchFamily="18" charset="-127"/>
                <a:cs typeface="Times New Roman" pitchFamily="18" charset="0"/>
              </a:rPr>
              <a:t>( </a:t>
            </a:r>
            <a:r>
              <a:rPr lang="nl-NL" sz="1400" b="1" dirty="0" smtClean="0">
                <a:solidFill>
                  <a:srgbClr val="FCE7AA"/>
                </a:solidFill>
                <a:latin typeface="Book Antiqua" panose="02040602050305030304" pitchFamily="18" charset="0"/>
                <a:ea typeface="Batang" pitchFamily="18" charset="-127"/>
                <a:cs typeface="Times New Roman" pitchFamily="18" charset="0"/>
              </a:rPr>
              <a:t>LES </a:t>
            </a:r>
            <a:r>
              <a:rPr lang="nl-NL" sz="1400" b="1" dirty="0" smtClean="0">
                <a:solidFill>
                  <a:srgbClr val="FCE7AA"/>
                </a:solidFill>
                <a:latin typeface="Book Antiqua" panose="02040602050305030304" pitchFamily="18" charset="0"/>
                <a:ea typeface="Batang" pitchFamily="18" charset="-127"/>
                <a:cs typeface="Times New Roman" pitchFamily="18" charset="0"/>
              </a:rPr>
              <a:t>10 )</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sp>
        <p:nvSpPr>
          <p:cNvPr id="87" name="Rectangle 116"/>
          <p:cNvSpPr>
            <a:spLocks noChangeArrowheads="1"/>
          </p:cNvSpPr>
          <p:nvPr/>
        </p:nvSpPr>
        <p:spPr bwMode="auto">
          <a:xfrm>
            <a:off x="533400" y="1062038"/>
            <a:ext cx="1143000" cy="36671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800" b="1" i="1" u="none" strike="noStrike" kern="0" cap="none" spc="0" normalizeH="0" baseline="0" noProof="0" smtClean="0">
                <a:ln>
                  <a:noFill/>
                </a:ln>
                <a:solidFill>
                  <a:srgbClr val="FF0000"/>
                </a:solidFill>
                <a:effectLst>
                  <a:outerShdw blurRad="38100" dist="38100" dir="2700000" algn="tl">
                    <a:srgbClr val="FFFFFF"/>
                  </a:outerShdw>
                </a:effectLst>
                <a:uLnTx/>
                <a:uFillTx/>
                <a:latin typeface="Tahoma" pitchFamily="34" charset="0"/>
              </a:rPr>
              <a:t>1798</a:t>
            </a:r>
            <a:endParaRPr kumimoji="0" lang="nl-NL" altLang="nl-NL" sz="1800" b="0" i="0" u="none" strike="noStrike" kern="0" cap="none" spc="0" normalizeH="0" baseline="0" noProof="0" smtClean="0">
              <a:ln>
                <a:noFill/>
              </a:ln>
              <a:solidFill>
                <a:srgbClr val="FFFFFF"/>
              </a:solidFill>
              <a:effectLst>
                <a:outerShdw blurRad="38100" dist="38100" dir="2700000" algn="tl">
                  <a:srgbClr val="808080"/>
                </a:outerShdw>
              </a:effectLst>
              <a:uLnTx/>
              <a:uFillTx/>
              <a:latin typeface="Times New Roman" pitchFamily="18" charset="0"/>
            </a:endParaRPr>
          </a:p>
        </p:txBody>
      </p:sp>
      <p:grpSp>
        <p:nvGrpSpPr>
          <p:cNvPr id="88" name="Group 117"/>
          <p:cNvGrpSpPr>
            <a:grpSpLocks/>
          </p:cNvGrpSpPr>
          <p:nvPr/>
        </p:nvGrpSpPr>
        <p:grpSpPr bwMode="auto">
          <a:xfrm>
            <a:off x="533400" y="1366838"/>
            <a:ext cx="1143000" cy="381000"/>
            <a:chOff x="4416" y="864"/>
            <a:chExt cx="720" cy="240"/>
          </a:xfrm>
        </p:grpSpPr>
        <p:sp>
          <p:nvSpPr>
            <p:cNvPr id="89" name="Rectangle 118"/>
            <p:cNvSpPr>
              <a:spLocks noChangeArrowheads="1"/>
            </p:cNvSpPr>
            <p:nvPr/>
          </p:nvSpPr>
          <p:spPr bwMode="auto">
            <a:xfrm>
              <a:off x="4416" y="864"/>
              <a:ext cx="720" cy="231"/>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800" b="1" i="1"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rPr>
                <a:t>-  </a:t>
              </a:r>
              <a:r>
                <a:rPr kumimoji="0" lang="nl-NL" altLang="nl-NL" sz="18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1260</a:t>
              </a:r>
              <a:endParaRPr kumimoji="0" lang="nl-NL" altLang="nl-NL" sz="1800" b="0"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imes New Roman" pitchFamily="18" charset="0"/>
              </a:endParaRPr>
            </a:p>
          </p:txBody>
        </p:sp>
        <p:sp>
          <p:nvSpPr>
            <p:cNvPr id="90" name="Line 119"/>
            <p:cNvSpPr>
              <a:spLocks noChangeShapeType="1"/>
            </p:cNvSpPr>
            <p:nvPr/>
          </p:nvSpPr>
          <p:spPr bwMode="auto">
            <a:xfrm>
              <a:off x="4512" y="1104"/>
              <a:ext cx="624"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92" name="Rectangle 121"/>
          <p:cNvSpPr>
            <a:spLocks noChangeArrowheads="1"/>
          </p:cNvSpPr>
          <p:nvPr/>
        </p:nvSpPr>
        <p:spPr bwMode="auto">
          <a:xfrm>
            <a:off x="609600" y="174783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FF0000"/>
                  </a:outerShdw>
                </a:effectLst>
              </a14:hiddenEffects>
            </a:ext>
          </a:extLst>
        </p:spPr>
        <p:txBody>
          <a:bodyPr>
            <a:spAutoFit/>
          </a:bodyPr>
          <a:lstStyle/>
          <a:p>
            <a:pPr algn="ctr" eaLnBrk="0" fontAlgn="base" hangingPunct="0">
              <a:spcBef>
                <a:spcPct val="0"/>
              </a:spcBef>
              <a:spcAft>
                <a:spcPct val="0"/>
              </a:spcAft>
            </a:pPr>
            <a:r>
              <a:rPr lang="nl-NL" altLang="nl-NL" b="1" i="1" smtClean="0">
                <a:solidFill>
                  <a:srgbClr val="FF0000"/>
                </a:solidFill>
                <a:effectLst>
                  <a:outerShdw blurRad="38100" dist="38100" dir="2700000" algn="tl">
                    <a:srgbClr val="FFFFFF"/>
                  </a:outerShdw>
                </a:effectLst>
                <a:latin typeface="Tahoma" pitchFamily="34" charset="0"/>
              </a:rPr>
              <a:t>538</a:t>
            </a:r>
            <a:endParaRPr lang="nl-NL" altLang="nl-NL" smtClean="0">
              <a:solidFill>
                <a:srgbClr val="FF0000"/>
              </a:solidFill>
              <a:effectLst>
                <a:outerShdw blurRad="38100" dist="38100" dir="2700000" algn="tl">
                  <a:srgbClr val="FFFFFF"/>
                </a:outerShdw>
              </a:effectLst>
              <a:latin typeface="Times New Roman" pitchFamily="18" charset="0"/>
            </a:endParaRPr>
          </a:p>
        </p:txBody>
      </p:sp>
      <p:sp>
        <p:nvSpPr>
          <p:cNvPr id="63" name="Rectangle 92"/>
          <p:cNvSpPr>
            <a:spLocks noChangeArrowheads="1"/>
          </p:cNvSpPr>
          <p:nvPr/>
        </p:nvSpPr>
        <p:spPr bwMode="auto">
          <a:xfrm>
            <a:off x="8077200" y="3957638"/>
            <a:ext cx="838200" cy="83099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1843</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1844</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600" b="1" kern="0" dirty="0" smtClean="0">
                <a:solidFill>
                  <a:srgbClr val="FFFFFF"/>
                </a:solidFill>
                <a:effectLst>
                  <a:outerShdw blurRad="38100" dist="38100" dir="2700000" algn="tl">
                    <a:srgbClr val="808080"/>
                  </a:outerShdw>
                </a:effectLst>
                <a:latin typeface="Tahoma" pitchFamily="34" charset="0"/>
              </a:rPr>
              <a:t>A.D.</a:t>
            </a:r>
            <a:endParaRPr kumimoji="0" lang="nl-NL" altLang="nl-NL" sz="8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p:txBody>
      </p:sp>
      <p:sp>
        <p:nvSpPr>
          <p:cNvPr id="67" name="Rectangle 96"/>
          <p:cNvSpPr>
            <a:spLocks noChangeArrowheads="1"/>
          </p:cNvSpPr>
          <p:nvPr/>
        </p:nvSpPr>
        <p:spPr bwMode="auto">
          <a:xfrm>
            <a:off x="3962400" y="3957638"/>
            <a:ext cx="609600" cy="584775"/>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rPr>
              <a:t>538</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600" b="1" kern="0" dirty="0" smtClean="0">
                <a:solidFill>
                  <a:srgbClr val="FF0000"/>
                </a:solidFill>
                <a:effectLst>
                  <a:outerShdw blurRad="38100" dist="38100" dir="2700000" algn="tl">
                    <a:srgbClr val="FFFFFF"/>
                  </a:outerShdw>
                </a:effectLst>
                <a:latin typeface="Tahoma" pitchFamily="34" charset="0"/>
              </a:rPr>
              <a:t>A.D.</a:t>
            </a:r>
            <a:endParaRPr kumimoji="0" lang="nl-NL" altLang="nl-NL" sz="8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p:txBody>
      </p:sp>
      <p:sp>
        <p:nvSpPr>
          <p:cNvPr id="68" name="Rectangle 97"/>
          <p:cNvSpPr>
            <a:spLocks noChangeArrowheads="1"/>
          </p:cNvSpPr>
          <p:nvPr/>
        </p:nvSpPr>
        <p:spPr bwMode="auto">
          <a:xfrm>
            <a:off x="7162800" y="5100638"/>
            <a:ext cx="1524000" cy="1231106"/>
          </a:xfrm>
          <a:prstGeom prst="rect">
            <a:avLst/>
          </a:prstGeom>
          <a:noFill/>
          <a:ln>
            <a:noFill/>
          </a:ln>
          <a:effectLst>
            <a:outerShdw dist="28398" dir="1593903"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400" b="1" i="1" kern="0" dirty="0" err="1" smtClean="0">
                <a:solidFill>
                  <a:srgbClr val="FF0000"/>
                </a:solidFill>
                <a:effectLst>
                  <a:outerShdw blurRad="38100" dist="38100" dir="2700000" algn="tl">
                    <a:srgbClr val="FFFFFF"/>
                  </a:outerShdw>
                </a:effectLst>
                <a:latin typeface="Tahoma" pitchFamily="34" charset="0"/>
              </a:rPr>
              <a:t>Timescale</a:t>
            </a:r>
            <a:r>
              <a:rPr lang="nl-NL" altLang="nl-NL" sz="1400" b="1" i="1" kern="0" dirty="0" smtClean="0">
                <a:solidFill>
                  <a:srgbClr val="FF0000"/>
                </a:solidFill>
                <a:effectLst>
                  <a:outerShdw blurRad="38100" dist="38100" dir="2700000" algn="tl">
                    <a:srgbClr val="FFFFFF"/>
                  </a:outerShdw>
                </a:effectLst>
                <a:latin typeface="Tahoma" pitchFamily="34" charset="0"/>
              </a:rPr>
              <a:t> </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400" b="1" i="1" kern="0" dirty="0" smtClean="0">
                <a:solidFill>
                  <a:srgbClr val="FF0000"/>
                </a:solidFill>
                <a:effectLst>
                  <a:outerShdw blurRad="38100" dist="38100" dir="2700000" algn="tl">
                    <a:srgbClr val="FFFFFF"/>
                  </a:outerShdw>
                </a:effectLst>
                <a:latin typeface="Tahoma" pitchFamily="34" charset="0"/>
              </a:rPr>
              <a:t>of</a:t>
            </a:r>
            <a:r>
              <a:rPr kumimoji="0" lang="nl-NL" altLang="nl-NL" sz="1400" b="1" i="1"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rPr>
              <a:t>:</a:t>
            </a:r>
            <a:r>
              <a:rPr kumimoji="0" lang="nl-NL" altLang="nl-NL" sz="2000" b="1" i="1"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2000" b="1" i="1"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Tahoma" pitchFamily="34" charset="0"/>
              </a:rPr>
              <a:t>1.335 </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2000" b="1" i="1" kern="0" noProof="0" dirty="0" smtClean="0">
                <a:solidFill>
                  <a:srgbClr val="FF0000"/>
                </a:solidFill>
                <a:effectLst>
                  <a:outerShdw blurRad="38100" dist="38100" dir="2700000" algn="tl">
                    <a:srgbClr val="FFFFFF"/>
                  </a:outerShdw>
                </a:effectLst>
                <a:latin typeface="Tahoma" pitchFamily="34" charset="0"/>
              </a:rPr>
              <a:t>JAAR</a:t>
            </a:r>
            <a:endParaRPr kumimoji="0" lang="nl-NL" altLang="nl-NL" sz="4400" b="1" i="1" u="none" strike="noStrike" kern="0" cap="none" spc="0" normalizeH="0" baseline="0" noProof="0" dirty="0" smtClean="0">
              <a:ln>
                <a:noFill/>
              </a:ln>
              <a:solidFill>
                <a:srgbClr val="000000"/>
              </a:solidFill>
              <a:effectLst/>
              <a:uLnTx/>
              <a:uFillTx/>
              <a:latin typeface="Tahoma" pitchFamily="34" charset="0"/>
            </a:endParaRPr>
          </a:p>
        </p:txBody>
      </p:sp>
      <p:sp>
        <p:nvSpPr>
          <p:cNvPr id="69" name="Rectangle 98"/>
          <p:cNvSpPr>
            <a:spLocks noChangeArrowheads="1"/>
          </p:cNvSpPr>
          <p:nvPr/>
        </p:nvSpPr>
        <p:spPr bwMode="auto">
          <a:xfrm>
            <a:off x="7010400" y="1062038"/>
            <a:ext cx="1143000" cy="36671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800" b="1" i="1" u="none" strike="noStrike" kern="0" cap="none" spc="0" normalizeH="0" baseline="0" noProof="0" smtClean="0">
                <a:ln>
                  <a:noFill/>
                </a:ln>
                <a:solidFill>
                  <a:srgbClr val="FFFFFF"/>
                </a:solidFill>
                <a:effectLst>
                  <a:outerShdw blurRad="38100" dist="38100" dir="2700000" algn="tl">
                    <a:srgbClr val="808080"/>
                  </a:outerShdw>
                </a:effectLst>
                <a:uLnTx/>
                <a:uFillTx/>
                <a:latin typeface="Tahoma" pitchFamily="34" charset="0"/>
              </a:rPr>
              <a:t>1843</a:t>
            </a:r>
            <a:endParaRPr kumimoji="0" lang="nl-NL" altLang="nl-NL" sz="1800" b="0" i="0" u="none" strike="noStrike" kern="0" cap="none" spc="0" normalizeH="0" baseline="0" noProof="0" smtClean="0">
              <a:ln>
                <a:noFill/>
              </a:ln>
              <a:solidFill>
                <a:srgbClr val="FFFFFF"/>
              </a:solidFill>
              <a:effectLst>
                <a:outerShdw blurRad="38100" dist="38100" dir="2700000" algn="tl">
                  <a:srgbClr val="808080"/>
                </a:outerShdw>
              </a:effectLst>
              <a:uLnTx/>
              <a:uFillTx/>
              <a:latin typeface="Times New Roman" pitchFamily="18" charset="0"/>
            </a:endParaRPr>
          </a:p>
        </p:txBody>
      </p:sp>
      <p:sp>
        <p:nvSpPr>
          <p:cNvPr id="70" name="Rectangle 99"/>
          <p:cNvSpPr>
            <a:spLocks noChangeArrowheads="1"/>
          </p:cNvSpPr>
          <p:nvPr/>
        </p:nvSpPr>
        <p:spPr bwMode="auto">
          <a:xfrm>
            <a:off x="7086600" y="174783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FF0000"/>
                  </a:outerShdw>
                </a:effectLst>
              </a14:hiddenEffects>
            </a:ext>
          </a:extLst>
        </p:spPr>
        <p:txBody>
          <a:bodyPr>
            <a:spAutoFit/>
          </a:bodyPr>
          <a:lstStyle/>
          <a:p>
            <a:pPr algn="ctr" eaLnBrk="0" fontAlgn="base" hangingPunct="0">
              <a:spcBef>
                <a:spcPct val="0"/>
              </a:spcBef>
              <a:spcAft>
                <a:spcPct val="0"/>
              </a:spcAft>
            </a:pPr>
            <a:r>
              <a:rPr lang="nl-NL" altLang="nl-NL" b="1" i="1" smtClean="0">
                <a:solidFill>
                  <a:srgbClr val="FF0000"/>
                </a:solidFill>
                <a:effectLst>
                  <a:outerShdw blurRad="38100" dist="38100" dir="2700000" algn="tl">
                    <a:srgbClr val="FFFFFF"/>
                  </a:outerShdw>
                </a:effectLst>
                <a:latin typeface="Tahoma" pitchFamily="34" charset="0"/>
              </a:rPr>
              <a:t>508</a:t>
            </a:r>
            <a:endParaRPr lang="nl-NL" altLang="nl-NL" smtClean="0">
              <a:solidFill>
                <a:srgbClr val="FF0000"/>
              </a:solidFill>
              <a:effectLst>
                <a:outerShdw blurRad="38100" dist="38100" dir="2700000" algn="tl">
                  <a:srgbClr val="FFFFFF"/>
                </a:outerShdw>
              </a:effectLst>
              <a:latin typeface="Times New Roman" pitchFamily="18" charset="0"/>
            </a:endParaRPr>
          </a:p>
        </p:txBody>
      </p:sp>
      <p:grpSp>
        <p:nvGrpSpPr>
          <p:cNvPr id="71" name="Group 100"/>
          <p:cNvGrpSpPr>
            <a:grpSpLocks/>
          </p:cNvGrpSpPr>
          <p:nvPr/>
        </p:nvGrpSpPr>
        <p:grpSpPr bwMode="auto">
          <a:xfrm>
            <a:off x="7010400" y="1366838"/>
            <a:ext cx="1143000" cy="381000"/>
            <a:chOff x="4416" y="864"/>
            <a:chExt cx="720" cy="240"/>
          </a:xfrm>
        </p:grpSpPr>
        <p:sp>
          <p:nvSpPr>
            <p:cNvPr id="72" name="Rectangle 101"/>
            <p:cNvSpPr>
              <a:spLocks noChangeArrowheads="1"/>
            </p:cNvSpPr>
            <p:nvPr/>
          </p:nvSpPr>
          <p:spPr bwMode="auto">
            <a:xfrm>
              <a:off x="4416" y="864"/>
              <a:ext cx="720" cy="231"/>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800" b="1" i="1" u="none" strike="noStrike" kern="0" cap="none" spc="0" normalizeH="0" baseline="0" noProof="0" smtClean="0">
                  <a:ln>
                    <a:noFill/>
                  </a:ln>
                  <a:solidFill>
                    <a:srgbClr val="FF0000"/>
                  </a:solidFill>
                  <a:effectLst>
                    <a:outerShdw blurRad="38100" dist="38100" dir="2700000" algn="tl">
                      <a:srgbClr val="FFFFFF"/>
                    </a:outerShdw>
                  </a:effectLst>
                  <a:uLnTx/>
                  <a:uFillTx/>
                  <a:latin typeface="Tahoma" pitchFamily="34" charset="0"/>
                </a:rPr>
                <a:t>-  </a:t>
              </a:r>
              <a:r>
                <a:rPr kumimoji="0" lang="nl-NL" altLang="nl-NL" sz="1800" b="1" i="1" u="none" strike="noStrike" kern="0" cap="none" spc="0" normalizeH="0" baseline="0" noProof="0" smtClean="0">
                  <a:ln>
                    <a:noFill/>
                  </a:ln>
                  <a:solidFill>
                    <a:srgbClr val="FFFFFF"/>
                  </a:solidFill>
                  <a:effectLst>
                    <a:outerShdw blurRad="38100" dist="38100" dir="2700000" algn="tl">
                      <a:srgbClr val="808080"/>
                    </a:outerShdw>
                  </a:effectLst>
                  <a:uLnTx/>
                  <a:uFillTx/>
                  <a:latin typeface="Tahoma" pitchFamily="34" charset="0"/>
                </a:rPr>
                <a:t>1335</a:t>
              </a:r>
              <a:endParaRPr kumimoji="0" lang="nl-NL" altLang="nl-NL" sz="1800" b="0" i="0" u="none" strike="noStrike" kern="0" cap="none" spc="0" normalizeH="0" baseline="0" noProof="0" smtClean="0">
                <a:ln>
                  <a:noFill/>
                </a:ln>
                <a:solidFill>
                  <a:srgbClr val="FF0000"/>
                </a:solidFill>
                <a:effectLst>
                  <a:outerShdw blurRad="38100" dist="38100" dir="2700000" algn="tl">
                    <a:srgbClr val="FFFFFF"/>
                  </a:outerShdw>
                </a:effectLst>
                <a:uLnTx/>
                <a:uFillTx/>
                <a:latin typeface="Times New Roman" pitchFamily="18" charset="0"/>
              </a:endParaRPr>
            </a:p>
          </p:txBody>
        </p:sp>
        <p:sp>
          <p:nvSpPr>
            <p:cNvPr id="73" name="Line 102"/>
            <p:cNvSpPr>
              <a:spLocks noChangeShapeType="1"/>
            </p:cNvSpPr>
            <p:nvPr/>
          </p:nvSpPr>
          <p:spPr bwMode="auto">
            <a:xfrm>
              <a:off x="4512" y="1104"/>
              <a:ext cx="624"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74" name="AutoShape 103"/>
          <p:cNvSpPr>
            <a:spLocks noChangeArrowheads="1"/>
          </p:cNvSpPr>
          <p:nvPr/>
        </p:nvSpPr>
        <p:spPr bwMode="auto">
          <a:xfrm rot="16200000">
            <a:off x="5676900" y="1252538"/>
            <a:ext cx="3048000" cy="3124200"/>
          </a:xfrm>
          <a:custGeom>
            <a:avLst/>
            <a:gdLst>
              <a:gd name="G0" fmla="+- -853119 0 0"/>
              <a:gd name="G1" fmla="+- 9708097 0 0"/>
              <a:gd name="G2" fmla="+- -853119 0 9708097"/>
              <a:gd name="G3" fmla="+- 10800 0 0"/>
              <a:gd name="G4" fmla="+- 0 0 -853119"/>
              <a:gd name="T0" fmla="*/ 360 256 1"/>
              <a:gd name="T1" fmla="*/ 0 256 1"/>
              <a:gd name="G5" fmla="+- G2 T0 T1"/>
              <a:gd name="G6" fmla="?: G2 G2 G5"/>
              <a:gd name="G7" fmla="+- 0 0 G6"/>
              <a:gd name="G8" fmla="+- 10299 0 0"/>
              <a:gd name="G9" fmla="+- 0 0 9708097"/>
              <a:gd name="G10" fmla="+- 10299 0 2700"/>
              <a:gd name="G11" fmla="cos G10 -853119"/>
              <a:gd name="G12" fmla="sin G10 -853119"/>
              <a:gd name="G13" fmla="cos 13500 -853119"/>
              <a:gd name="G14" fmla="sin 13500 -853119"/>
              <a:gd name="G15" fmla="+- G11 10800 0"/>
              <a:gd name="G16" fmla="+- G12 10800 0"/>
              <a:gd name="G17" fmla="+- G13 10800 0"/>
              <a:gd name="G18" fmla="+- G14 10800 0"/>
              <a:gd name="G19" fmla="*/ 10299 1 2"/>
              <a:gd name="G20" fmla="+- G19 5400 0"/>
              <a:gd name="G21" fmla="cos G20 -853119"/>
              <a:gd name="G22" fmla="sin G20 -853119"/>
              <a:gd name="G23" fmla="+- G21 10800 0"/>
              <a:gd name="G24" fmla="+- G12 G23 G22"/>
              <a:gd name="G25" fmla="+- G22 G23 G11"/>
              <a:gd name="G26" fmla="cos 10800 -853119"/>
              <a:gd name="G27" fmla="sin 10800 -853119"/>
              <a:gd name="G28" fmla="cos 10299 -853119"/>
              <a:gd name="G29" fmla="sin 10299 -853119"/>
              <a:gd name="G30" fmla="+- G26 10800 0"/>
              <a:gd name="G31" fmla="+- G27 10800 0"/>
              <a:gd name="G32" fmla="+- G28 10800 0"/>
              <a:gd name="G33" fmla="+- G29 10800 0"/>
              <a:gd name="G34" fmla="+- G19 5400 0"/>
              <a:gd name="G35" fmla="cos G34 9708097"/>
              <a:gd name="G36" fmla="sin G34 9708097"/>
              <a:gd name="G37" fmla="+/ 9708097 -853119 2"/>
              <a:gd name="T2" fmla="*/ 180 256 1"/>
              <a:gd name="T3" fmla="*/ 0 256 1"/>
              <a:gd name="G38" fmla="+- G37 T2 T3"/>
              <a:gd name="G39" fmla="?: G2 G37 G38"/>
              <a:gd name="G40" fmla="cos 10800 G39"/>
              <a:gd name="G41" fmla="sin 10800 G39"/>
              <a:gd name="G42" fmla="cos 10299 G39"/>
              <a:gd name="G43" fmla="sin 10299 G39"/>
              <a:gd name="G44" fmla="+- G40 10800 0"/>
              <a:gd name="G45" fmla="+- G41 10800 0"/>
              <a:gd name="G46" fmla="+- G42 10800 0"/>
              <a:gd name="G47" fmla="+- G43 10800 0"/>
              <a:gd name="G48" fmla="+- G35 10800 0"/>
              <a:gd name="G49" fmla="+- G36 10800 0"/>
              <a:gd name="T4" fmla="*/ 6677 w 21600"/>
              <a:gd name="T5" fmla="*/ 817 h 21600"/>
              <a:gd name="T6" fmla="*/ 1840 w 21600"/>
              <a:gd name="T7" fmla="*/ 16369 h 21600"/>
              <a:gd name="T8" fmla="*/ 6868 w 21600"/>
              <a:gd name="T9" fmla="*/ 1280 h 21600"/>
              <a:gd name="T10" fmla="*/ 23953 w 21600"/>
              <a:gd name="T11" fmla="*/ 7759 h 21600"/>
              <a:gd name="T12" fmla="*/ 21743 w 21600"/>
              <a:gd name="T13" fmla="*/ 11298 h 21600"/>
              <a:gd name="T14" fmla="*/ 18203 w 21600"/>
              <a:gd name="T15" fmla="*/ 90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834" y="8480"/>
                </a:moveTo>
                <a:cubicBezTo>
                  <a:pt x="19754" y="3809"/>
                  <a:pt x="15594" y="501"/>
                  <a:pt x="10800" y="501"/>
                </a:cubicBezTo>
                <a:cubicBezTo>
                  <a:pt x="5112" y="501"/>
                  <a:pt x="501" y="5112"/>
                  <a:pt x="501" y="10800"/>
                </a:cubicBezTo>
                <a:cubicBezTo>
                  <a:pt x="500" y="12721"/>
                  <a:pt x="1038" y="14605"/>
                  <a:pt x="2053" y="16237"/>
                </a:cubicBezTo>
                <a:lnTo>
                  <a:pt x="1627" y="16501"/>
                </a:lnTo>
                <a:cubicBezTo>
                  <a:pt x="563" y="14790"/>
                  <a:pt x="0" y="12815"/>
                  <a:pt x="0" y="10800"/>
                </a:cubicBezTo>
                <a:cubicBezTo>
                  <a:pt x="0" y="4835"/>
                  <a:pt x="4835" y="0"/>
                  <a:pt x="10800" y="0"/>
                </a:cubicBezTo>
                <a:cubicBezTo>
                  <a:pt x="15827" y="-1"/>
                  <a:pt x="20190" y="3469"/>
                  <a:pt x="21322" y="8367"/>
                </a:cubicBezTo>
                <a:lnTo>
                  <a:pt x="23953" y="7759"/>
                </a:lnTo>
                <a:lnTo>
                  <a:pt x="21743" y="11298"/>
                </a:lnTo>
                <a:lnTo>
                  <a:pt x="18203" y="9088"/>
                </a:lnTo>
                <a:lnTo>
                  <a:pt x="20834" y="8480"/>
                </a:lnTo>
                <a:close/>
              </a:path>
            </a:pathLst>
          </a:custGeom>
          <a:solidFill>
            <a:srgbClr val="FF00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75" name="AutoShape 104"/>
          <p:cNvSpPr>
            <a:spLocks noChangeArrowheads="1"/>
          </p:cNvSpPr>
          <p:nvPr/>
        </p:nvSpPr>
        <p:spPr bwMode="auto">
          <a:xfrm rot="16200000">
            <a:off x="4953000" y="1900238"/>
            <a:ext cx="4267200" cy="3810000"/>
          </a:xfrm>
          <a:custGeom>
            <a:avLst/>
            <a:gdLst>
              <a:gd name="G0" fmla="+- -896236 0 0"/>
              <a:gd name="G1" fmla="+- 10985059 0 0"/>
              <a:gd name="G2" fmla="+- -896236 0 10985059"/>
              <a:gd name="G3" fmla="+- 10800 0 0"/>
              <a:gd name="G4" fmla="+- 0 0 -896236"/>
              <a:gd name="T0" fmla="*/ 360 256 1"/>
              <a:gd name="T1" fmla="*/ 0 256 1"/>
              <a:gd name="G5" fmla="+- G2 T0 T1"/>
              <a:gd name="G6" fmla="?: G2 G2 G5"/>
              <a:gd name="G7" fmla="+- 0 0 G6"/>
              <a:gd name="G8" fmla="+- 10130 0 0"/>
              <a:gd name="G9" fmla="+- 0 0 10985059"/>
              <a:gd name="G10" fmla="+- 10130 0 2700"/>
              <a:gd name="G11" fmla="cos G10 -896236"/>
              <a:gd name="G12" fmla="sin G10 -896236"/>
              <a:gd name="G13" fmla="cos 13500 -896236"/>
              <a:gd name="G14" fmla="sin 13500 -896236"/>
              <a:gd name="G15" fmla="+- G11 10800 0"/>
              <a:gd name="G16" fmla="+- G12 10800 0"/>
              <a:gd name="G17" fmla="+- G13 10800 0"/>
              <a:gd name="G18" fmla="+- G14 10800 0"/>
              <a:gd name="G19" fmla="*/ 10130 1 2"/>
              <a:gd name="G20" fmla="+- G19 5400 0"/>
              <a:gd name="G21" fmla="cos G20 -896236"/>
              <a:gd name="G22" fmla="sin G20 -896236"/>
              <a:gd name="G23" fmla="+- G21 10800 0"/>
              <a:gd name="G24" fmla="+- G12 G23 G22"/>
              <a:gd name="G25" fmla="+- G22 G23 G11"/>
              <a:gd name="G26" fmla="cos 10800 -896236"/>
              <a:gd name="G27" fmla="sin 10800 -896236"/>
              <a:gd name="G28" fmla="cos 10130 -896236"/>
              <a:gd name="G29" fmla="sin 10130 -896236"/>
              <a:gd name="G30" fmla="+- G26 10800 0"/>
              <a:gd name="G31" fmla="+- G27 10800 0"/>
              <a:gd name="G32" fmla="+- G28 10800 0"/>
              <a:gd name="G33" fmla="+- G29 10800 0"/>
              <a:gd name="G34" fmla="+- G19 5400 0"/>
              <a:gd name="G35" fmla="cos G34 10985059"/>
              <a:gd name="G36" fmla="sin G34 10985059"/>
              <a:gd name="G37" fmla="+/ 10985059 -896236 2"/>
              <a:gd name="T2" fmla="*/ 180 256 1"/>
              <a:gd name="T3" fmla="*/ 0 256 1"/>
              <a:gd name="G38" fmla="+- G37 T2 T3"/>
              <a:gd name="G39" fmla="?: G2 G37 G38"/>
              <a:gd name="G40" fmla="cos 10800 G39"/>
              <a:gd name="G41" fmla="sin 10800 G39"/>
              <a:gd name="G42" fmla="cos 10130 G39"/>
              <a:gd name="G43" fmla="sin 10130 G39"/>
              <a:gd name="G44" fmla="+- G40 10800 0"/>
              <a:gd name="G45" fmla="+- G41 10800 0"/>
              <a:gd name="G46" fmla="+- G42 10800 0"/>
              <a:gd name="G47" fmla="+- G43 10800 0"/>
              <a:gd name="G48" fmla="+- G35 10800 0"/>
              <a:gd name="G49" fmla="+- G36 10800 0"/>
              <a:gd name="T4" fmla="*/ 8365 w 21600"/>
              <a:gd name="T5" fmla="*/ 278 h 21600"/>
              <a:gd name="T6" fmla="*/ 578 w 21600"/>
              <a:gd name="T7" fmla="*/ 13043 h 21600"/>
              <a:gd name="T8" fmla="*/ 8516 w 21600"/>
              <a:gd name="T9" fmla="*/ 930 h 21600"/>
              <a:gd name="T10" fmla="*/ 23917 w 21600"/>
              <a:gd name="T11" fmla="*/ 7608 h 21600"/>
              <a:gd name="T12" fmla="*/ 21686 w 21600"/>
              <a:gd name="T13" fmla="*/ 11274 h 21600"/>
              <a:gd name="T14" fmla="*/ 18019 w 21600"/>
              <a:gd name="T15" fmla="*/ 90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642" y="8405"/>
                </a:moveTo>
                <a:cubicBezTo>
                  <a:pt x="19538" y="3865"/>
                  <a:pt x="15472" y="670"/>
                  <a:pt x="10800" y="670"/>
                </a:cubicBezTo>
                <a:cubicBezTo>
                  <a:pt x="5205" y="670"/>
                  <a:pt x="670" y="5205"/>
                  <a:pt x="670" y="10800"/>
                </a:cubicBezTo>
                <a:cubicBezTo>
                  <a:pt x="669" y="11530"/>
                  <a:pt x="748" y="12258"/>
                  <a:pt x="905" y="12972"/>
                </a:cubicBezTo>
                <a:lnTo>
                  <a:pt x="251" y="13115"/>
                </a:lnTo>
                <a:cubicBezTo>
                  <a:pt x="84" y="12355"/>
                  <a:pt x="0" y="11578"/>
                  <a:pt x="0" y="10800"/>
                </a:cubicBezTo>
                <a:cubicBezTo>
                  <a:pt x="0" y="4835"/>
                  <a:pt x="4835" y="0"/>
                  <a:pt x="10800" y="0"/>
                </a:cubicBezTo>
                <a:cubicBezTo>
                  <a:pt x="15781" y="-1"/>
                  <a:pt x="20116" y="3406"/>
                  <a:pt x="21293" y="8246"/>
                </a:cubicBezTo>
                <a:lnTo>
                  <a:pt x="23917" y="7608"/>
                </a:lnTo>
                <a:lnTo>
                  <a:pt x="21686" y="11274"/>
                </a:lnTo>
                <a:lnTo>
                  <a:pt x="18019" y="9043"/>
                </a:lnTo>
                <a:lnTo>
                  <a:pt x="20642" y="8405"/>
                </a:lnTo>
                <a:close/>
              </a:path>
            </a:pathLst>
          </a:custGeom>
          <a:solidFill>
            <a:srgbClr val="FF00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4" name="Rectangle 113"/>
          <p:cNvSpPr>
            <a:spLocks noChangeArrowheads="1"/>
          </p:cNvSpPr>
          <p:nvPr/>
        </p:nvSpPr>
        <p:spPr bwMode="auto">
          <a:xfrm>
            <a:off x="7391400" y="3119438"/>
            <a:ext cx="838200" cy="584775"/>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600" b="1" i="0"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1798</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600" b="1" kern="0" dirty="0" smtClean="0">
                <a:solidFill>
                  <a:srgbClr val="FFFFFF"/>
                </a:solidFill>
                <a:effectLst>
                  <a:outerShdw blurRad="38100" dist="38100" dir="2700000" algn="tl">
                    <a:srgbClr val="808080"/>
                  </a:outerShdw>
                </a:effectLst>
                <a:latin typeface="Tahoma" pitchFamily="34" charset="0"/>
              </a:rPr>
              <a:t>A.D.</a:t>
            </a:r>
            <a:endParaRPr kumimoji="0" lang="nl-NL" altLang="nl-NL" sz="8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p:txBody>
      </p:sp>
      <p:sp>
        <p:nvSpPr>
          <p:cNvPr id="85" name="Rectangle 114"/>
          <p:cNvSpPr>
            <a:spLocks noChangeArrowheads="1"/>
          </p:cNvSpPr>
          <p:nvPr/>
        </p:nvSpPr>
        <p:spPr bwMode="auto">
          <a:xfrm>
            <a:off x="4191000" y="5100638"/>
            <a:ext cx="1524000" cy="1138773"/>
          </a:xfrm>
          <a:prstGeom prst="rect">
            <a:avLst/>
          </a:prstGeom>
          <a:noFill/>
          <a:ln>
            <a:noFill/>
          </a:ln>
          <a:effectLst>
            <a:outerShdw dist="28398" dir="1593903"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1400" b="1" i="1" kern="0" dirty="0" err="1" smtClean="0">
                <a:solidFill>
                  <a:srgbClr val="FFFFFF"/>
                </a:solidFill>
                <a:effectLst>
                  <a:outerShdw blurRad="38100" dist="38100" dir="2700000" algn="tl">
                    <a:srgbClr val="808080"/>
                  </a:outerShdw>
                </a:effectLst>
                <a:latin typeface="Tahoma" pitchFamily="34" charset="0"/>
              </a:rPr>
              <a:t>Timescale</a:t>
            </a:r>
            <a:endParaRPr lang="nl-NL" altLang="nl-NL" sz="1400" b="1" i="1" kern="0" dirty="0" smtClean="0">
              <a:solidFill>
                <a:srgbClr val="FFFFFF"/>
              </a:solidFill>
              <a:effectLst>
                <a:outerShdw blurRad="38100" dist="38100" dir="2700000" algn="tl">
                  <a:srgbClr val="808080"/>
                </a:outerShdw>
              </a:effectLst>
              <a:latin typeface="Tahoma"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14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 of</a:t>
            </a:r>
            <a:endParaRPr kumimoji="0" lang="nl-NL" altLang="nl-NL" sz="2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altLang="nl-NL" sz="2000" b="1" i="1" u="none" strike="noStrike" kern="0" cap="none" spc="0" normalizeH="0" baseline="0" noProof="0" dirty="0" smtClean="0">
                <a:ln>
                  <a:noFill/>
                </a:ln>
                <a:solidFill>
                  <a:srgbClr val="FFFFFF"/>
                </a:solidFill>
                <a:effectLst>
                  <a:outerShdw blurRad="38100" dist="38100" dir="2700000" algn="tl">
                    <a:srgbClr val="808080"/>
                  </a:outerShdw>
                </a:effectLst>
                <a:uLnTx/>
                <a:uFillTx/>
                <a:latin typeface="Tahoma" pitchFamily="34" charset="0"/>
              </a:rPr>
              <a:t>1.260 </a:t>
            </a:r>
          </a:p>
          <a:p>
            <a:pPr marL="0" marR="0" lvl="0" indent="0" algn="ctr" defTabSz="914400" eaLnBrk="0" fontAlgn="base" latinLnBrk="0" hangingPunct="0">
              <a:lnSpc>
                <a:spcPct val="100000"/>
              </a:lnSpc>
              <a:spcBef>
                <a:spcPct val="0"/>
              </a:spcBef>
              <a:spcAft>
                <a:spcPct val="0"/>
              </a:spcAft>
              <a:buClrTx/>
              <a:buSzTx/>
              <a:buFontTx/>
              <a:buNone/>
              <a:tabLst/>
              <a:defRPr/>
            </a:pPr>
            <a:r>
              <a:rPr lang="nl-NL" altLang="nl-NL" sz="2000" b="1" i="1" kern="0" noProof="0" dirty="0" smtClean="0">
                <a:solidFill>
                  <a:srgbClr val="FFFFFF"/>
                </a:solidFill>
                <a:effectLst>
                  <a:outerShdw blurRad="38100" dist="38100" dir="2700000" algn="tl">
                    <a:srgbClr val="808080"/>
                  </a:outerShdw>
                </a:effectLst>
                <a:latin typeface="Tahoma" pitchFamily="34" charset="0"/>
              </a:rPr>
              <a:t>JAAR</a:t>
            </a:r>
            <a:endParaRPr kumimoji="0" lang="nl-NL" altLang="nl-NL" sz="4400" b="1" i="1" u="none" strike="noStrike" kern="0" cap="none" spc="0" normalizeH="0" baseline="0" noProof="0" dirty="0" smtClean="0">
              <a:ln>
                <a:noFill/>
              </a:ln>
              <a:solidFill>
                <a:srgbClr val="000000"/>
              </a:solidFill>
              <a:effectLst/>
              <a:uLnTx/>
              <a:uFillTx/>
              <a:latin typeface="Tahoma" pitchFamily="34" charset="0"/>
            </a:endParaRPr>
          </a:p>
        </p:txBody>
      </p:sp>
      <p:sp>
        <p:nvSpPr>
          <p:cNvPr id="77" name="Rectangle 106"/>
          <p:cNvSpPr>
            <a:spLocks noChangeArrowheads="1"/>
          </p:cNvSpPr>
          <p:nvPr/>
        </p:nvSpPr>
        <p:spPr bwMode="auto">
          <a:xfrm>
            <a:off x="5715000" y="5100638"/>
            <a:ext cx="1524000" cy="1231106"/>
          </a:xfrm>
          <a:prstGeom prst="rect">
            <a:avLst/>
          </a:prstGeom>
          <a:noFill/>
          <a:ln>
            <a:noFill/>
          </a:ln>
          <a:effectLst>
            <a:outerShdw dist="28398" dir="1593903" algn="ctr" rotWithShape="0">
              <a:srgbClr val="FF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0"/>
              </a:spcBef>
              <a:spcAft>
                <a:spcPct val="0"/>
              </a:spcAft>
            </a:pPr>
            <a:r>
              <a:rPr lang="nl-NL" altLang="nl-NL" sz="1400" b="1" i="1" dirty="0" err="1" smtClean="0">
                <a:solidFill>
                  <a:srgbClr val="FFFFFF"/>
                </a:solidFill>
                <a:effectLst>
                  <a:outerShdw blurRad="38100" dist="38100" dir="2700000" algn="tl">
                    <a:srgbClr val="808080"/>
                  </a:outerShdw>
                </a:effectLst>
                <a:latin typeface="Tahoma" pitchFamily="34" charset="0"/>
              </a:rPr>
              <a:t>Timescale</a:t>
            </a:r>
            <a:r>
              <a:rPr lang="nl-NL" altLang="nl-NL" sz="1400" b="1" i="1" dirty="0" smtClean="0">
                <a:solidFill>
                  <a:srgbClr val="FFFFFF"/>
                </a:solidFill>
                <a:effectLst>
                  <a:outerShdw blurRad="38100" dist="38100" dir="2700000" algn="tl">
                    <a:srgbClr val="808080"/>
                  </a:outerShdw>
                </a:effectLst>
                <a:latin typeface="Tahoma" pitchFamily="34" charset="0"/>
              </a:rPr>
              <a:t> </a:t>
            </a:r>
          </a:p>
          <a:p>
            <a:pPr algn="ctr" eaLnBrk="0" fontAlgn="base" hangingPunct="0">
              <a:spcBef>
                <a:spcPct val="0"/>
              </a:spcBef>
              <a:spcAft>
                <a:spcPct val="0"/>
              </a:spcAft>
            </a:pPr>
            <a:r>
              <a:rPr lang="nl-NL" altLang="nl-NL" sz="1400" b="1" i="1" dirty="0" smtClean="0">
                <a:solidFill>
                  <a:srgbClr val="FFFFFF"/>
                </a:solidFill>
                <a:effectLst>
                  <a:outerShdw blurRad="38100" dist="38100" dir="2700000" algn="tl">
                    <a:srgbClr val="808080"/>
                  </a:outerShdw>
                </a:effectLst>
                <a:latin typeface="Tahoma" pitchFamily="34" charset="0"/>
              </a:rPr>
              <a:t>of:</a:t>
            </a:r>
            <a:r>
              <a:rPr lang="nl-NL" altLang="nl-NL" sz="2000" b="1" i="1" dirty="0" smtClean="0">
                <a:solidFill>
                  <a:srgbClr val="FFFFFF"/>
                </a:solidFill>
                <a:effectLst>
                  <a:outerShdw blurRad="38100" dist="38100" dir="2700000" algn="tl">
                    <a:srgbClr val="808080"/>
                  </a:outerShdw>
                </a:effectLst>
                <a:latin typeface="Tahoma" pitchFamily="34" charset="0"/>
              </a:rPr>
              <a:t> </a:t>
            </a:r>
          </a:p>
          <a:p>
            <a:pPr algn="ctr" eaLnBrk="0" fontAlgn="base" hangingPunct="0">
              <a:spcBef>
                <a:spcPct val="0"/>
              </a:spcBef>
              <a:spcAft>
                <a:spcPct val="0"/>
              </a:spcAft>
            </a:pPr>
            <a:r>
              <a:rPr lang="nl-NL" altLang="nl-NL" sz="2000" b="1" i="1" dirty="0" smtClean="0">
                <a:solidFill>
                  <a:srgbClr val="FFFFFF"/>
                </a:solidFill>
                <a:effectLst>
                  <a:outerShdw blurRad="38100" dist="38100" dir="2700000" algn="tl">
                    <a:srgbClr val="808080"/>
                  </a:outerShdw>
                </a:effectLst>
                <a:latin typeface="Tahoma" pitchFamily="34" charset="0"/>
              </a:rPr>
              <a:t>1.290 </a:t>
            </a:r>
          </a:p>
          <a:p>
            <a:pPr algn="ctr" eaLnBrk="0" fontAlgn="base" hangingPunct="0">
              <a:spcBef>
                <a:spcPct val="0"/>
              </a:spcBef>
              <a:spcAft>
                <a:spcPct val="0"/>
              </a:spcAft>
            </a:pPr>
            <a:r>
              <a:rPr lang="nl-NL" altLang="nl-NL" sz="2000" b="1" i="1" dirty="0" smtClean="0">
                <a:solidFill>
                  <a:srgbClr val="FFFFFF"/>
                </a:solidFill>
                <a:effectLst>
                  <a:outerShdw blurRad="38100" dist="38100" dir="2700000" algn="tl">
                    <a:srgbClr val="808080"/>
                  </a:outerShdw>
                </a:effectLst>
                <a:latin typeface="Tahoma" pitchFamily="34" charset="0"/>
              </a:rPr>
              <a:t>JAAR</a:t>
            </a:r>
            <a:endParaRPr lang="nl-NL" altLang="nl-NL" sz="4400" b="1" i="1" dirty="0" smtClean="0">
              <a:solidFill>
                <a:srgbClr val="000000"/>
              </a:solidFill>
              <a:latin typeface="Tahoma" pitchFamily="34" charset="0"/>
            </a:endParaRPr>
          </a:p>
        </p:txBody>
      </p:sp>
      <p:pic>
        <p:nvPicPr>
          <p:cNvPr id="100" name="Picture 2"/>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5" name="Groep 104"/>
          <p:cNvGrpSpPr/>
          <p:nvPr/>
        </p:nvGrpSpPr>
        <p:grpSpPr>
          <a:xfrm>
            <a:off x="208639" y="5695950"/>
            <a:ext cx="1148208" cy="980930"/>
            <a:chOff x="6865984" y="116048"/>
            <a:chExt cx="2083743" cy="1670195"/>
          </a:xfrm>
        </p:grpSpPr>
        <p:pic>
          <p:nvPicPr>
            <p:cNvPr id="1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8" name="Tekstvak 77"/>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pic>
        <p:nvPicPr>
          <p:cNvPr id="10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675" b="8542"/>
          <a:stretch/>
        </p:blipFill>
        <p:spPr bwMode="auto">
          <a:xfrm>
            <a:off x="272762" y="140956"/>
            <a:ext cx="685202" cy="92912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78297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6"/>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1000"/>
                                  </p:stCondLst>
                                  <p:childTnLst>
                                    <p:set>
                                      <p:cBhvr>
                                        <p:cTn id="27" dur="1" fill="hold">
                                          <p:stCondLst>
                                            <p:cond delay="499"/>
                                          </p:stCondLst>
                                        </p:cTn>
                                        <p:tgtEl>
                                          <p:spTgt spid="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1"/>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8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83"/>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84"/>
                                        </p:tgtEl>
                                        <p:attrNameLst>
                                          <p:attrName>style.visibility</p:attrName>
                                        </p:attrNameLst>
                                      </p:cBhvr>
                                      <p:to>
                                        <p:strVal val="visible"/>
                                      </p:to>
                                    </p:set>
                                  </p:childTnLst>
                                </p:cTn>
                              </p:par>
                            </p:childTnLst>
                          </p:cTn>
                        </p:par>
                        <p:par>
                          <p:cTn id="49" fill="hold">
                            <p:stCondLst>
                              <p:cond delay="1000"/>
                            </p:stCondLst>
                            <p:childTnLst>
                              <p:par>
                                <p:cTn id="50" presetID="1" presetClass="entr" presetSubtype="0" fill="hold" grpId="0" nodeType="afterEffect">
                                  <p:stCondLst>
                                    <p:cond delay="1000"/>
                                  </p:stCondLst>
                                  <p:childTnLst>
                                    <p:set>
                                      <p:cBhvr>
                                        <p:cTn id="51" dur="1" fill="hold">
                                          <p:stCondLst>
                                            <p:cond delay="499"/>
                                          </p:stCondLst>
                                        </p:cTn>
                                        <p:tgtEl>
                                          <p:spTgt spid="8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86"/>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499"/>
                                          </p:stCondLst>
                                        </p:cTn>
                                        <p:tgtEl>
                                          <p:spTgt spid="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91"/>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nodeType="afterEffect">
                                  <p:stCondLst>
                                    <p:cond delay="0"/>
                                  </p:stCondLst>
                                  <p:childTnLst>
                                    <p:set>
                                      <p:cBhvr>
                                        <p:cTn id="65" dur="1" fill="hold">
                                          <p:stCondLst>
                                            <p:cond delay="499"/>
                                          </p:stCondLst>
                                        </p:cTn>
                                        <p:tgtEl>
                                          <p:spTgt spid="8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9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9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95"/>
                                        </p:tgtEl>
                                        <p:attrNameLst>
                                          <p:attrName>style.visibility</p:attrName>
                                        </p:attrNameLst>
                                      </p:cBhvr>
                                      <p:to>
                                        <p:strVal val="visible"/>
                                      </p:to>
                                    </p:set>
                                  </p:childTnLst>
                                </p:cTn>
                              </p:par>
                            </p:childTnLst>
                          </p:cTn>
                        </p:par>
                        <p:par>
                          <p:cTn id="78" fill="hold">
                            <p:stCondLst>
                              <p:cond delay="500"/>
                            </p:stCondLst>
                            <p:childTnLst>
                              <p:par>
                                <p:cTn id="79" presetID="23" presetClass="entr" presetSubtype="528" fill="hold" grpId="0" nodeType="afterEffect">
                                  <p:stCondLst>
                                    <p:cond delay="0"/>
                                  </p:stCondLst>
                                  <p:childTnLst>
                                    <p:set>
                                      <p:cBhvr>
                                        <p:cTn id="80" dur="1" fill="hold">
                                          <p:stCondLst>
                                            <p:cond delay="0"/>
                                          </p:stCondLst>
                                        </p:cTn>
                                        <p:tgtEl>
                                          <p:spTgt spid="94"/>
                                        </p:tgtEl>
                                        <p:attrNameLst>
                                          <p:attrName>style.visibility</p:attrName>
                                        </p:attrNameLst>
                                      </p:cBhvr>
                                      <p:to>
                                        <p:strVal val="visible"/>
                                      </p:to>
                                    </p:set>
                                    <p:anim calcmode="lin" valueType="num">
                                      <p:cBhvr>
                                        <p:cTn id="81" dur="500" fill="hold"/>
                                        <p:tgtEl>
                                          <p:spTgt spid="94"/>
                                        </p:tgtEl>
                                        <p:attrNameLst>
                                          <p:attrName>ppt_w</p:attrName>
                                        </p:attrNameLst>
                                      </p:cBhvr>
                                      <p:tavLst>
                                        <p:tav tm="0">
                                          <p:val>
                                            <p:fltVal val="0"/>
                                          </p:val>
                                        </p:tav>
                                        <p:tav tm="100000">
                                          <p:val>
                                            <p:strVal val="#ppt_w"/>
                                          </p:val>
                                        </p:tav>
                                      </p:tavLst>
                                    </p:anim>
                                    <p:anim calcmode="lin" valueType="num">
                                      <p:cBhvr>
                                        <p:cTn id="82" dur="500" fill="hold"/>
                                        <p:tgtEl>
                                          <p:spTgt spid="94"/>
                                        </p:tgtEl>
                                        <p:attrNameLst>
                                          <p:attrName>ppt_h</p:attrName>
                                        </p:attrNameLst>
                                      </p:cBhvr>
                                      <p:tavLst>
                                        <p:tav tm="0">
                                          <p:val>
                                            <p:fltVal val="0"/>
                                          </p:val>
                                        </p:tav>
                                        <p:tav tm="100000">
                                          <p:val>
                                            <p:strVal val="#ppt_h"/>
                                          </p:val>
                                        </p:tav>
                                      </p:tavLst>
                                    </p:anim>
                                    <p:anim calcmode="lin" valueType="num">
                                      <p:cBhvr>
                                        <p:cTn id="83" dur="500" fill="hold"/>
                                        <p:tgtEl>
                                          <p:spTgt spid="94"/>
                                        </p:tgtEl>
                                        <p:attrNameLst>
                                          <p:attrName>ppt_x</p:attrName>
                                        </p:attrNameLst>
                                      </p:cBhvr>
                                      <p:tavLst>
                                        <p:tav tm="0">
                                          <p:val>
                                            <p:fltVal val="0.5"/>
                                          </p:val>
                                        </p:tav>
                                        <p:tav tm="100000">
                                          <p:val>
                                            <p:strVal val="#ppt_x"/>
                                          </p:val>
                                        </p:tav>
                                      </p:tavLst>
                                    </p:anim>
                                    <p:anim calcmode="lin" valueType="num">
                                      <p:cBhvr>
                                        <p:cTn id="84" dur="500" fill="hold"/>
                                        <p:tgtEl>
                                          <p:spTgt spid="94"/>
                                        </p:tgtEl>
                                        <p:attrNameLst>
                                          <p:attrName>ppt_y</p:attrName>
                                        </p:attrNameLst>
                                      </p:cBhvr>
                                      <p:tavLst>
                                        <p:tav tm="0">
                                          <p:val>
                                            <p:fltVal val="0.5"/>
                                          </p:val>
                                        </p:tav>
                                        <p:tav tm="100000">
                                          <p:val>
                                            <p:strVal val="#ppt_y"/>
                                          </p:val>
                                        </p:tav>
                                      </p:tavLst>
                                    </p:anim>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499"/>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9" grpId="0" autoUpdateAnimBg="0"/>
      <p:bldP spid="80" grpId="0" animBg="1"/>
      <p:bldP spid="81" grpId="0" animBg="1"/>
      <p:bldP spid="82" grpId="0" autoUpdateAnimBg="0"/>
      <p:bldP spid="83" grpId="0" animBg="1"/>
      <p:bldP spid="86" grpId="0" animBg="1"/>
      <p:bldP spid="91" grpId="0" animBg="1"/>
      <p:bldP spid="93" grpId="0" animBg="1"/>
      <p:bldP spid="94" grpId="0" autoUpdateAnimBg="0"/>
      <p:bldP spid="95" grpId="0" autoUpdateAnimBg="0"/>
      <p:bldP spid="97" grpId="0" animBg="1"/>
      <p:bldP spid="87" grpId="0" autoUpdateAnimBg="0"/>
      <p:bldP spid="92" grpId="0" autoUpdateAnimBg="0"/>
      <p:bldP spid="69" grpId="0" autoUpdateAnimBg="0"/>
      <p:bldP spid="70" grpId="0" autoUpdateAnimBg="0"/>
      <p:bldP spid="74" grpId="0" animBg="1"/>
      <p:bldP spid="75" grpId="0" animBg="1"/>
      <p:bldP spid="84" grpId="0" autoUpdateAnimBg="0"/>
      <p:bldP spid="85" grpId="0" autoUpdateAnimBg="0"/>
      <p:bldP spid="7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5138998" y="2364478"/>
            <a:ext cx="3793310" cy="2308324"/>
          </a:xfrm>
          <a:prstGeom prst="rect">
            <a:avLst/>
          </a:prstGeom>
          <a:effectLst>
            <a:outerShdw blurRad="50800" dist="50800" dir="5400000" algn="ctr" rotWithShape="0">
              <a:schemeClr val="tx1"/>
            </a:outerShdw>
          </a:effectLst>
        </p:spPr>
        <p:txBody>
          <a:bodyPr wrap="square">
            <a:spAutoFit/>
          </a:bodyPr>
          <a:lstStyle/>
          <a:p>
            <a:pPr algn="ctr"/>
            <a:r>
              <a:rPr lang="nl-NL" sz="2400" b="1" dirty="0" smtClean="0">
                <a:solidFill>
                  <a:schemeClr val="bg1"/>
                </a:solidFill>
              </a:rPr>
              <a:t>Zie Ellen G. White</a:t>
            </a:r>
            <a:r>
              <a:rPr lang="nl-NL" sz="2400" b="1" dirty="0">
                <a:solidFill>
                  <a:schemeClr val="bg1"/>
                </a:solidFill>
              </a:rPr>
              <a:t>, </a:t>
            </a:r>
            <a:endParaRPr lang="nl-NL" sz="2400" b="1" dirty="0" smtClean="0">
              <a:solidFill>
                <a:schemeClr val="bg1"/>
              </a:solidFill>
            </a:endParaRPr>
          </a:p>
          <a:p>
            <a:pPr algn="ctr"/>
            <a:r>
              <a:rPr lang="nl-NL" sz="2400" b="1" dirty="0" smtClean="0">
                <a:solidFill>
                  <a:schemeClr val="bg1"/>
                </a:solidFill>
              </a:rPr>
              <a:t>‘Wat </a:t>
            </a:r>
            <a:r>
              <a:rPr lang="nl-NL" sz="2400" b="1" dirty="0">
                <a:solidFill>
                  <a:schemeClr val="bg1"/>
                </a:solidFill>
              </a:rPr>
              <a:t>is het </a:t>
            </a:r>
            <a:r>
              <a:rPr lang="nl-NL" sz="2400" b="1" dirty="0" smtClean="0">
                <a:solidFill>
                  <a:schemeClr val="bg1"/>
                </a:solidFill>
              </a:rPr>
              <a:t>Heiligdom</a:t>
            </a:r>
            <a:r>
              <a:rPr lang="nl-NL" sz="2400" b="1" dirty="0">
                <a:solidFill>
                  <a:schemeClr val="bg1"/>
                </a:solidFill>
              </a:rPr>
              <a:t>?’, </a:t>
            </a:r>
            <a:endParaRPr lang="nl-NL" sz="2400" b="1" dirty="0" smtClean="0">
              <a:solidFill>
                <a:schemeClr val="bg1"/>
              </a:solidFill>
            </a:endParaRPr>
          </a:p>
          <a:p>
            <a:pPr algn="ctr"/>
            <a:r>
              <a:rPr lang="nl-NL" sz="2400" b="1" dirty="0" smtClean="0">
                <a:solidFill>
                  <a:schemeClr val="bg1"/>
                </a:solidFill>
              </a:rPr>
              <a:t>blz</a:t>
            </a:r>
            <a:r>
              <a:rPr lang="nl-NL" sz="2400" b="1" dirty="0">
                <a:solidFill>
                  <a:schemeClr val="bg1"/>
                </a:solidFill>
              </a:rPr>
              <a:t>. 384-395; </a:t>
            </a:r>
            <a:endParaRPr lang="nl-NL" sz="2400" b="1" dirty="0" smtClean="0">
              <a:solidFill>
                <a:schemeClr val="bg1"/>
              </a:solidFill>
            </a:endParaRPr>
          </a:p>
          <a:p>
            <a:pPr algn="ctr"/>
            <a:r>
              <a:rPr lang="nl-NL" sz="2400" b="1" dirty="0" smtClean="0">
                <a:solidFill>
                  <a:schemeClr val="bg1"/>
                </a:solidFill>
              </a:rPr>
              <a:t>‘In </a:t>
            </a:r>
            <a:r>
              <a:rPr lang="nl-NL" sz="2400" b="1" dirty="0">
                <a:solidFill>
                  <a:schemeClr val="bg1"/>
                </a:solidFill>
              </a:rPr>
              <a:t>het </a:t>
            </a:r>
            <a:r>
              <a:rPr lang="nl-NL" sz="2400" b="1" dirty="0" smtClean="0">
                <a:solidFill>
                  <a:schemeClr val="bg1"/>
                </a:solidFill>
              </a:rPr>
              <a:t>Heilige </a:t>
            </a:r>
            <a:r>
              <a:rPr lang="nl-NL" sz="2400" b="1" dirty="0">
                <a:solidFill>
                  <a:schemeClr val="bg1"/>
                </a:solidFill>
              </a:rPr>
              <a:t>der </a:t>
            </a:r>
            <a:r>
              <a:rPr lang="nl-NL" sz="2400" b="1" dirty="0" smtClean="0">
                <a:solidFill>
                  <a:schemeClr val="bg1"/>
                </a:solidFill>
              </a:rPr>
              <a:t>Heiligen</a:t>
            </a:r>
            <a:r>
              <a:rPr lang="nl-NL" sz="2400" b="1" dirty="0">
                <a:solidFill>
                  <a:schemeClr val="bg1"/>
                </a:solidFill>
              </a:rPr>
              <a:t>’, blz. 396-403, </a:t>
            </a:r>
            <a:endParaRPr lang="nl-NL" sz="2400" b="1" dirty="0" smtClean="0">
              <a:solidFill>
                <a:schemeClr val="bg1"/>
              </a:solidFill>
            </a:endParaRPr>
          </a:p>
          <a:p>
            <a:pPr algn="ctr"/>
            <a:r>
              <a:rPr lang="nl-NL" sz="2400" b="1" dirty="0" smtClean="0">
                <a:solidFill>
                  <a:schemeClr val="bg1"/>
                </a:solidFill>
              </a:rPr>
              <a:t>in </a:t>
            </a:r>
            <a:r>
              <a:rPr lang="nl-NL" sz="2400" b="1" dirty="0">
                <a:solidFill>
                  <a:schemeClr val="bg1"/>
                </a:solidFill>
              </a:rPr>
              <a:t>De Grote </a:t>
            </a:r>
            <a:r>
              <a:rPr lang="nl-NL" sz="2400" b="1" dirty="0" smtClean="0">
                <a:solidFill>
                  <a:schemeClr val="bg1"/>
                </a:solidFill>
              </a:rPr>
              <a:t>Strijd.</a:t>
            </a:r>
            <a:endParaRPr lang="en-US" sz="2400" b="1" dirty="0" smtClean="0">
              <a:solidFill>
                <a:schemeClr val="bg1"/>
              </a:solidFill>
            </a:endParaRPr>
          </a:p>
        </p:txBody>
      </p:sp>
      <p:sp>
        <p:nvSpPr>
          <p:cNvPr id="18" name="Tekstvak 17"/>
          <p:cNvSpPr txBox="1"/>
          <p:nvPr/>
        </p:nvSpPr>
        <p:spPr>
          <a:xfrm>
            <a:off x="2383627" y="6023123"/>
            <a:ext cx="228286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Vrijdag</a:t>
            </a:r>
            <a:r>
              <a:rPr lang="nl-NL" b="1" dirty="0" smtClean="0">
                <a:solidFill>
                  <a:schemeClr val="bg1"/>
                </a:solidFill>
              </a:rPr>
              <a:t> </a:t>
            </a:r>
            <a:r>
              <a:rPr lang="nl-NL" b="1" dirty="0" smtClean="0">
                <a:solidFill>
                  <a:schemeClr val="bg1"/>
                </a:solidFill>
              </a:rPr>
              <a:t>– December 6</a:t>
            </a:r>
            <a:endParaRPr lang="nl-NL"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290" y="1548738"/>
            <a:ext cx="2958137" cy="3939805"/>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ep 21"/>
          <p:cNvGrpSpPr/>
          <p:nvPr/>
        </p:nvGrpSpPr>
        <p:grpSpPr>
          <a:xfrm>
            <a:off x="196653" y="118251"/>
            <a:ext cx="8784976" cy="1870590"/>
            <a:chOff x="196653" y="118251"/>
            <a:chExt cx="8784976" cy="1870590"/>
          </a:xfrm>
        </p:grpSpPr>
        <p:sp>
          <p:nvSpPr>
            <p:cNvPr id="25" name="Rechthoek 24"/>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3" name="Groep 32"/>
            <p:cNvGrpSpPr/>
            <p:nvPr/>
          </p:nvGrpSpPr>
          <p:grpSpPr>
            <a:xfrm>
              <a:off x="196653" y="118251"/>
              <a:ext cx="8784976" cy="1870590"/>
              <a:chOff x="196653" y="118251"/>
              <a:chExt cx="8784976" cy="1870590"/>
            </a:xfrm>
          </p:grpSpPr>
          <p:sp>
            <p:nvSpPr>
              <p:cNvPr id="35" name="Rechthoek 34"/>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6" name="Picture 2"/>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kstvak 37"/>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4" name="Tekstvak 33"/>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Verdere Studie</a:t>
              </a: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a:t>
              </a:r>
              <a:r>
                <a:rPr lang="nl-NL" sz="1400" b="1" dirty="0" smtClean="0">
                  <a:solidFill>
                    <a:srgbClr val="FCE7AA"/>
                  </a:solidFill>
                  <a:latin typeface="Book Antiqua" panose="02040602050305030304" pitchFamily="18" charset="0"/>
                  <a:ea typeface="Batang" pitchFamily="18" charset="-127"/>
                  <a:cs typeface="Times New Roman" pitchFamily="18" charset="0"/>
                </a:rPr>
                <a:t>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283325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18" name="Tekstvak 17"/>
          <p:cNvSpPr txBox="1"/>
          <p:nvPr/>
        </p:nvSpPr>
        <p:spPr>
          <a:xfrm>
            <a:off x="2383627" y="6023123"/>
            <a:ext cx="228286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Vrijdag</a:t>
            </a:r>
            <a:r>
              <a:rPr lang="nl-NL" b="1" dirty="0" smtClean="0">
                <a:solidFill>
                  <a:schemeClr val="bg1"/>
                </a:solidFill>
              </a:rPr>
              <a:t> </a:t>
            </a:r>
            <a:r>
              <a:rPr lang="nl-NL" b="1" dirty="0" smtClean="0">
                <a:solidFill>
                  <a:schemeClr val="bg1"/>
                </a:solidFill>
              </a:rPr>
              <a:t>– December 6</a:t>
            </a:r>
            <a:endParaRPr lang="nl-NL" b="1" dirty="0">
              <a:solidFill>
                <a:schemeClr val="bg1"/>
              </a:solidFill>
            </a:endParaRPr>
          </a:p>
        </p:txBody>
      </p:sp>
      <p:grpSp>
        <p:nvGrpSpPr>
          <p:cNvPr id="22" name="Groep 21"/>
          <p:cNvGrpSpPr/>
          <p:nvPr/>
        </p:nvGrpSpPr>
        <p:grpSpPr>
          <a:xfrm>
            <a:off x="196653" y="118251"/>
            <a:ext cx="8784976" cy="1870590"/>
            <a:chOff x="196653" y="118251"/>
            <a:chExt cx="8784976" cy="1870590"/>
          </a:xfrm>
        </p:grpSpPr>
        <p:sp>
          <p:nvSpPr>
            <p:cNvPr id="33" name="Rechthoek 32"/>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 name="Groep 33"/>
            <p:cNvGrpSpPr/>
            <p:nvPr/>
          </p:nvGrpSpPr>
          <p:grpSpPr>
            <a:xfrm>
              <a:off x="196653" y="118251"/>
              <a:ext cx="8784976" cy="1870590"/>
              <a:chOff x="196653" y="118251"/>
              <a:chExt cx="8784976" cy="1870590"/>
            </a:xfrm>
          </p:grpSpPr>
          <p:sp>
            <p:nvSpPr>
              <p:cNvPr id="36" name="Rechthoek 3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7" name="Picture 2"/>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5" name="Tekstvak 34"/>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Verdere Studie</a:t>
              </a: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a:t>
              </a:r>
              <a:r>
                <a:rPr lang="nl-NL" sz="1400" b="1" dirty="0" smtClean="0">
                  <a:solidFill>
                    <a:srgbClr val="FCE7AA"/>
                  </a:solidFill>
                  <a:latin typeface="Book Antiqua" panose="02040602050305030304" pitchFamily="18" charset="0"/>
                  <a:ea typeface="Batang" pitchFamily="18" charset="-127"/>
                  <a:cs typeface="Times New Roman" pitchFamily="18" charset="0"/>
                </a:rPr>
                <a:t>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Tekstvak 42"/>
          <p:cNvSpPr txBox="1"/>
          <p:nvPr/>
        </p:nvSpPr>
        <p:spPr>
          <a:xfrm>
            <a:off x="2328050" y="1442165"/>
            <a:ext cx="6658472" cy="954107"/>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a:solidFill>
                  <a:srgbClr val="FCE7AA"/>
                </a:solidFill>
                <a:latin typeface="Book Antiqua" panose="02040602050305030304" pitchFamily="18" charset="0"/>
                <a:ea typeface="Batang" pitchFamily="18" charset="-127"/>
                <a:cs typeface="Times New Roman" pitchFamily="18" charset="0"/>
              </a:rPr>
              <a:t>G</a:t>
            </a:r>
            <a:r>
              <a:rPr lang="nl-NL" sz="2800" b="1" dirty="0" smtClean="0">
                <a:solidFill>
                  <a:srgbClr val="FCE7AA"/>
                </a:solidFill>
                <a:latin typeface="Book Antiqua" panose="02040602050305030304" pitchFamily="18" charset="0"/>
                <a:ea typeface="Batang" pitchFamily="18" charset="-127"/>
                <a:cs typeface="Times New Roman" pitchFamily="18" charset="0"/>
              </a:rPr>
              <a:t>espreksvragen</a:t>
            </a:r>
            <a:endParaRPr lang="nl-NL" sz="2800" b="1" dirty="0">
              <a:solidFill>
                <a:srgbClr val="FCE7AA"/>
              </a:solidFill>
              <a:latin typeface="Book Antiqua" panose="02040602050305030304" pitchFamily="18" charset="0"/>
              <a:ea typeface="Batang" pitchFamily="18" charset="-127"/>
              <a:cs typeface="Times New Roman" pitchFamily="18" charset="0"/>
            </a:endParaRPr>
          </a:p>
          <a:p>
            <a:pPr algn="ctr"/>
            <a:endParaRPr lang="nl-NL" sz="2800" b="1" dirty="0" smtClean="0">
              <a:solidFill>
                <a:srgbClr val="FCE7AA"/>
              </a:solidFill>
              <a:latin typeface="Book Antiqua" panose="02040602050305030304" pitchFamily="18" charset="0"/>
              <a:ea typeface="Batang" pitchFamily="18" charset="-127"/>
              <a:cs typeface="Times New Roman" pitchFamily="18" charset="0"/>
            </a:endParaRPr>
          </a:p>
        </p:txBody>
      </p:sp>
      <p:sp>
        <p:nvSpPr>
          <p:cNvPr id="2" name="Rechthoek 1"/>
          <p:cNvSpPr/>
          <p:nvPr/>
        </p:nvSpPr>
        <p:spPr>
          <a:xfrm>
            <a:off x="2376798" y="1983274"/>
            <a:ext cx="6548973" cy="3785652"/>
          </a:xfrm>
          <a:prstGeom prst="rect">
            <a:avLst/>
          </a:prstGeom>
          <a:effectLst>
            <a:outerShdw blurRad="50800" dist="50800" dir="5400000" algn="ctr" rotWithShape="0">
              <a:schemeClr val="tx1"/>
            </a:outerShdw>
          </a:effectLst>
        </p:spPr>
        <p:txBody>
          <a:bodyPr wrap="square">
            <a:spAutoFit/>
          </a:bodyPr>
          <a:lstStyle/>
          <a:p>
            <a:pPr algn="ctr"/>
            <a:r>
              <a:rPr lang="nl-NL" sz="2400" b="1" dirty="0" smtClean="0">
                <a:solidFill>
                  <a:schemeClr val="bg1"/>
                </a:solidFill>
              </a:rPr>
              <a:t>Wanneer </a:t>
            </a:r>
            <a:r>
              <a:rPr lang="nl-NL" sz="2400" b="1" dirty="0">
                <a:solidFill>
                  <a:schemeClr val="bg1"/>
                </a:solidFill>
              </a:rPr>
              <a:t>de profetieën van Daniël 7 en 8 het over de kleine horen hebben, bespreken ze uitsluitend </a:t>
            </a:r>
            <a:r>
              <a:rPr lang="nl-NL" sz="2400" b="1" dirty="0" err="1">
                <a:solidFill>
                  <a:schemeClr val="bg1"/>
                </a:solidFill>
              </a:rPr>
              <a:t>rome</a:t>
            </a:r>
            <a:r>
              <a:rPr lang="nl-NL" sz="2400" b="1" dirty="0">
                <a:solidFill>
                  <a:schemeClr val="bg1"/>
                </a:solidFill>
              </a:rPr>
              <a:t>, en niets anders  niet het communisme (zoals sommigen in het verleden beweerd </a:t>
            </a:r>
          </a:p>
          <a:p>
            <a:pPr algn="ctr"/>
            <a:r>
              <a:rPr lang="nl-NL" sz="2400" b="1" dirty="0">
                <a:solidFill>
                  <a:schemeClr val="bg1"/>
                </a:solidFill>
              </a:rPr>
              <a:t>hebben) of de islam (zoals sommigen nu zeggen). Hoe blijven we evenwel trouw aan dit onderwijs zonder dat wij anderen onbedoeld pijn doen? Waarom moeten we laten zien dat het </a:t>
            </a:r>
          </a:p>
          <a:p>
            <a:pPr algn="ctr"/>
            <a:r>
              <a:rPr lang="nl-NL" sz="2400" b="1" dirty="0">
                <a:solidFill>
                  <a:schemeClr val="bg1"/>
                </a:solidFill>
              </a:rPr>
              <a:t>systeem het voorwerp van onze zorg is, en </a:t>
            </a:r>
            <a:endParaRPr lang="nl-NL" sz="2400" b="1" dirty="0" smtClean="0">
              <a:solidFill>
                <a:schemeClr val="bg1"/>
              </a:solidFill>
            </a:endParaRPr>
          </a:p>
          <a:p>
            <a:pPr algn="ctr"/>
            <a:r>
              <a:rPr lang="nl-NL" sz="2400" b="1" dirty="0" smtClean="0">
                <a:solidFill>
                  <a:schemeClr val="bg1"/>
                </a:solidFill>
              </a:rPr>
              <a:t>niet de </a:t>
            </a:r>
            <a:r>
              <a:rPr lang="nl-NL" sz="2400" b="1" dirty="0">
                <a:solidFill>
                  <a:schemeClr val="bg1"/>
                </a:solidFill>
              </a:rPr>
              <a:t>mensen die erin gevangen zitten?</a:t>
            </a:r>
            <a:endParaRPr lang="en-US" sz="2400" b="1" dirty="0" smtClean="0">
              <a:solidFill>
                <a:schemeClr val="bg1"/>
              </a:solidFill>
            </a:endParaRPr>
          </a:p>
        </p:txBody>
      </p:sp>
    </p:spTree>
    <p:extLst>
      <p:ext uri="{BB962C8B-B14F-4D97-AF65-F5344CB8AC3E}">
        <p14:creationId xmlns:p14="http://schemas.microsoft.com/office/powerpoint/2010/main" val="250130851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hthoek 7"/>
          <p:cNvSpPr/>
          <p:nvPr/>
        </p:nvSpPr>
        <p:spPr>
          <a:xfrm>
            <a:off x="179512" y="320890"/>
            <a:ext cx="8784976" cy="920697"/>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73" y="1182706"/>
            <a:ext cx="3054175" cy="473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ep 1"/>
          <p:cNvGrpSpPr/>
          <p:nvPr/>
        </p:nvGrpSpPr>
        <p:grpSpPr>
          <a:xfrm>
            <a:off x="196652" y="5006685"/>
            <a:ext cx="8784976" cy="1670195"/>
            <a:chOff x="196652" y="5006685"/>
            <a:chExt cx="8784976" cy="1670195"/>
          </a:xfrm>
        </p:grpSpPr>
        <p:sp>
          <p:nvSpPr>
            <p:cNvPr id="17" name="Rechthoek 16"/>
            <p:cNvSpPr/>
            <p:nvPr/>
          </p:nvSpPr>
          <p:spPr>
            <a:xfrm>
              <a:off x="196652" y="5805264"/>
              <a:ext cx="8784976" cy="768532"/>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7" name="Picture 39"/>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echthoek 19"/>
            <p:cNvSpPr/>
            <p:nvPr/>
          </p:nvSpPr>
          <p:spPr>
            <a:xfrm>
              <a:off x="2495869" y="5989475"/>
              <a:ext cx="3147978" cy="400110"/>
            </a:xfrm>
            <a:prstGeom prst="rect">
              <a:avLst/>
            </a:prstGeom>
            <a:effectLst>
              <a:outerShdw blurRad="50800" dist="50800" dir="5400000" algn="ctr" rotWithShape="0">
                <a:schemeClr val="tx1"/>
              </a:outerShdw>
            </a:effectLst>
          </p:spPr>
          <p:txBody>
            <a:bodyPr wrap="none">
              <a:spAutoFit/>
            </a:bodyPr>
            <a:lstStyle/>
            <a:p>
              <a:r>
                <a:rPr lang="nl-NL" sz="2000" b="1" dirty="0" smtClean="0">
                  <a:solidFill>
                    <a:schemeClr val="bg1"/>
                  </a:solidFill>
                </a:rPr>
                <a:t>SABBAT </a:t>
              </a:r>
              <a:r>
                <a:rPr lang="nl-NL" sz="2000" b="1" dirty="0" smtClean="0">
                  <a:solidFill>
                    <a:schemeClr val="bg1"/>
                  </a:solidFill>
                </a:rPr>
                <a:t>DECEMBER </a:t>
              </a:r>
              <a:r>
                <a:rPr lang="nl-NL" sz="2000" b="1" dirty="0">
                  <a:solidFill>
                    <a:schemeClr val="bg1"/>
                  </a:solidFill>
                </a:rPr>
                <a:t>7</a:t>
              </a:r>
              <a:r>
                <a:rPr lang="nl-NL" sz="2000" b="1" dirty="0" smtClean="0">
                  <a:solidFill>
                    <a:schemeClr val="bg1"/>
                  </a:solidFill>
                </a:rPr>
                <a:t> - 2013</a:t>
              </a:r>
              <a:endParaRPr lang="nl-NL" sz="2000" b="1" dirty="0">
                <a:solidFill>
                  <a:schemeClr val="bg1"/>
                </a:solidFill>
              </a:endParaRPr>
            </a:p>
          </p:txBody>
        </p:sp>
      </p:grpSp>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8716" y="116632"/>
            <a:ext cx="3262089" cy="1622395"/>
          </a:xfrm>
          <a:prstGeom prst="rect">
            <a:avLst/>
          </a:prstGeom>
          <a:noFill/>
          <a:ln>
            <a:noFill/>
          </a:ln>
          <a:effectLst>
            <a:outerShdw blurRad="127000" dist="38100" dir="2700000" algn="ctr">
              <a:srgbClr val="000000">
                <a:alpha val="4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59619">
            <a:off x="5161686" y="1374256"/>
            <a:ext cx="3083363" cy="4517125"/>
          </a:xfrm>
          <a:prstGeom prst="rect">
            <a:avLst/>
          </a:prstGeom>
          <a:noFill/>
          <a:ln>
            <a:noFill/>
          </a:ln>
          <a:effectLst>
            <a:outerShdw blurRad="184150" dist="241300" dir="11520000" sx="110000" sy="110000" algn="ctr">
              <a:srgbClr val="000000">
                <a:alpha val="1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2276872"/>
            <a:ext cx="4103687" cy="2292350"/>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15"/>
          <p:cNvSpPr txBox="1"/>
          <p:nvPr/>
        </p:nvSpPr>
        <p:spPr>
          <a:xfrm>
            <a:off x="315144" y="410590"/>
            <a:ext cx="3942105" cy="646331"/>
          </a:xfrm>
          <a:prstGeom prst="rect">
            <a:avLst/>
          </a:prstGeom>
          <a:noFill/>
          <a:ln>
            <a:noFill/>
          </a:ln>
          <a:effectLst>
            <a:outerShdw blurRad="190500" dist="114300" dir="2700000" algn="ctr">
              <a:schemeClr val="tx1">
                <a:alpha val="30000"/>
              </a:scheme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nl-NL" b="1" dirty="0" smtClean="0">
                <a:solidFill>
                  <a:schemeClr val="bg1"/>
                </a:solidFill>
                <a:latin typeface="Pristina" pitchFamily="66" charset="0"/>
              </a:rPr>
              <a:t>Zevende –</a:t>
            </a:r>
            <a:r>
              <a:rPr lang="nl-NL" b="1" dirty="0" err="1" smtClean="0">
                <a:solidFill>
                  <a:schemeClr val="bg1"/>
                </a:solidFill>
                <a:latin typeface="Pristina" pitchFamily="66" charset="0"/>
              </a:rPr>
              <a:t>Dags</a:t>
            </a:r>
            <a:r>
              <a:rPr lang="nl-NL" b="1" dirty="0" smtClean="0">
                <a:solidFill>
                  <a:schemeClr val="bg1"/>
                </a:solidFill>
                <a:latin typeface="Pristina" pitchFamily="66" charset="0"/>
              </a:rPr>
              <a:t> – Adventisten </a:t>
            </a:r>
          </a:p>
          <a:p>
            <a:r>
              <a:rPr lang="nl-NL" b="1" dirty="0" smtClean="0">
                <a:solidFill>
                  <a:schemeClr val="bg1"/>
                </a:solidFill>
                <a:latin typeface="Wide Latin" pitchFamily="18" charset="0"/>
              </a:rPr>
              <a:t>SABBAT SCHOOL</a:t>
            </a:r>
            <a:endParaRPr lang="nl-NL" b="1" dirty="0">
              <a:solidFill>
                <a:schemeClr val="bg1"/>
              </a:solidFill>
              <a:latin typeface="Wide Latin" pitchFamily="18" charset="0"/>
            </a:endParaRPr>
          </a:p>
        </p:txBody>
      </p:sp>
    </p:spTree>
    <p:extLst>
      <p:ext uri="{BB962C8B-B14F-4D97-AF65-F5344CB8AC3E}">
        <p14:creationId xmlns:p14="http://schemas.microsoft.com/office/powerpoint/2010/main" val="231190467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500" fill="hold"/>
                                        <p:tgtEl>
                                          <p:spTgt spid="33"/>
                                        </p:tgtEl>
                                        <p:attrNameLst>
                                          <p:attrName>ppt_w</p:attrName>
                                        </p:attrNameLst>
                                      </p:cBhvr>
                                      <p:tavLst>
                                        <p:tav tm="0">
                                          <p:val>
                                            <p:fltVal val="0"/>
                                          </p:val>
                                        </p:tav>
                                        <p:tav tm="100000">
                                          <p:val>
                                            <p:strVal val="#ppt_w"/>
                                          </p:val>
                                        </p:tav>
                                      </p:tavLst>
                                    </p:anim>
                                    <p:anim calcmode="lin" valueType="num">
                                      <p:cBhvr>
                                        <p:cTn id="8" dur="1500" fill="hold"/>
                                        <p:tgtEl>
                                          <p:spTgt spid="33"/>
                                        </p:tgtEl>
                                        <p:attrNameLst>
                                          <p:attrName>ppt_h</p:attrName>
                                        </p:attrNameLst>
                                      </p:cBhvr>
                                      <p:tavLst>
                                        <p:tav tm="0">
                                          <p:val>
                                            <p:fltVal val="0"/>
                                          </p:val>
                                        </p:tav>
                                        <p:tav tm="100000">
                                          <p:val>
                                            <p:strVal val="#ppt_h"/>
                                          </p:val>
                                        </p:tav>
                                      </p:tavLst>
                                    </p:anim>
                                    <p:animEffect transition="in" filter="fade">
                                      <p:cBhvr>
                                        <p:cTn id="9"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22" y="975270"/>
            <a:ext cx="8741866" cy="533127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179512" y="320890"/>
            <a:ext cx="8784976" cy="920697"/>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050" name="Picture 2"/>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76056" y="320890"/>
            <a:ext cx="1298575" cy="871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6484102" y="525825"/>
            <a:ext cx="2329612" cy="461665"/>
          </a:xfrm>
          <a:prstGeom prst="rect">
            <a:avLst/>
          </a:prstGeom>
          <a:effectLst>
            <a:outerShdw blurRad="50800" dist="50800" dir="5400000" algn="ctr" rotWithShape="0">
              <a:schemeClr val="tx1"/>
            </a:outerShdw>
          </a:effectLst>
        </p:spPr>
        <p:txBody>
          <a:bodyPr wrap="none">
            <a:spAutoFit/>
          </a:bodyPr>
          <a:lstStyle/>
          <a:p>
            <a:r>
              <a:rPr lang="nl-NL" sz="2400" b="1" dirty="0" smtClean="0">
                <a:solidFill>
                  <a:schemeClr val="bg1"/>
                </a:solidFill>
              </a:rPr>
              <a:t>4</a:t>
            </a:r>
            <a:r>
              <a:rPr lang="nl-NL" sz="2400" b="1" baseline="30000" dirty="0" smtClean="0">
                <a:solidFill>
                  <a:schemeClr val="bg1"/>
                </a:solidFill>
              </a:rPr>
              <a:t>e</a:t>
            </a:r>
            <a:r>
              <a:rPr lang="nl-NL" sz="2400" b="1" dirty="0" smtClean="0">
                <a:solidFill>
                  <a:schemeClr val="bg1"/>
                </a:solidFill>
              </a:rPr>
              <a:t> Kwartaal </a:t>
            </a:r>
            <a:r>
              <a:rPr lang="nl-NL" sz="2400" b="1" dirty="0">
                <a:solidFill>
                  <a:schemeClr val="bg1"/>
                </a:solidFill>
              </a:rPr>
              <a:t>2013</a:t>
            </a:r>
          </a:p>
        </p:txBody>
      </p:sp>
      <p:pic>
        <p:nvPicPr>
          <p:cNvPr id="2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6756" y="1142425"/>
            <a:ext cx="3515946" cy="49680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ep 25"/>
          <p:cNvGrpSpPr/>
          <p:nvPr/>
        </p:nvGrpSpPr>
        <p:grpSpPr>
          <a:xfrm flipH="1">
            <a:off x="2838983" y="2490625"/>
            <a:ext cx="2702452" cy="2204530"/>
            <a:chOff x="4767217" y="1713764"/>
            <a:chExt cx="2983291" cy="2352674"/>
          </a:xfrm>
          <a:scene3d>
            <a:camera prst="orthographicFront">
              <a:rot lat="0" lon="0" rev="0"/>
            </a:camera>
            <a:lightRig rig="glow" dir="t">
              <a:rot lat="0" lon="0" rev="4800000"/>
            </a:lightRig>
          </a:scene3d>
        </p:grpSpPr>
        <p:pic>
          <p:nvPicPr>
            <p:cNvPr id="3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217" y="1713764"/>
              <a:ext cx="1811337" cy="117633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2637" y="2301932"/>
              <a:ext cx="1811337" cy="117633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9171" y="2890101"/>
              <a:ext cx="1811337" cy="117633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 name="Tekstvak 36"/>
          <p:cNvSpPr txBox="1"/>
          <p:nvPr/>
        </p:nvSpPr>
        <p:spPr>
          <a:xfrm>
            <a:off x="315144" y="410590"/>
            <a:ext cx="3942105" cy="646331"/>
          </a:xfrm>
          <a:prstGeom prst="rect">
            <a:avLst/>
          </a:prstGeom>
          <a:noFill/>
          <a:ln>
            <a:noFill/>
          </a:ln>
          <a:effectLst>
            <a:outerShdw blurRad="190500" dist="114300" dir="2700000" algn="ctr">
              <a:schemeClr val="tx1">
                <a:alpha val="30000"/>
              </a:scheme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nl-NL" b="1" dirty="0" smtClean="0">
                <a:solidFill>
                  <a:schemeClr val="bg1"/>
                </a:solidFill>
                <a:latin typeface="Pristina" pitchFamily="66" charset="0"/>
              </a:rPr>
              <a:t>Zevende –</a:t>
            </a:r>
            <a:r>
              <a:rPr lang="nl-NL" b="1" dirty="0" err="1" smtClean="0">
                <a:solidFill>
                  <a:schemeClr val="bg1"/>
                </a:solidFill>
                <a:latin typeface="Pristina" pitchFamily="66" charset="0"/>
              </a:rPr>
              <a:t>Dags</a:t>
            </a:r>
            <a:r>
              <a:rPr lang="nl-NL" b="1" dirty="0" smtClean="0">
                <a:solidFill>
                  <a:schemeClr val="bg1"/>
                </a:solidFill>
                <a:latin typeface="Pristina" pitchFamily="66" charset="0"/>
              </a:rPr>
              <a:t> – Adventisten </a:t>
            </a:r>
          </a:p>
          <a:p>
            <a:r>
              <a:rPr lang="nl-NL" b="1" dirty="0" smtClean="0">
                <a:solidFill>
                  <a:schemeClr val="bg1"/>
                </a:solidFill>
                <a:latin typeface="Wide Latin" pitchFamily="18" charset="0"/>
              </a:rPr>
              <a:t>SABBAT SCHOOL</a:t>
            </a:r>
            <a:endParaRPr lang="nl-NL" b="1" dirty="0">
              <a:solidFill>
                <a:schemeClr val="bg1"/>
              </a:solidFill>
              <a:latin typeface="Wide Latin" pitchFamily="18" charset="0"/>
            </a:endParaRPr>
          </a:p>
        </p:txBody>
      </p:sp>
      <p:pic>
        <p:nvPicPr>
          <p:cNvPr id="3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588" y="1443401"/>
            <a:ext cx="2647547" cy="4272054"/>
          </a:xfrm>
          <a:prstGeom prst="rect">
            <a:avLst/>
          </a:prstGeom>
          <a:noFill/>
          <a:ln>
            <a:noFill/>
          </a:ln>
          <a:effectLst>
            <a:glow rad="63500">
              <a:srgbClr val="8E0047">
                <a:alpha val="40000"/>
              </a:srgb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9"/>
          <p:cNvPicPr>
            <a:picLocks noChangeAspect="1" noChangeArrowheads="1"/>
          </p:cNvPicPr>
          <p:nvPr/>
        </p:nvPicPr>
        <p:blipFill>
          <a:blip r:embed="rId9"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ep 15"/>
          <p:cNvGrpSpPr/>
          <p:nvPr/>
        </p:nvGrpSpPr>
        <p:grpSpPr>
          <a:xfrm>
            <a:off x="196652" y="5006685"/>
            <a:ext cx="8784976" cy="1670195"/>
            <a:chOff x="196652" y="5006685"/>
            <a:chExt cx="8784976" cy="1670195"/>
          </a:xfrm>
        </p:grpSpPr>
        <p:sp>
          <p:nvSpPr>
            <p:cNvPr id="19" name="Rechthoek 18"/>
            <p:cNvSpPr/>
            <p:nvPr/>
          </p:nvSpPr>
          <p:spPr>
            <a:xfrm>
              <a:off x="196652" y="5805264"/>
              <a:ext cx="8784976" cy="768532"/>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grpSp>
          <p:nvGrpSpPr>
            <p:cNvPr id="21" name="Groep 20"/>
            <p:cNvGrpSpPr/>
            <p:nvPr/>
          </p:nvGrpSpPr>
          <p:grpSpPr>
            <a:xfrm>
              <a:off x="299592" y="5006685"/>
              <a:ext cx="2083743" cy="1670195"/>
              <a:chOff x="6865984" y="116048"/>
              <a:chExt cx="2083743" cy="1670195"/>
            </a:xfrm>
          </p:grpSpPr>
          <p:pic>
            <p:nvPicPr>
              <p:cNvPr id="2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Rechthoek 22"/>
            <p:cNvSpPr/>
            <p:nvPr/>
          </p:nvSpPr>
          <p:spPr>
            <a:xfrm>
              <a:off x="2495869" y="5989475"/>
              <a:ext cx="2553776" cy="400110"/>
            </a:xfrm>
            <a:prstGeom prst="rect">
              <a:avLst/>
            </a:prstGeom>
            <a:effectLst>
              <a:outerShdw blurRad="50800" dist="50800" dir="5400000" algn="ctr" rotWithShape="0">
                <a:schemeClr val="tx1"/>
              </a:outerShdw>
            </a:effectLst>
          </p:spPr>
          <p:txBody>
            <a:bodyPr wrap="none">
              <a:spAutoFit/>
            </a:bodyPr>
            <a:lstStyle/>
            <a:p>
              <a:r>
                <a:rPr lang="nl-NL" sz="2000" b="1" dirty="0" smtClean="0">
                  <a:solidFill>
                    <a:schemeClr val="bg1"/>
                  </a:solidFill>
                </a:rPr>
                <a:t>Een gezegende</a:t>
              </a:r>
              <a:r>
                <a:rPr lang="nl-NL" sz="2000" b="1" dirty="0" smtClean="0">
                  <a:solidFill>
                    <a:schemeClr val="bg1"/>
                  </a:solidFill>
                </a:rPr>
                <a:t> Sabbat</a:t>
              </a:r>
              <a:endParaRPr lang="nl-NL" sz="2000" b="1" dirty="0">
                <a:solidFill>
                  <a:schemeClr val="bg1"/>
                </a:solidFill>
              </a:endParaRPr>
            </a:p>
          </p:txBody>
        </p:sp>
      </p:grpSp>
      <p:grpSp>
        <p:nvGrpSpPr>
          <p:cNvPr id="29" name="Groep 28"/>
          <p:cNvGrpSpPr/>
          <p:nvPr/>
        </p:nvGrpSpPr>
        <p:grpSpPr>
          <a:xfrm>
            <a:off x="6905778" y="5582147"/>
            <a:ext cx="1875027" cy="1117626"/>
            <a:chOff x="6905778" y="5582147"/>
            <a:chExt cx="1875027" cy="1117626"/>
          </a:xfrm>
        </p:grpSpPr>
        <p:pic>
          <p:nvPicPr>
            <p:cNvPr id="33" name="Picture 39"/>
            <p:cNvPicPr>
              <a:picLocks noChangeAspect="1" noChangeArrowheads="1"/>
            </p:cNvPicPr>
            <p:nvPr/>
          </p:nvPicPr>
          <p:blipFill>
            <a:blip r:embed="rId9"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ep 33"/>
            <p:cNvGrpSpPr/>
            <p:nvPr/>
          </p:nvGrpSpPr>
          <p:grpSpPr>
            <a:xfrm>
              <a:off x="6905778" y="5986583"/>
              <a:ext cx="749391" cy="713190"/>
              <a:chOff x="-1764704" y="1286844"/>
              <a:chExt cx="749391" cy="713190"/>
            </a:xfrm>
          </p:grpSpPr>
          <p:sp>
            <p:nvSpPr>
              <p:cNvPr id="35" name="Rechthoek 34"/>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grpSp>
    </p:spTree>
    <p:extLst>
      <p:ext uri="{BB962C8B-B14F-4D97-AF65-F5344CB8AC3E}">
        <p14:creationId xmlns:p14="http://schemas.microsoft.com/office/powerpoint/2010/main" val="90095167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312604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Sabbatmiddag – November 30</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2269660" y="1416820"/>
            <a:ext cx="6397178" cy="3908762"/>
          </a:xfrm>
          <a:prstGeom prst="rect">
            <a:avLst/>
          </a:prstGeom>
          <a:effectLst>
            <a:outerShdw blurRad="50800" dist="50800" dir="5400000" algn="ctr" rotWithShape="0">
              <a:schemeClr val="tx1"/>
            </a:outerShdw>
          </a:effectLst>
        </p:spPr>
        <p:txBody>
          <a:bodyPr wrap="square">
            <a:spAutoFit/>
          </a:bodyPr>
          <a:lstStyle/>
          <a:p>
            <a:pPr algn="ctr"/>
            <a:r>
              <a:rPr lang="en-US" sz="3200" b="1" dirty="0" err="1" smtClean="0">
                <a:solidFill>
                  <a:schemeClr val="bg1"/>
                </a:solidFill>
              </a:rPr>
              <a:t>Wat</a:t>
            </a:r>
            <a:r>
              <a:rPr lang="en-US" sz="3200" b="1" dirty="0" smtClean="0">
                <a:solidFill>
                  <a:schemeClr val="bg1"/>
                </a:solidFill>
              </a:rPr>
              <a:t> is de </a:t>
            </a:r>
            <a:r>
              <a:rPr lang="en-US" sz="3200" b="1" dirty="0" err="1" smtClean="0">
                <a:solidFill>
                  <a:schemeClr val="bg1"/>
                </a:solidFill>
              </a:rPr>
              <a:t>betekenis</a:t>
            </a:r>
            <a:r>
              <a:rPr lang="en-US" sz="3200" b="1" dirty="0" smtClean="0">
                <a:solidFill>
                  <a:schemeClr val="bg1"/>
                </a:solidFill>
              </a:rPr>
              <a:t> van het </a:t>
            </a:r>
            <a:r>
              <a:rPr lang="en-US" sz="3200" b="1" dirty="0" err="1" smtClean="0">
                <a:solidFill>
                  <a:schemeClr val="bg1"/>
                </a:solidFill>
              </a:rPr>
              <a:t>woord</a:t>
            </a:r>
            <a:r>
              <a:rPr lang="en-US" sz="3200" b="1" dirty="0" smtClean="0">
                <a:solidFill>
                  <a:schemeClr val="bg1"/>
                </a:solidFill>
              </a:rPr>
              <a:t> : </a:t>
            </a:r>
          </a:p>
          <a:p>
            <a:pPr algn="ctr"/>
            <a:r>
              <a:rPr lang="en-US" sz="4800" b="1" dirty="0">
                <a:solidFill>
                  <a:schemeClr val="bg1"/>
                </a:solidFill>
              </a:rPr>
              <a:t>-</a:t>
            </a:r>
            <a:r>
              <a:rPr lang="en-US" sz="4800" b="1" dirty="0" err="1" smtClean="0">
                <a:solidFill>
                  <a:schemeClr val="bg1"/>
                </a:solidFill>
              </a:rPr>
              <a:t>Eschatologie</a:t>
            </a:r>
            <a:r>
              <a:rPr lang="en-US" sz="4800" b="1" dirty="0" smtClean="0">
                <a:solidFill>
                  <a:schemeClr val="bg1"/>
                </a:solidFill>
              </a:rPr>
              <a:t>- </a:t>
            </a:r>
          </a:p>
          <a:p>
            <a:pPr algn="ctr"/>
            <a:r>
              <a:rPr lang="nl-NL" sz="2800" b="1" dirty="0" smtClean="0">
                <a:solidFill>
                  <a:schemeClr val="bg1"/>
                </a:solidFill>
              </a:rPr>
              <a:t>Eschatologie </a:t>
            </a:r>
            <a:r>
              <a:rPr lang="nl-NL" sz="2800" b="1" dirty="0">
                <a:solidFill>
                  <a:schemeClr val="bg1"/>
                </a:solidFill>
              </a:rPr>
              <a:t>is de 'leer van de laatste dingen'. Deze in oorsprong westerse term verwijst in christelijke, joodse en islamitische religies naar wat wordt omschreven als het einde van de wereld of het einde der tijden.</a:t>
            </a:r>
            <a:endParaRPr lang="en-US" sz="2800" b="1" dirty="0" smtClean="0">
              <a:solidFill>
                <a:schemeClr val="bg1"/>
              </a:solidFill>
            </a:endParaRPr>
          </a:p>
        </p:txBody>
      </p:sp>
      <p:grpSp>
        <p:nvGrpSpPr>
          <p:cNvPr id="5" name="Groep 4"/>
          <p:cNvGrpSpPr/>
          <p:nvPr/>
        </p:nvGrpSpPr>
        <p:grpSpPr>
          <a:xfrm>
            <a:off x="196653" y="118251"/>
            <a:ext cx="8784976" cy="1870590"/>
            <a:chOff x="196653" y="118251"/>
            <a:chExt cx="8784976" cy="1870590"/>
          </a:xfrm>
        </p:grpSpPr>
        <p:sp>
          <p:nvSpPr>
            <p:cNvPr id="36" name="Rechthoek 35"/>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2" name="Groep 21"/>
            <p:cNvGrpSpPr/>
            <p:nvPr/>
          </p:nvGrpSpPr>
          <p:grpSpPr>
            <a:xfrm>
              <a:off x="196653" y="118251"/>
              <a:ext cx="8784976" cy="1870590"/>
              <a:chOff x="196653" y="118251"/>
              <a:chExt cx="8784976" cy="1870590"/>
            </a:xfrm>
          </p:grpSpPr>
          <p:sp>
            <p:nvSpPr>
              <p:cNvPr id="25" name="Rechthoek 24"/>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3" name="Picture 2"/>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kstvak 34"/>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24" name="Tekstvak 23"/>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De </a:t>
              </a:r>
              <a:r>
                <a:rPr lang="en-US" sz="2800" b="1" dirty="0" err="1" smtClean="0">
                  <a:solidFill>
                    <a:srgbClr val="FCE7AA"/>
                  </a:solidFill>
                  <a:latin typeface="Book Antiqua" panose="02040602050305030304" pitchFamily="18" charset="0"/>
                  <a:ea typeface="Batang" pitchFamily="18" charset="-127"/>
                  <a:cs typeface="Times New Roman" pitchFamily="18" charset="0"/>
                </a:rPr>
                <a:t>Eschatologische</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err="1" smtClean="0">
                  <a:solidFill>
                    <a:srgbClr val="FCE7AA"/>
                  </a:solidFill>
                  <a:latin typeface="Book Antiqua" panose="02040602050305030304" pitchFamily="18" charset="0"/>
                  <a:ea typeface="Batang" pitchFamily="18" charset="-127"/>
                  <a:cs typeface="Times New Roman" pitchFamily="18" charset="0"/>
                </a:rPr>
                <a:t>Verzoendag</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423391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312604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Sabbatmiddag – November 30</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2269660" y="1416820"/>
            <a:ext cx="6397178" cy="4216539"/>
          </a:xfrm>
          <a:prstGeom prst="rect">
            <a:avLst/>
          </a:prstGeom>
          <a:effectLst>
            <a:outerShdw blurRad="50800" dist="50800" dir="5400000" algn="ctr" rotWithShape="0">
              <a:schemeClr val="tx1"/>
            </a:outerShdw>
          </a:effectLst>
        </p:spPr>
        <p:txBody>
          <a:bodyPr wrap="square">
            <a:spAutoFit/>
          </a:bodyPr>
          <a:lstStyle/>
          <a:p>
            <a:pPr algn="ctr"/>
            <a:r>
              <a:rPr lang="en-US" sz="3200" b="1" dirty="0" err="1" smtClean="0">
                <a:solidFill>
                  <a:schemeClr val="bg1"/>
                </a:solidFill>
              </a:rPr>
              <a:t>Wat</a:t>
            </a:r>
            <a:r>
              <a:rPr lang="en-US" sz="3200" b="1" dirty="0" smtClean="0">
                <a:solidFill>
                  <a:schemeClr val="bg1"/>
                </a:solidFill>
              </a:rPr>
              <a:t> is de </a:t>
            </a:r>
            <a:r>
              <a:rPr lang="en-US" sz="3200" b="1" dirty="0" err="1" smtClean="0">
                <a:solidFill>
                  <a:schemeClr val="bg1"/>
                </a:solidFill>
              </a:rPr>
              <a:t>betekenis</a:t>
            </a:r>
            <a:r>
              <a:rPr lang="en-US" sz="3200" b="1" dirty="0" smtClean="0">
                <a:solidFill>
                  <a:schemeClr val="bg1"/>
                </a:solidFill>
              </a:rPr>
              <a:t> van het </a:t>
            </a:r>
            <a:r>
              <a:rPr lang="en-US" sz="3200" b="1" dirty="0" err="1" smtClean="0">
                <a:solidFill>
                  <a:schemeClr val="bg1"/>
                </a:solidFill>
              </a:rPr>
              <a:t>woord</a:t>
            </a:r>
            <a:r>
              <a:rPr lang="en-US" sz="3200" b="1" dirty="0" smtClean="0">
                <a:solidFill>
                  <a:schemeClr val="bg1"/>
                </a:solidFill>
              </a:rPr>
              <a:t> : </a:t>
            </a:r>
          </a:p>
          <a:p>
            <a:pPr algn="ctr"/>
            <a:r>
              <a:rPr lang="en-US" sz="4800" b="1" dirty="0" smtClean="0">
                <a:solidFill>
                  <a:schemeClr val="bg1"/>
                </a:solidFill>
              </a:rPr>
              <a:t>-</a:t>
            </a:r>
            <a:r>
              <a:rPr lang="en-US" sz="4800" b="1" dirty="0" err="1" smtClean="0">
                <a:solidFill>
                  <a:schemeClr val="bg1"/>
                </a:solidFill>
              </a:rPr>
              <a:t>Christelijke</a:t>
            </a:r>
            <a:r>
              <a:rPr lang="en-US" sz="4800" b="1" dirty="0" smtClean="0">
                <a:solidFill>
                  <a:schemeClr val="bg1"/>
                </a:solidFill>
              </a:rPr>
              <a:t> </a:t>
            </a:r>
            <a:r>
              <a:rPr lang="en-US" sz="4800" b="1" dirty="0" err="1" smtClean="0">
                <a:solidFill>
                  <a:schemeClr val="bg1"/>
                </a:solidFill>
              </a:rPr>
              <a:t>Eschatologie</a:t>
            </a:r>
            <a:r>
              <a:rPr lang="en-US" sz="4800" b="1" dirty="0" smtClean="0">
                <a:solidFill>
                  <a:schemeClr val="bg1"/>
                </a:solidFill>
              </a:rPr>
              <a:t>- </a:t>
            </a:r>
          </a:p>
          <a:p>
            <a:pPr algn="ctr"/>
            <a:endParaRPr lang="en-US" sz="2800" b="1" dirty="0" smtClean="0">
              <a:solidFill>
                <a:schemeClr val="bg1"/>
              </a:solidFill>
            </a:endParaRPr>
          </a:p>
          <a:p>
            <a:pPr algn="ctr"/>
            <a:r>
              <a:rPr lang="nl-NL" sz="2800" b="1" dirty="0" smtClean="0">
                <a:solidFill>
                  <a:schemeClr val="bg1"/>
                </a:solidFill>
              </a:rPr>
              <a:t>Het </a:t>
            </a:r>
            <a:r>
              <a:rPr lang="nl-NL" sz="2800" b="1" dirty="0">
                <a:solidFill>
                  <a:schemeClr val="bg1"/>
                </a:solidFill>
              </a:rPr>
              <a:t>woord </a:t>
            </a:r>
            <a:r>
              <a:rPr lang="nl-NL" sz="2800" b="1" dirty="0" err="1">
                <a:solidFill>
                  <a:schemeClr val="bg1"/>
                </a:solidFill>
              </a:rPr>
              <a:t>eschatos</a:t>
            </a:r>
            <a:r>
              <a:rPr lang="nl-NL" sz="2800" b="1" dirty="0">
                <a:solidFill>
                  <a:schemeClr val="bg1"/>
                </a:solidFill>
              </a:rPr>
              <a:t> wordt in het Nieuwe Testament gebruikt om het einde aan te duiden dat met de wederkomst van Jezus zal beginnen. </a:t>
            </a:r>
            <a:endParaRPr lang="en-US" sz="2800" b="1" dirty="0" smtClean="0">
              <a:solidFill>
                <a:schemeClr val="bg1"/>
              </a:solidFill>
            </a:endParaRPr>
          </a:p>
        </p:txBody>
      </p:sp>
      <p:grpSp>
        <p:nvGrpSpPr>
          <p:cNvPr id="22" name="Groep 21"/>
          <p:cNvGrpSpPr/>
          <p:nvPr/>
        </p:nvGrpSpPr>
        <p:grpSpPr>
          <a:xfrm>
            <a:off x="196653" y="118251"/>
            <a:ext cx="8784976" cy="1870590"/>
            <a:chOff x="196653" y="118251"/>
            <a:chExt cx="8784976" cy="1870590"/>
          </a:xfrm>
        </p:grpSpPr>
        <p:sp>
          <p:nvSpPr>
            <p:cNvPr id="25" name="Rechthoek 24"/>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3" name="Groep 32"/>
            <p:cNvGrpSpPr/>
            <p:nvPr/>
          </p:nvGrpSpPr>
          <p:grpSpPr>
            <a:xfrm>
              <a:off x="196653" y="118251"/>
              <a:ext cx="8784976" cy="1870590"/>
              <a:chOff x="196653" y="118251"/>
              <a:chExt cx="8784976" cy="1870590"/>
            </a:xfrm>
          </p:grpSpPr>
          <p:sp>
            <p:nvSpPr>
              <p:cNvPr id="35" name="Rechthoek 34"/>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6" name="Picture 2"/>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kstvak 37"/>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4" name="Tekstvak 33"/>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De </a:t>
              </a:r>
              <a:r>
                <a:rPr lang="en-US" sz="2800" b="1" dirty="0" err="1" smtClean="0">
                  <a:solidFill>
                    <a:srgbClr val="FCE7AA"/>
                  </a:solidFill>
                  <a:latin typeface="Book Antiqua" panose="02040602050305030304" pitchFamily="18" charset="0"/>
                  <a:ea typeface="Batang" pitchFamily="18" charset="-127"/>
                  <a:cs typeface="Times New Roman" pitchFamily="18" charset="0"/>
                </a:rPr>
                <a:t>Eschatologische</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err="1" smtClean="0">
                  <a:solidFill>
                    <a:srgbClr val="FCE7AA"/>
                  </a:solidFill>
                  <a:latin typeface="Book Antiqua" panose="02040602050305030304" pitchFamily="18" charset="0"/>
                  <a:ea typeface="Batang" pitchFamily="18" charset="-127"/>
                  <a:cs typeface="Times New Roman" pitchFamily="18" charset="0"/>
                </a:rPr>
                <a:t>Verzoendag</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247051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312604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Sabbatmiddag – November 30</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2269660" y="1416820"/>
            <a:ext cx="6711969" cy="4154984"/>
          </a:xfrm>
          <a:prstGeom prst="rect">
            <a:avLst/>
          </a:prstGeom>
          <a:effectLst>
            <a:outerShdw blurRad="50800" dist="50800" dir="5400000" algn="ctr" rotWithShape="0">
              <a:schemeClr val="tx1"/>
            </a:outerShdw>
          </a:effectLst>
        </p:spPr>
        <p:txBody>
          <a:bodyPr wrap="square">
            <a:spAutoFit/>
          </a:bodyPr>
          <a:lstStyle/>
          <a:p>
            <a:r>
              <a:rPr lang="en-US" sz="2400" b="1" u="sng" dirty="0" smtClean="0">
                <a:solidFill>
                  <a:srgbClr val="FF0000"/>
                </a:solidFill>
              </a:rPr>
              <a:t>KERNTEKST</a:t>
            </a:r>
            <a:r>
              <a:rPr lang="en-US" sz="2400" b="1" dirty="0" smtClean="0">
                <a:solidFill>
                  <a:srgbClr val="FF0000"/>
                </a:solidFill>
              </a:rPr>
              <a:t>: </a:t>
            </a:r>
          </a:p>
          <a:p>
            <a:r>
              <a:rPr lang="en-US" sz="4000" b="1" dirty="0" smtClean="0">
                <a:solidFill>
                  <a:schemeClr val="bg1"/>
                </a:solidFill>
              </a:rPr>
              <a:t>“</a:t>
            </a:r>
            <a:r>
              <a:rPr lang="nl-NL" sz="4000" b="1" dirty="0" smtClean="0">
                <a:solidFill>
                  <a:schemeClr val="bg1"/>
                </a:solidFill>
              </a:rPr>
              <a:t>Hij </a:t>
            </a:r>
            <a:r>
              <a:rPr lang="nl-NL" sz="4000" b="1" dirty="0">
                <a:solidFill>
                  <a:schemeClr val="bg1"/>
                </a:solidFill>
              </a:rPr>
              <a:t>zei tegen mij: </a:t>
            </a:r>
          </a:p>
          <a:p>
            <a:r>
              <a:rPr lang="nl-NL" sz="4000" b="1" dirty="0">
                <a:solidFill>
                  <a:schemeClr val="bg1"/>
                </a:solidFill>
              </a:rPr>
              <a:t>“Drieëntwintighonderd </a:t>
            </a:r>
          </a:p>
          <a:p>
            <a:r>
              <a:rPr lang="nl-NL" sz="4000" b="1" dirty="0">
                <a:solidFill>
                  <a:schemeClr val="bg1"/>
                </a:solidFill>
              </a:rPr>
              <a:t>avonden en ochtenden, </a:t>
            </a:r>
          </a:p>
          <a:p>
            <a:r>
              <a:rPr lang="nl-NL" sz="4000" b="1" dirty="0">
                <a:solidFill>
                  <a:schemeClr val="bg1"/>
                </a:solidFill>
              </a:rPr>
              <a:t>daarna zal het heiligdom in </a:t>
            </a:r>
          </a:p>
          <a:p>
            <a:r>
              <a:rPr lang="nl-NL" sz="4000" b="1" dirty="0" err="1">
                <a:solidFill>
                  <a:schemeClr val="bg1"/>
                </a:solidFill>
              </a:rPr>
              <a:t>ere</a:t>
            </a:r>
            <a:r>
              <a:rPr lang="nl-NL" sz="4000" b="1" dirty="0">
                <a:solidFill>
                  <a:schemeClr val="bg1"/>
                </a:solidFill>
              </a:rPr>
              <a:t> worden hersteld</a:t>
            </a:r>
            <a:r>
              <a:rPr lang="nl-NL" sz="4000" b="1" dirty="0" smtClean="0">
                <a:solidFill>
                  <a:schemeClr val="bg1"/>
                </a:solidFill>
              </a:rPr>
              <a:t>”</a:t>
            </a:r>
          </a:p>
          <a:p>
            <a:r>
              <a:rPr lang="nl-NL" sz="4000" b="1" dirty="0" smtClean="0">
                <a:solidFill>
                  <a:schemeClr val="bg1"/>
                </a:solidFill>
              </a:rPr>
              <a:t>(</a:t>
            </a:r>
            <a:r>
              <a:rPr lang="nl-NL" sz="4000" b="1" dirty="0">
                <a:solidFill>
                  <a:schemeClr val="bg1"/>
                </a:solidFill>
              </a:rPr>
              <a:t>Daniël </a:t>
            </a:r>
            <a:r>
              <a:rPr lang="nl-NL" sz="4000" b="1" dirty="0" smtClean="0">
                <a:solidFill>
                  <a:schemeClr val="bg1"/>
                </a:solidFill>
              </a:rPr>
              <a:t>8:14</a:t>
            </a:r>
            <a:r>
              <a:rPr lang="nl-NL" sz="4000" b="1" dirty="0">
                <a:solidFill>
                  <a:schemeClr val="bg1"/>
                </a:solidFill>
              </a:rPr>
              <a:t>).</a:t>
            </a:r>
            <a:endParaRPr lang="en-US" sz="4000" b="1" dirty="0" smtClean="0">
              <a:solidFill>
                <a:schemeClr val="bg1"/>
              </a:solidFill>
            </a:endParaRPr>
          </a:p>
        </p:txBody>
      </p:sp>
      <p:pic>
        <p:nvPicPr>
          <p:cNvPr id="22"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8896" y="4956250"/>
            <a:ext cx="1828717" cy="1161925"/>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ep 24"/>
          <p:cNvGrpSpPr/>
          <p:nvPr/>
        </p:nvGrpSpPr>
        <p:grpSpPr>
          <a:xfrm>
            <a:off x="196653" y="118251"/>
            <a:ext cx="8784976" cy="1870590"/>
            <a:chOff x="196653" y="118251"/>
            <a:chExt cx="8784976" cy="1870590"/>
          </a:xfrm>
        </p:grpSpPr>
        <p:sp>
          <p:nvSpPr>
            <p:cNvPr id="33" name="Rechthoek 32"/>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 name="Groep 33"/>
            <p:cNvGrpSpPr/>
            <p:nvPr/>
          </p:nvGrpSpPr>
          <p:grpSpPr>
            <a:xfrm>
              <a:off x="196653" y="118251"/>
              <a:ext cx="8784976" cy="1870590"/>
              <a:chOff x="196653" y="118251"/>
              <a:chExt cx="8784976" cy="1870590"/>
            </a:xfrm>
          </p:grpSpPr>
          <p:sp>
            <p:nvSpPr>
              <p:cNvPr id="36" name="Rechthoek 3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7" name="Picture 2"/>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5" name="Tekstvak 34"/>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De </a:t>
              </a:r>
              <a:r>
                <a:rPr lang="en-US" sz="2800" b="1" dirty="0" err="1" smtClean="0">
                  <a:solidFill>
                    <a:srgbClr val="FCE7AA"/>
                  </a:solidFill>
                  <a:latin typeface="Book Antiqua" panose="02040602050305030304" pitchFamily="18" charset="0"/>
                  <a:ea typeface="Batang" pitchFamily="18" charset="-127"/>
                  <a:cs typeface="Times New Roman" pitchFamily="18" charset="0"/>
                </a:rPr>
                <a:t>Eschatologische</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err="1" smtClean="0">
                  <a:solidFill>
                    <a:srgbClr val="FCE7AA"/>
                  </a:solidFill>
                  <a:latin typeface="Book Antiqua" panose="02040602050305030304" pitchFamily="18" charset="0"/>
                  <a:ea typeface="Batang" pitchFamily="18" charset="-127"/>
                  <a:cs typeface="Times New Roman" pitchFamily="18" charset="0"/>
                </a:rPr>
                <a:t>Verzoendag</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5667992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312604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Sabbatmiddag – November 30</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2269660" y="1416820"/>
            <a:ext cx="6711969" cy="3477875"/>
          </a:xfrm>
          <a:prstGeom prst="rect">
            <a:avLst/>
          </a:prstGeom>
          <a:effectLst>
            <a:outerShdw blurRad="50800" dist="50800" dir="5400000" algn="ctr" rotWithShape="0">
              <a:schemeClr val="tx1"/>
            </a:outerShdw>
          </a:effectLst>
        </p:spPr>
        <p:txBody>
          <a:bodyPr wrap="square">
            <a:spAutoFit/>
          </a:bodyPr>
          <a:lstStyle/>
          <a:p>
            <a:pPr algn="ctr"/>
            <a:endParaRPr lang="en-US" sz="2400" b="1" dirty="0">
              <a:solidFill>
                <a:srgbClr val="FF0000"/>
              </a:solidFill>
            </a:endParaRPr>
          </a:p>
          <a:p>
            <a:pPr algn="ctr"/>
            <a:r>
              <a:rPr lang="nl-NL" sz="2800" b="1" dirty="0" smtClean="0">
                <a:solidFill>
                  <a:schemeClr val="bg1"/>
                </a:solidFill>
              </a:rPr>
              <a:t>Bestudeer </a:t>
            </a:r>
            <a:r>
              <a:rPr lang="nl-NL" sz="2800" b="1" dirty="0">
                <a:solidFill>
                  <a:schemeClr val="bg1"/>
                </a:solidFill>
              </a:rPr>
              <a:t>voor een beter begrip van de heiligdomsboodschap de onderstaande </a:t>
            </a:r>
          </a:p>
          <a:p>
            <a:pPr algn="ctr"/>
            <a:r>
              <a:rPr lang="nl-NL" sz="2800" b="1" dirty="0">
                <a:solidFill>
                  <a:schemeClr val="bg1"/>
                </a:solidFill>
              </a:rPr>
              <a:t>tabel. Dit overzicht laat zien hoe het schouwspel van het grote oordeel </a:t>
            </a:r>
            <a:endParaRPr lang="nl-NL" sz="2800" b="1" dirty="0" smtClean="0">
              <a:solidFill>
                <a:schemeClr val="bg1"/>
              </a:solidFill>
            </a:endParaRPr>
          </a:p>
          <a:p>
            <a:pPr algn="ctr"/>
            <a:r>
              <a:rPr lang="nl-NL" sz="2800" b="1" dirty="0" smtClean="0">
                <a:solidFill>
                  <a:schemeClr val="bg1"/>
                </a:solidFill>
              </a:rPr>
              <a:t>in </a:t>
            </a:r>
            <a:r>
              <a:rPr lang="nl-NL" sz="2800" b="1" dirty="0">
                <a:solidFill>
                  <a:schemeClr val="bg1"/>
                </a:solidFill>
              </a:rPr>
              <a:t>Daniël 7 </a:t>
            </a:r>
            <a:r>
              <a:rPr lang="nl-NL" sz="2800" b="1" dirty="0" smtClean="0">
                <a:solidFill>
                  <a:schemeClr val="bg1"/>
                </a:solidFill>
              </a:rPr>
              <a:t>(</a:t>
            </a:r>
            <a:r>
              <a:rPr lang="nl-NL" sz="2800" b="1" dirty="0">
                <a:solidFill>
                  <a:schemeClr val="bg1"/>
                </a:solidFill>
              </a:rPr>
              <a:t>afgelopen week bestudeerd) dezelfde gebeurtenis betreft als de reiniging van het </a:t>
            </a:r>
            <a:r>
              <a:rPr lang="nl-NL" sz="2800" b="1" dirty="0" smtClean="0">
                <a:solidFill>
                  <a:schemeClr val="bg1"/>
                </a:solidFill>
              </a:rPr>
              <a:t>heiligdom </a:t>
            </a:r>
            <a:r>
              <a:rPr lang="nl-NL" sz="2800" b="1" dirty="0">
                <a:solidFill>
                  <a:schemeClr val="bg1"/>
                </a:solidFill>
              </a:rPr>
              <a:t>in Daniël 8:14</a:t>
            </a:r>
            <a:endParaRPr lang="en-US" sz="4000" b="1" dirty="0" smtClean="0">
              <a:solidFill>
                <a:schemeClr val="bg1"/>
              </a:solidFill>
            </a:endParaRPr>
          </a:p>
        </p:txBody>
      </p:sp>
      <p:pic>
        <p:nvPicPr>
          <p:cNvPr id="22"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8896" y="4956250"/>
            <a:ext cx="1828717" cy="1161925"/>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ep 24"/>
          <p:cNvGrpSpPr/>
          <p:nvPr/>
        </p:nvGrpSpPr>
        <p:grpSpPr>
          <a:xfrm>
            <a:off x="196653" y="118251"/>
            <a:ext cx="8784976" cy="1870590"/>
            <a:chOff x="196653" y="118251"/>
            <a:chExt cx="8784976" cy="1870590"/>
          </a:xfrm>
        </p:grpSpPr>
        <p:sp>
          <p:nvSpPr>
            <p:cNvPr id="33" name="Rechthoek 32"/>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 name="Groep 33"/>
            <p:cNvGrpSpPr/>
            <p:nvPr/>
          </p:nvGrpSpPr>
          <p:grpSpPr>
            <a:xfrm>
              <a:off x="196653" y="118251"/>
              <a:ext cx="8784976" cy="1870590"/>
              <a:chOff x="196653" y="118251"/>
              <a:chExt cx="8784976" cy="1870590"/>
            </a:xfrm>
          </p:grpSpPr>
          <p:sp>
            <p:nvSpPr>
              <p:cNvPr id="36" name="Rechthoek 3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7" name="Picture 2"/>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5" name="Tekstvak 34"/>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De </a:t>
              </a:r>
              <a:r>
                <a:rPr lang="en-US" sz="2800" b="1" dirty="0" err="1" smtClean="0">
                  <a:solidFill>
                    <a:srgbClr val="FCE7AA"/>
                  </a:solidFill>
                  <a:latin typeface="Book Antiqua" panose="02040602050305030304" pitchFamily="18" charset="0"/>
                  <a:ea typeface="Batang" pitchFamily="18" charset="-127"/>
                  <a:cs typeface="Times New Roman" pitchFamily="18" charset="0"/>
                </a:rPr>
                <a:t>Eschatologische</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err="1" smtClean="0">
                  <a:solidFill>
                    <a:srgbClr val="FCE7AA"/>
                  </a:solidFill>
                  <a:latin typeface="Book Antiqua" panose="02040602050305030304" pitchFamily="18" charset="0"/>
                  <a:ea typeface="Batang" pitchFamily="18" charset="-127"/>
                  <a:cs typeface="Times New Roman" pitchFamily="18" charset="0"/>
                </a:rPr>
                <a:t>Verzoendag</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8888027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3" name="Picture 6" descr="http://3.bp.blogspot.com/-R5254-vpZhU/UCKGNwkuWOI/AAAAAAAAAlE/xIek9E0cuyk/s1600/6847-universal-magic-wallpa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92" y="1279302"/>
            <a:ext cx="8682037" cy="470728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96653" y="1244516"/>
            <a:ext cx="8784976" cy="467445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1036503"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307314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Sabbatmiddag– November 30</a:t>
            </a:r>
            <a:endParaRPr lang="nl-NL" b="1" dirty="0">
              <a:solidFill>
                <a:schemeClr val="bg1"/>
              </a:solidFill>
            </a:endParaRPr>
          </a:p>
        </p:txBody>
      </p:sp>
      <p:pic>
        <p:nvPicPr>
          <p:cNvPr id="26" name="Picture 39"/>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grpSp>
        <p:nvGrpSpPr>
          <p:cNvPr id="7" name="Groep 6"/>
          <p:cNvGrpSpPr/>
          <p:nvPr/>
        </p:nvGrpSpPr>
        <p:grpSpPr>
          <a:xfrm>
            <a:off x="1658184" y="3461020"/>
            <a:ext cx="6711969" cy="2254966"/>
            <a:chOff x="1658184" y="3461020"/>
            <a:chExt cx="6711969" cy="2254966"/>
          </a:xfrm>
        </p:grpSpPr>
        <p:sp>
          <p:nvSpPr>
            <p:cNvPr id="42" name="Rechthoek 41"/>
            <p:cNvSpPr/>
            <p:nvPr/>
          </p:nvSpPr>
          <p:spPr>
            <a:xfrm>
              <a:off x="1658184" y="5192766"/>
              <a:ext cx="6711969" cy="523220"/>
            </a:xfrm>
            <a:prstGeom prst="rect">
              <a:avLst/>
            </a:prstGeom>
            <a:effectLst>
              <a:outerShdw blurRad="50800" dist="50800" dir="5400000" algn="ctr" rotWithShape="0">
                <a:schemeClr val="tx1"/>
              </a:outerShdw>
            </a:effectLst>
          </p:spPr>
          <p:txBody>
            <a:bodyPr wrap="square">
              <a:spAutoFit/>
            </a:bodyPr>
            <a:lstStyle/>
            <a:p>
              <a:pPr algn="r"/>
              <a:r>
                <a:rPr lang="en-US" sz="2800" b="1" dirty="0" smtClean="0">
                  <a:solidFill>
                    <a:schemeClr val="bg1"/>
                  </a:solidFill>
                </a:rPr>
                <a:t>Daniel 8 : </a:t>
              </a:r>
              <a:endParaRPr lang="en-US" sz="2800" b="1" dirty="0">
                <a:solidFill>
                  <a:schemeClr val="bg1"/>
                </a:solidFill>
              </a:endParaRPr>
            </a:p>
          </p:txBody>
        </p:sp>
        <p:pic>
          <p:nvPicPr>
            <p:cNvPr id="4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7580" y="4097859"/>
              <a:ext cx="1222751" cy="1275357"/>
            </a:xfrm>
            <a:prstGeom prst="rect">
              <a:avLst/>
            </a:prstGeom>
            <a:noFill/>
            <a:ln>
              <a:noFill/>
            </a:ln>
            <a:effectLst>
              <a:glow rad="228600">
                <a:srgbClr val="FFFFFF">
                  <a:satMod val="175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4669" y="4427928"/>
              <a:ext cx="1514871" cy="945288"/>
            </a:xfrm>
            <a:prstGeom prst="rect">
              <a:avLst/>
            </a:prstGeom>
            <a:noFill/>
            <a:ln>
              <a:noFill/>
            </a:ln>
            <a:effectLst>
              <a:glow rad="228600">
                <a:srgbClr val="FFFFFF"/>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99540" y="3461020"/>
              <a:ext cx="718358" cy="2174699"/>
            </a:xfrm>
            <a:prstGeom prst="rect">
              <a:avLst/>
            </a:prstGeom>
            <a:noFill/>
            <a:ln>
              <a:noFill/>
            </a:ln>
            <a:effectLst>
              <a:glow rad="825500">
                <a:schemeClr val="bg1">
                  <a:alpha val="38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hthoek 46"/>
            <p:cNvSpPr/>
            <p:nvPr/>
          </p:nvSpPr>
          <p:spPr>
            <a:xfrm>
              <a:off x="6548319" y="4273872"/>
              <a:ext cx="1155124" cy="923330"/>
            </a:xfrm>
            <a:prstGeom prst="rect">
              <a:avLst/>
            </a:prstGeom>
            <a:effectLst>
              <a:outerShdw blurRad="25400" dist="25400" dir="5400000" algn="ctr" rotWithShape="0">
                <a:schemeClr val="tx1"/>
              </a:outerShdw>
            </a:effectLst>
          </p:spPr>
          <p:txBody>
            <a:bodyPr wrap="none">
              <a:spAutoFit/>
            </a:bodyPr>
            <a:lstStyle/>
            <a:p>
              <a:pPr algn="ctr"/>
              <a:r>
                <a:rPr lang="nl-NL" b="1" dirty="0" smtClean="0">
                  <a:solidFill>
                    <a:schemeClr val="bg1"/>
                  </a:solidFill>
                </a:rPr>
                <a:t>Reiniging</a:t>
              </a:r>
            </a:p>
            <a:p>
              <a:pPr algn="ctr"/>
              <a:r>
                <a:rPr lang="nl-NL" b="1" dirty="0">
                  <a:solidFill>
                    <a:schemeClr val="bg1"/>
                  </a:solidFill>
                </a:rPr>
                <a:t>v</a:t>
              </a:r>
              <a:r>
                <a:rPr lang="nl-NL" b="1" dirty="0" smtClean="0">
                  <a:solidFill>
                    <a:schemeClr val="bg1"/>
                  </a:solidFill>
                </a:rPr>
                <a:t>an het</a:t>
              </a:r>
            </a:p>
            <a:p>
              <a:pPr algn="ctr"/>
              <a:r>
                <a:rPr lang="nl-NL" b="1" dirty="0" smtClean="0">
                  <a:solidFill>
                    <a:schemeClr val="bg1"/>
                  </a:solidFill>
                </a:rPr>
                <a:t>Heiligdom</a:t>
              </a:r>
            </a:p>
          </p:txBody>
        </p:sp>
      </p:grpSp>
      <p:grpSp>
        <p:nvGrpSpPr>
          <p:cNvPr id="43" name="Groep 42"/>
          <p:cNvGrpSpPr/>
          <p:nvPr/>
        </p:nvGrpSpPr>
        <p:grpSpPr>
          <a:xfrm>
            <a:off x="1401736" y="3186184"/>
            <a:ext cx="7227345" cy="1160421"/>
            <a:chOff x="1401736" y="3186184"/>
            <a:chExt cx="7227345" cy="1160421"/>
          </a:xfrm>
        </p:grpSpPr>
        <p:sp>
          <p:nvSpPr>
            <p:cNvPr id="51" name="Rechthoek 50"/>
            <p:cNvSpPr/>
            <p:nvPr/>
          </p:nvSpPr>
          <p:spPr>
            <a:xfrm>
              <a:off x="1401736" y="3575669"/>
              <a:ext cx="1095428" cy="369332"/>
            </a:xfrm>
            <a:prstGeom prst="rect">
              <a:avLst/>
            </a:prstGeom>
            <a:effectLst>
              <a:outerShdw blurRad="25400" dist="25400" dir="5400000" algn="ctr" rotWithShape="0">
                <a:schemeClr val="tx1"/>
              </a:outerShdw>
            </a:effectLst>
          </p:spPr>
          <p:txBody>
            <a:bodyPr wrap="none">
              <a:spAutoFit/>
            </a:bodyPr>
            <a:lstStyle/>
            <a:p>
              <a:pPr algn="ctr"/>
              <a:r>
                <a:rPr lang="nl-NL" b="1" dirty="0" smtClean="0">
                  <a:solidFill>
                    <a:schemeClr val="bg1"/>
                  </a:solidFill>
                </a:rPr>
                <a:t>BABYLON</a:t>
              </a:r>
            </a:p>
          </p:txBody>
        </p:sp>
        <p:sp>
          <p:nvSpPr>
            <p:cNvPr id="52" name="Rechthoek 51"/>
            <p:cNvSpPr/>
            <p:nvPr/>
          </p:nvSpPr>
          <p:spPr>
            <a:xfrm>
              <a:off x="3739643" y="3450353"/>
              <a:ext cx="1096774" cy="646331"/>
            </a:xfrm>
            <a:prstGeom prst="rect">
              <a:avLst/>
            </a:prstGeom>
            <a:effectLst>
              <a:outerShdw blurRad="25400" dist="25400" dir="5400000" algn="ctr" rotWithShape="0">
                <a:schemeClr val="tx1"/>
              </a:outerShdw>
            </a:effectLst>
          </p:spPr>
          <p:txBody>
            <a:bodyPr wrap="none">
              <a:spAutoFit/>
            </a:bodyPr>
            <a:lstStyle/>
            <a:p>
              <a:pPr algn="ctr"/>
              <a:r>
                <a:rPr lang="nl-NL" b="1" dirty="0" smtClean="0">
                  <a:solidFill>
                    <a:schemeClr val="bg1"/>
                  </a:solidFill>
                </a:rPr>
                <a:t>GRIEKEN-</a:t>
              </a:r>
            </a:p>
            <a:p>
              <a:pPr algn="ctr"/>
              <a:r>
                <a:rPr lang="nl-NL" b="1" dirty="0" smtClean="0">
                  <a:solidFill>
                    <a:schemeClr val="bg1"/>
                  </a:solidFill>
                </a:rPr>
                <a:t>LAND</a:t>
              </a:r>
            </a:p>
          </p:txBody>
        </p:sp>
        <p:sp>
          <p:nvSpPr>
            <p:cNvPr id="54" name="Rechthoek 53"/>
            <p:cNvSpPr/>
            <p:nvPr/>
          </p:nvSpPr>
          <p:spPr>
            <a:xfrm>
              <a:off x="2605171" y="3397505"/>
              <a:ext cx="830035" cy="646331"/>
            </a:xfrm>
            <a:prstGeom prst="rect">
              <a:avLst/>
            </a:prstGeom>
            <a:effectLst>
              <a:outerShdw blurRad="25400" dist="25400" dir="5400000" algn="ctr" rotWithShape="0">
                <a:schemeClr val="tx1"/>
              </a:outerShdw>
            </a:effectLst>
          </p:spPr>
          <p:txBody>
            <a:bodyPr wrap="none">
              <a:spAutoFit/>
            </a:bodyPr>
            <a:lstStyle/>
            <a:p>
              <a:pPr algn="ctr"/>
              <a:r>
                <a:rPr lang="nl-NL" b="1" dirty="0" smtClean="0">
                  <a:solidFill>
                    <a:schemeClr val="bg1"/>
                  </a:solidFill>
                </a:rPr>
                <a:t>MEDO</a:t>
              </a:r>
              <a:br>
                <a:rPr lang="nl-NL" b="1" dirty="0" smtClean="0">
                  <a:solidFill>
                    <a:schemeClr val="bg1"/>
                  </a:solidFill>
                </a:rPr>
              </a:br>
              <a:r>
                <a:rPr lang="nl-NL" b="1" dirty="0" smtClean="0">
                  <a:solidFill>
                    <a:schemeClr val="bg1"/>
                  </a:solidFill>
                </a:rPr>
                <a:t>PERSIE</a:t>
              </a:r>
            </a:p>
          </p:txBody>
        </p:sp>
        <p:sp>
          <p:nvSpPr>
            <p:cNvPr id="55" name="Rechthoek 54"/>
            <p:cNvSpPr/>
            <p:nvPr/>
          </p:nvSpPr>
          <p:spPr>
            <a:xfrm>
              <a:off x="8010001" y="3436107"/>
              <a:ext cx="619080" cy="646331"/>
            </a:xfrm>
            <a:prstGeom prst="rect">
              <a:avLst/>
            </a:prstGeom>
            <a:effectLst>
              <a:outerShdw blurRad="25400" dist="25400" dir="5400000" algn="ctr" rotWithShape="0">
                <a:schemeClr val="tx1"/>
              </a:outerShdw>
            </a:effectLst>
          </p:spPr>
          <p:txBody>
            <a:bodyPr wrap="none">
              <a:spAutoFit/>
            </a:bodyPr>
            <a:lstStyle/>
            <a:p>
              <a:pPr algn="ctr"/>
              <a:r>
                <a:rPr lang="nl-NL" b="1" dirty="0">
                  <a:solidFill>
                    <a:schemeClr val="bg1"/>
                  </a:solidFill>
                </a:rPr>
                <a:t>e</a:t>
              </a:r>
              <a:r>
                <a:rPr lang="nl-NL" b="1" dirty="0" smtClean="0">
                  <a:solidFill>
                    <a:schemeClr val="bg1"/>
                  </a:solidFill>
                </a:rPr>
                <a:t>n</a:t>
              </a:r>
            </a:p>
            <a:p>
              <a:pPr algn="ctr"/>
              <a:r>
                <a:rPr lang="nl-NL" b="1" dirty="0" smtClean="0">
                  <a:solidFill>
                    <a:schemeClr val="bg1"/>
                  </a:solidFill>
                </a:rPr>
                <a:t>erna</a:t>
              </a:r>
            </a:p>
          </p:txBody>
        </p:sp>
        <p:pic>
          <p:nvPicPr>
            <p:cNvPr id="5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922" y="3186184"/>
              <a:ext cx="1931987" cy="1146175"/>
            </a:xfrm>
            <a:prstGeom prst="rect">
              <a:avLst/>
            </a:prstGeom>
            <a:noFill/>
            <a:ln>
              <a:noFill/>
            </a:ln>
            <a:effectLst>
              <a:glow rad="228600">
                <a:schemeClr val="tx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7435" y="3200430"/>
              <a:ext cx="1328737" cy="1146175"/>
            </a:xfrm>
            <a:prstGeom prst="rect">
              <a:avLst/>
            </a:prstGeom>
            <a:noFill/>
            <a:ln>
              <a:noFill/>
            </a:ln>
            <a:effectLst>
              <a:glow rad="228600">
                <a:schemeClr val="tx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280424">
            <a:off x="103262" y="3186919"/>
            <a:ext cx="1419741" cy="229088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Groep 58"/>
          <p:cNvGrpSpPr/>
          <p:nvPr/>
        </p:nvGrpSpPr>
        <p:grpSpPr>
          <a:xfrm>
            <a:off x="196653" y="118251"/>
            <a:ext cx="8784976" cy="1870590"/>
            <a:chOff x="196653" y="118251"/>
            <a:chExt cx="8784976" cy="1870590"/>
          </a:xfrm>
        </p:grpSpPr>
        <p:sp>
          <p:nvSpPr>
            <p:cNvPr id="60" name="Rechthoek 59"/>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1" name="Groep 60"/>
            <p:cNvGrpSpPr/>
            <p:nvPr/>
          </p:nvGrpSpPr>
          <p:grpSpPr>
            <a:xfrm>
              <a:off x="196653" y="118251"/>
              <a:ext cx="8784976" cy="1870590"/>
              <a:chOff x="196653" y="118251"/>
              <a:chExt cx="8784976" cy="1870590"/>
            </a:xfrm>
          </p:grpSpPr>
          <p:sp>
            <p:nvSpPr>
              <p:cNvPr id="63" name="Rechthoek 62"/>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64" name="Picture 2"/>
              <p:cNvPicPr>
                <a:picLocks noChangeAspect="1" noChangeArrowheads="1"/>
              </p:cNvPicPr>
              <p:nvPr/>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kstvak 65"/>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62" name="Tekstvak 61"/>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De </a:t>
              </a:r>
              <a:r>
                <a:rPr lang="en-US" sz="2800" b="1" dirty="0" err="1" smtClean="0">
                  <a:solidFill>
                    <a:srgbClr val="FCE7AA"/>
                  </a:solidFill>
                  <a:latin typeface="Book Antiqua" panose="02040602050305030304" pitchFamily="18" charset="0"/>
                  <a:ea typeface="Batang" pitchFamily="18" charset="-127"/>
                  <a:cs typeface="Times New Roman" pitchFamily="18" charset="0"/>
                </a:rPr>
                <a:t>Eschatologische</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err="1" smtClean="0">
                  <a:solidFill>
                    <a:srgbClr val="FCE7AA"/>
                  </a:solidFill>
                  <a:latin typeface="Book Antiqua" panose="02040602050305030304" pitchFamily="18" charset="0"/>
                  <a:ea typeface="Batang" pitchFamily="18" charset="-127"/>
                  <a:cs typeface="Times New Roman" pitchFamily="18" charset="0"/>
                </a:rPr>
                <a:t>Verzoendag</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grpSp>
        <p:nvGrpSpPr>
          <p:cNvPr id="6" name="Groep 5"/>
          <p:cNvGrpSpPr/>
          <p:nvPr/>
        </p:nvGrpSpPr>
        <p:grpSpPr>
          <a:xfrm>
            <a:off x="1355014" y="1244423"/>
            <a:ext cx="7646160" cy="3601591"/>
            <a:chOff x="1355014" y="1244423"/>
            <a:chExt cx="7646160" cy="3601591"/>
          </a:xfrm>
        </p:grpSpPr>
        <p:sp>
          <p:nvSpPr>
            <p:cNvPr id="2" name="Rechthoek 1"/>
            <p:cNvSpPr/>
            <p:nvPr/>
          </p:nvSpPr>
          <p:spPr>
            <a:xfrm>
              <a:off x="1660137" y="1244423"/>
              <a:ext cx="6711969" cy="523220"/>
            </a:xfrm>
            <a:prstGeom prst="rect">
              <a:avLst/>
            </a:prstGeom>
            <a:effectLst>
              <a:outerShdw blurRad="50800" dist="50800" dir="5400000" algn="ctr" rotWithShape="0">
                <a:schemeClr val="tx1"/>
              </a:outerShdw>
            </a:effectLst>
          </p:spPr>
          <p:txBody>
            <a:bodyPr wrap="square">
              <a:spAutoFit/>
            </a:bodyPr>
            <a:lstStyle/>
            <a:p>
              <a:r>
                <a:rPr lang="en-US" sz="2800" b="1" dirty="0" smtClean="0">
                  <a:solidFill>
                    <a:schemeClr val="bg1"/>
                  </a:solidFill>
                </a:rPr>
                <a:t>Daniel 7 : </a:t>
              </a:r>
              <a:endParaRPr lang="en-US" sz="2800" b="1" dirty="0">
                <a:solidFill>
                  <a:schemeClr val="bg1"/>
                </a:solidFill>
              </a:endParaRPr>
            </a:p>
          </p:txBody>
        </p:sp>
        <p:pic>
          <p:nvPicPr>
            <p:cNvPr id="3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55014" y="1764362"/>
              <a:ext cx="1072566" cy="1509738"/>
            </a:xfrm>
            <a:prstGeom prst="rect">
              <a:avLst/>
            </a:prstGeom>
            <a:noFill/>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52443" y="1840142"/>
              <a:ext cx="1205965" cy="1463668"/>
            </a:xfrm>
            <a:prstGeom prst="rect">
              <a:avLst/>
            </a:prstGeom>
            <a:noFill/>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99792" y="2020448"/>
              <a:ext cx="640794" cy="1261975"/>
            </a:xfrm>
            <a:prstGeom prst="rect">
              <a:avLst/>
            </a:prstGeom>
            <a:noFill/>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62400" y="1948363"/>
              <a:ext cx="1472991" cy="1338852"/>
            </a:xfrm>
            <a:prstGeom prst="rect">
              <a:avLst/>
            </a:prstGeom>
            <a:noFill/>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6337366" y="2156124"/>
              <a:ext cx="1577034" cy="923330"/>
            </a:xfrm>
            <a:prstGeom prst="rect">
              <a:avLst/>
            </a:prstGeom>
            <a:effectLst>
              <a:outerShdw blurRad="25400" dist="25400" dir="5400000" algn="ctr" rotWithShape="0">
                <a:schemeClr val="tx1"/>
              </a:outerShdw>
            </a:effectLst>
          </p:spPr>
          <p:txBody>
            <a:bodyPr wrap="none">
              <a:spAutoFit/>
            </a:bodyPr>
            <a:lstStyle/>
            <a:p>
              <a:pPr algn="ctr"/>
              <a:r>
                <a:rPr lang="nl-NL" b="1" dirty="0" smtClean="0">
                  <a:solidFill>
                    <a:schemeClr val="bg1"/>
                  </a:solidFill>
                </a:rPr>
                <a:t>Voor-</a:t>
              </a:r>
            </a:p>
            <a:p>
              <a:pPr algn="ctr"/>
              <a:r>
                <a:rPr lang="nl-NL" b="1" dirty="0" smtClean="0">
                  <a:solidFill>
                    <a:schemeClr val="bg1"/>
                  </a:solidFill>
                </a:rPr>
                <a:t>Onderzoekend</a:t>
              </a:r>
            </a:p>
            <a:p>
              <a:pPr algn="ctr"/>
              <a:r>
                <a:rPr lang="nl-NL" b="1" dirty="0" smtClean="0">
                  <a:solidFill>
                    <a:schemeClr val="bg1"/>
                  </a:solidFill>
                </a:rPr>
                <a:t>oordeel</a:t>
              </a:r>
            </a:p>
          </p:txBody>
        </p:sp>
        <p:sp>
          <p:nvSpPr>
            <p:cNvPr id="38" name="Rechthoek 37"/>
            <p:cNvSpPr/>
            <p:nvPr/>
          </p:nvSpPr>
          <p:spPr>
            <a:xfrm>
              <a:off x="7695304" y="1983692"/>
              <a:ext cx="1305870" cy="2862322"/>
            </a:xfrm>
            <a:prstGeom prst="rect">
              <a:avLst/>
            </a:prstGeom>
            <a:effectLst>
              <a:outerShdw blurRad="25400" dist="25400" dir="5400000" algn="ctr" rotWithShape="0">
                <a:schemeClr val="tx1"/>
              </a:outerShdw>
            </a:effectLst>
          </p:spPr>
          <p:txBody>
            <a:bodyPr wrap="none">
              <a:spAutoFit/>
            </a:bodyPr>
            <a:lstStyle/>
            <a:p>
              <a:pPr algn="ctr"/>
              <a:r>
                <a:rPr lang="en-US" b="1" dirty="0" err="1" smtClean="0">
                  <a:solidFill>
                    <a:schemeClr val="bg1"/>
                  </a:solidFill>
                </a:rPr>
                <a:t>Overdracht</a:t>
              </a:r>
              <a:r>
                <a:rPr lang="en-US" b="1" dirty="0" smtClean="0">
                  <a:solidFill>
                    <a:schemeClr val="bg1"/>
                  </a:solidFill>
                </a:rPr>
                <a:t> </a:t>
              </a:r>
            </a:p>
            <a:p>
              <a:pPr algn="ctr"/>
              <a:r>
                <a:rPr lang="en-US" b="1" dirty="0" err="1" smtClean="0">
                  <a:solidFill>
                    <a:schemeClr val="bg1"/>
                  </a:solidFill>
                </a:rPr>
                <a:t>Koninkrijk</a:t>
              </a:r>
              <a:r>
                <a:rPr lang="en-US" b="1" dirty="0" smtClean="0">
                  <a:solidFill>
                    <a:schemeClr val="bg1"/>
                  </a:solidFill>
                </a:rPr>
                <a:t> </a:t>
              </a:r>
            </a:p>
            <a:p>
              <a:pPr algn="ctr"/>
              <a:r>
                <a:rPr lang="en-US" b="1" dirty="0" err="1" smtClean="0">
                  <a:solidFill>
                    <a:schemeClr val="bg1"/>
                  </a:solidFill>
                </a:rPr>
                <a:t>Aan</a:t>
              </a:r>
              <a:r>
                <a:rPr lang="en-US" b="1" dirty="0" smtClean="0">
                  <a:solidFill>
                    <a:schemeClr val="bg1"/>
                  </a:solidFill>
                </a:rPr>
                <a:t> </a:t>
              </a:r>
            </a:p>
            <a:p>
              <a:pPr algn="ctr"/>
              <a:r>
                <a:rPr lang="en-US" b="1" dirty="0" err="1" smtClean="0">
                  <a:solidFill>
                    <a:schemeClr val="bg1"/>
                  </a:solidFill>
                </a:rPr>
                <a:t>Heiligen</a:t>
              </a:r>
              <a:endParaRPr lang="en-US" b="1" dirty="0" smtClean="0">
                <a:solidFill>
                  <a:schemeClr val="bg1"/>
                </a:solidFill>
              </a:endParaRPr>
            </a:p>
            <a:p>
              <a:pPr algn="ctr"/>
              <a:endParaRPr lang="en-US" b="1" dirty="0" smtClean="0">
                <a:solidFill>
                  <a:schemeClr val="bg1"/>
                </a:solidFill>
              </a:endParaRPr>
            </a:p>
            <a:p>
              <a:pPr algn="ctr"/>
              <a:endParaRPr lang="en-US" b="1" dirty="0">
                <a:solidFill>
                  <a:schemeClr val="bg1"/>
                </a:solidFill>
              </a:endParaRPr>
            </a:p>
            <a:p>
              <a:pPr algn="ctr"/>
              <a:endParaRPr lang="en-US" b="1" dirty="0" smtClean="0">
                <a:solidFill>
                  <a:schemeClr val="bg1"/>
                </a:solidFill>
              </a:endParaRPr>
            </a:p>
            <a:p>
              <a:pPr algn="ctr"/>
              <a:endParaRPr lang="en-US" b="1" dirty="0">
                <a:solidFill>
                  <a:schemeClr val="bg1"/>
                </a:solidFill>
              </a:endParaRPr>
            </a:p>
            <a:p>
              <a:pPr algn="ctr"/>
              <a:r>
                <a:rPr lang="en-US" b="1" dirty="0" smtClean="0">
                  <a:solidFill>
                    <a:schemeClr val="bg1"/>
                  </a:solidFill>
                </a:rPr>
                <a:t>(</a:t>
              </a:r>
              <a:r>
                <a:rPr lang="en-US" b="1" dirty="0" err="1" smtClean="0">
                  <a:solidFill>
                    <a:schemeClr val="bg1"/>
                  </a:solidFill>
                </a:rPr>
                <a:t>Weder</a:t>
              </a:r>
              <a:r>
                <a:rPr lang="en-US" b="1" dirty="0" smtClean="0">
                  <a:solidFill>
                    <a:schemeClr val="bg1"/>
                  </a:solidFill>
                </a:rPr>
                <a:t>-</a:t>
              </a:r>
            </a:p>
            <a:p>
              <a:pPr algn="ctr"/>
              <a:r>
                <a:rPr lang="en-US" b="1" dirty="0" err="1" smtClean="0">
                  <a:solidFill>
                    <a:schemeClr val="bg1"/>
                  </a:solidFill>
                </a:rPr>
                <a:t>komst</a:t>
              </a:r>
              <a:r>
                <a:rPr lang="en-US" b="1" dirty="0" smtClean="0">
                  <a:solidFill>
                    <a:schemeClr val="bg1"/>
                  </a:solidFill>
                </a:rPr>
                <a:t>)</a:t>
              </a:r>
              <a:endParaRPr lang="nl-NL" b="1" dirty="0">
                <a:solidFill>
                  <a:schemeClr val="bg1"/>
                </a:solidFill>
              </a:endParaRPr>
            </a:p>
          </p:txBody>
        </p:sp>
      </p:grpSp>
    </p:spTree>
    <p:extLst>
      <p:ext uri="{BB962C8B-B14F-4D97-AF65-F5344CB8AC3E}">
        <p14:creationId xmlns:p14="http://schemas.microsoft.com/office/powerpoint/2010/main" val="415603765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22" presetClass="entr" presetSubtype="1"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500" fill="hold"/>
                                        <p:tgtEl>
                                          <p:spTgt spid="43"/>
                                        </p:tgtEl>
                                        <p:attrNameLst>
                                          <p:attrName>ppt_w</p:attrName>
                                        </p:attrNameLst>
                                      </p:cBhvr>
                                      <p:tavLst>
                                        <p:tav tm="0">
                                          <p:val>
                                            <p:fltVal val="0"/>
                                          </p:val>
                                        </p:tav>
                                        <p:tav tm="100000">
                                          <p:val>
                                            <p:strVal val="#ppt_w"/>
                                          </p:val>
                                        </p:tav>
                                      </p:tavLst>
                                    </p:anim>
                                    <p:anim calcmode="lin" valueType="num">
                                      <p:cBhvr>
                                        <p:cTn id="17" dur="1500" fill="hold"/>
                                        <p:tgtEl>
                                          <p:spTgt spid="43"/>
                                        </p:tgtEl>
                                        <p:attrNameLst>
                                          <p:attrName>ppt_h</p:attrName>
                                        </p:attrNameLst>
                                      </p:cBhvr>
                                      <p:tavLst>
                                        <p:tav tm="0">
                                          <p:val>
                                            <p:fltVal val="0"/>
                                          </p:val>
                                        </p:tav>
                                        <p:tav tm="100000">
                                          <p:val>
                                            <p:strVal val="#ppt_h"/>
                                          </p:val>
                                        </p:tav>
                                      </p:tavLst>
                                    </p:anim>
                                    <p:animEffect transition="in" filter="fade">
                                      <p:cBhvr>
                                        <p:cTn id="18"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sp>
        <p:nvSpPr>
          <p:cNvPr id="2" name="Rechthoek 1"/>
          <p:cNvSpPr/>
          <p:nvPr/>
        </p:nvSpPr>
        <p:spPr>
          <a:xfrm>
            <a:off x="2269660" y="1416820"/>
            <a:ext cx="6711969" cy="3908762"/>
          </a:xfrm>
          <a:prstGeom prst="rect">
            <a:avLst/>
          </a:prstGeom>
          <a:effectLst>
            <a:outerShdw blurRad="50800" dist="50800" dir="5400000" algn="ctr" rotWithShape="0">
              <a:schemeClr val="tx1"/>
            </a:outerShdw>
          </a:effectLst>
        </p:spPr>
        <p:txBody>
          <a:bodyPr wrap="square">
            <a:spAutoFit/>
          </a:bodyPr>
          <a:lstStyle/>
          <a:p>
            <a:endParaRPr lang="en-US" sz="2400" b="1" dirty="0" smtClean="0">
              <a:solidFill>
                <a:srgbClr val="FF0000"/>
              </a:solidFill>
            </a:endParaRPr>
          </a:p>
          <a:p>
            <a:pPr algn="ctr"/>
            <a:r>
              <a:rPr lang="nl-NL" sz="2800" b="1" dirty="0" smtClean="0">
                <a:solidFill>
                  <a:schemeClr val="bg1"/>
                </a:solidFill>
              </a:rPr>
              <a:t>Deze </a:t>
            </a:r>
            <a:r>
              <a:rPr lang="nl-NL" sz="2800" b="1" dirty="0">
                <a:solidFill>
                  <a:schemeClr val="bg1"/>
                </a:solidFill>
              </a:rPr>
              <a:t>week zullen we Daniël 8 bestuderen. we zullen ontdekken waar het in het </a:t>
            </a:r>
          </a:p>
          <a:p>
            <a:pPr algn="ctr"/>
            <a:r>
              <a:rPr lang="nl-NL" sz="2800" b="1" dirty="0">
                <a:solidFill>
                  <a:schemeClr val="bg1"/>
                </a:solidFill>
              </a:rPr>
              <a:t>conflict tussen de macht van de horen en </a:t>
            </a:r>
            <a:r>
              <a:rPr lang="nl-NL" sz="2800" b="1" dirty="0" smtClean="0">
                <a:solidFill>
                  <a:schemeClr val="bg1"/>
                </a:solidFill>
              </a:rPr>
              <a:t>God </a:t>
            </a:r>
            <a:r>
              <a:rPr lang="nl-NL" sz="2800" b="1" dirty="0">
                <a:solidFill>
                  <a:schemeClr val="bg1"/>
                </a:solidFill>
              </a:rPr>
              <a:t>in werkelijkheid om gaat. </a:t>
            </a:r>
            <a:endParaRPr lang="nl-NL" sz="2800" b="1" dirty="0" smtClean="0">
              <a:solidFill>
                <a:schemeClr val="bg1"/>
              </a:solidFill>
            </a:endParaRPr>
          </a:p>
          <a:p>
            <a:pPr algn="ctr"/>
            <a:r>
              <a:rPr lang="nl-NL" sz="2800" b="1" dirty="0" smtClean="0">
                <a:solidFill>
                  <a:schemeClr val="bg1"/>
                </a:solidFill>
              </a:rPr>
              <a:t>Verder zullen </a:t>
            </a:r>
            <a:r>
              <a:rPr lang="nl-NL" sz="2800" b="1" dirty="0">
                <a:solidFill>
                  <a:schemeClr val="bg1"/>
                </a:solidFill>
              </a:rPr>
              <a:t>we zien waarom de reiniging van het heiligdom die in het jaar 1844 begon, </a:t>
            </a:r>
            <a:r>
              <a:rPr lang="nl-NL" sz="2800" b="1" dirty="0" smtClean="0">
                <a:solidFill>
                  <a:schemeClr val="bg1"/>
                </a:solidFill>
              </a:rPr>
              <a:t>Gods </a:t>
            </a:r>
            <a:r>
              <a:rPr lang="nl-NL" sz="2800" b="1" dirty="0">
                <a:solidFill>
                  <a:schemeClr val="bg1"/>
                </a:solidFill>
              </a:rPr>
              <a:t>volmaakte antwoord op die uitdaging is.</a:t>
            </a:r>
            <a:endParaRPr lang="en-US" sz="4000" b="1" dirty="0" smtClean="0">
              <a:solidFill>
                <a:schemeClr val="bg1"/>
              </a:solidFill>
            </a:endParaRPr>
          </a:p>
        </p:txBody>
      </p:sp>
      <p:sp>
        <p:nvSpPr>
          <p:cNvPr id="22" name="Tekstvak 21"/>
          <p:cNvSpPr txBox="1"/>
          <p:nvPr/>
        </p:nvSpPr>
        <p:spPr>
          <a:xfrm>
            <a:off x="2383627" y="6023123"/>
            <a:ext cx="307314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Sabbatmiddag– November 30</a:t>
            </a:r>
            <a:endParaRPr lang="nl-NL" b="1" dirty="0">
              <a:solidFill>
                <a:schemeClr val="bg1"/>
              </a:solidFill>
            </a:endParaRP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ep 32"/>
          <p:cNvGrpSpPr/>
          <p:nvPr/>
        </p:nvGrpSpPr>
        <p:grpSpPr>
          <a:xfrm>
            <a:off x="196653" y="118251"/>
            <a:ext cx="8784976" cy="1870590"/>
            <a:chOff x="196653" y="118251"/>
            <a:chExt cx="8784976" cy="1870590"/>
          </a:xfrm>
        </p:grpSpPr>
        <p:sp>
          <p:nvSpPr>
            <p:cNvPr id="34" name="Rechthoek 33"/>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5" name="Groep 34"/>
            <p:cNvGrpSpPr/>
            <p:nvPr/>
          </p:nvGrpSpPr>
          <p:grpSpPr>
            <a:xfrm>
              <a:off x="196653" y="118251"/>
              <a:ext cx="8784976" cy="1870590"/>
              <a:chOff x="196653" y="118251"/>
              <a:chExt cx="8784976" cy="1870590"/>
            </a:xfrm>
          </p:grpSpPr>
          <p:sp>
            <p:nvSpPr>
              <p:cNvPr id="37" name="Rechthoek 36"/>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8" name="Picture 2"/>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kstvak 41"/>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6" name="Tekstvak 35"/>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CE7AA"/>
                  </a:solidFill>
                  <a:latin typeface="Book Antiqua" panose="02040602050305030304" pitchFamily="18" charset="0"/>
                  <a:ea typeface="Batang" pitchFamily="18" charset="-127"/>
                  <a:cs typeface="Times New Roman" pitchFamily="18" charset="0"/>
                </a:rPr>
                <a:t>De </a:t>
              </a:r>
              <a:r>
                <a:rPr lang="en-US" sz="2800" b="1" dirty="0" err="1" smtClean="0">
                  <a:solidFill>
                    <a:srgbClr val="FCE7AA"/>
                  </a:solidFill>
                  <a:latin typeface="Book Antiqua" panose="02040602050305030304" pitchFamily="18" charset="0"/>
                  <a:ea typeface="Batang" pitchFamily="18" charset="-127"/>
                  <a:cs typeface="Times New Roman" pitchFamily="18" charset="0"/>
                </a:rPr>
                <a:t>Eschatologische</a:t>
              </a:r>
              <a:r>
                <a:rPr lang="en-US" sz="2800" b="1" dirty="0" smtClean="0">
                  <a:solidFill>
                    <a:srgbClr val="FCE7AA"/>
                  </a:solidFill>
                  <a:latin typeface="Book Antiqua" panose="02040602050305030304" pitchFamily="18" charset="0"/>
                  <a:ea typeface="Batang" pitchFamily="18" charset="-127"/>
                  <a:cs typeface="Times New Roman" pitchFamily="18" charset="0"/>
                </a:rPr>
                <a:t> </a:t>
              </a:r>
              <a:r>
                <a:rPr lang="en-US" sz="2800" b="1" dirty="0" err="1" smtClean="0">
                  <a:solidFill>
                    <a:srgbClr val="FCE7AA"/>
                  </a:solidFill>
                  <a:latin typeface="Book Antiqua" panose="02040602050305030304" pitchFamily="18" charset="0"/>
                  <a:ea typeface="Batang" pitchFamily="18" charset="-127"/>
                  <a:cs typeface="Times New Roman" pitchFamily="18" charset="0"/>
                </a:rPr>
                <a:t>Verzoendag</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spTree>
    <p:extLst>
      <p:ext uri="{BB962C8B-B14F-4D97-AF65-F5344CB8AC3E}">
        <p14:creationId xmlns:p14="http://schemas.microsoft.com/office/powerpoint/2010/main" val="159139317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196653" y="1412776"/>
            <a:ext cx="8784976" cy="4320480"/>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196652" y="127617"/>
            <a:ext cx="2073007" cy="6565971"/>
          </a:xfrm>
          <a:prstGeom prst="rect">
            <a:avLst/>
          </a:prstGeom>
          <a:solidFill>
            <a:schemeClr val="bg1">
              <a:lumMod val="65000"/>
              <a:alpha val="89804"/>
            </a:scheme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18" name="Tekstvak 17"/>
          <p:cNvSpPr txBox="1"/>
          <p:nvPr/>
        </p:nvSpPr>
        <p:spPr>
          <a:xfrm>
            <a:off x="2383627" y="6023123"/>
            <a:ext cx="2310504"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 </a:t>
            </a:r>
            <a:r>
              <a:rPr lang="nl-NL" b="1" dirty="0" smtClean="0">
                <a:solidFill>
                  <a:schemeClr val="bg1"/>
                </a:solidFill>
              </a:rPr>
              <a:t>Zondag</a:t>
            </a:r>
            <a:r>
              <a:rPr lang="nl-NL" b="1" dirty="0" smtClean="0">
                <a:solidFill>
                  <a:schemeClr val="bg1"/>
                </a:solidFill>
              </a:rPr>
              <a:t> </a:t>
            </a:r>
            <a:r>
              <a:rPr lang="nl-NL" b="1" dirty="0" smtClean="0">
                <a:solidFill>
                  <a:schemeClr val="bg1"/>
                </a:solidFill>
              </a:rPr>
              <a:t>– December 1</a:t>
            </a:r>
            <a:endParaRPr lang="nl-NL" b="1" dirty="0">
              <a:solidFill>
                <a:schemeClr val="bg1"/>
              </a:solidFill>
            </a:endParaRPr>
          </a:p>
        </p:txBody>
      </p:sp>
      <p:pic>
        <p:nvPicPr>
          <p:cNvPr id="26"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228600">
              <a:srgbClr val="820041">
                <a:alpha val="40000"/>
              </a:srgb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6905778" y="5986583"/>
            <a:ext cx="749391" cy="713190"/>
            <a:chOff x="-1764704" y="1286844"/>
            <a:chExt cx="749391" cy="713190"/>
          </a:xfrm>
        </p:grpSpPr>
        <p:sp>
          <p:nvSpPr>
            <p:cNvPr id="40" name="Rechthoek 39"/>
            <p:cNvSpPr/>
            <p:nvPr/>
          </p:nvSpPr>
          <p:spPr>
            <a:xfrm>
              <a:off x="-1764704" y="1286844"/>
              <a:ext cx="749391" cy="713190"/>
            </a:xfrm>
            <a:prstGeom prst="rect">
              <a:avLst/>
            </a:prstGeom>
            <a:solidFill>
              <a:srgbClr val="820041">
                <a:alpha val="89804"/>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742029" y="1292148"/>
              <a:ext cx="704039" cy="707886"/>
            </a:xfrm>
            <a:prstGeom prst="rect">
              <a:avLst/>
            </a:prstGeom>
            <a:noFill/>
            <a:effectLst>
              <a:outerShdw blurRad="50800" dist="50800" dir="5400000" algn="ctr" rotWithShape="0">
                <a:schemeClr val="tx1"/>
              </a:outerShdw>
            </a:effectLst>
          </p:spPr>
          <p:txBody>
            <a:bodyPr wrap="none" rtlCol="0">
              <a:spAutoFit/>
            </a:bodyPr>
            <a:lstStyle/>
            <a:p>
              <a:r>
                <a:rPr lang="nl-NL" sz="4000" b="1" dirty="0" smtClean="0">
                  <a:solidFill>
                    <a:schemeClr val="bg1"/>
                  </a:solidFill>
                </a:rPr>
                <a:t>10</a:t>
              </a:r>
              <a:endParaRPr lang="nl-NL" sz="4000" b="1" dirty="0">
                <a:solidFill>
                  <a:schemeClr val="bg1"/>
                </a:solidFill>
              </a:endParaRPr>
            </a:p>
          </p:txBody>
        </p:sp>
      </p:gr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681" y="1196245"/>
            <a:ext cx="1414243" cy="4662755"/>
          </a:xfrm>
          <a:prstGeom prst="rect">
            <a:avLst/>
          </a:prstGeom>
          <a:noFill/>
          <a:ln>
            <a:noFill/>
          </a:ln>
          <a:effectLst>
            <a:glow rad="825500">
              <a:schemeClr val="bg1">
                <a:alpha val="38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ep 24"/>
          <p:cNvGrpSpPr/>
          <p:nvPr/>
        </p:nvGrpSpPr>
        <p:grpSpPr>
          <a:xfrm>
            <a:off x="196653" y="118251"/>
            <a:ext cx="8784976" cy="1870590"/>
            <a:chOff x="196653" y="118251"/>
            <a:chExt cx="8784976" cy="1870590"/>
          </a:xfrm>
        </p:grpSpPr>
        <p:sp>
          <p:nvSpPr>
            <p:cNvPr id="33" name="Rechthoek 32"/>
            <p:cNvSpPr/>
            <p:nvPr/>
          </p:nvSpPr>
          <p:spPr>
            <a:xfrm>
              <a:off x="346413" y="502517"/>
              <a:ext cx="8521030" cy="776785"/>
            </a:xfrm>
            <a:prstGeom prst="rect">
              <a:avLst/>
            </a:prstGeom>
            <a:solidFill>
              <a:srgbClr val="000000">
                <a:alpha val="54902"/>
              </a:srgbClr>
            </a:solidFill>
            <a:ln>
              <a:noFill/>
            </a:ln>
            <a:effectLst>
              <a:glow rad="228600">
                <a:srgbClr val="82004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4" name="Groep 33"/>
            <p:cNvGrpSpPr/>
            <p:nvPr/>
          </p:nvGrpSpPr>
          <p:grpSpPr>
            <a:xfrm>
              <a:off x="196653" y="118251"/>
              <a:ext cx="8784976" cy="1870590"/>
              <a:chOff x="196653" y="118251"/>
              <a:chExt cx="8784976" cy="1870590"/>
            </a:xfrm>
          </p:grpSpPr>
          <p:sp>
            <p:nvSpPr>
              <p:cNvPr id="36" name="Rechthoek 3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37" name="Picture 2"/>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9977"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675" b="8542"/>
              <a:stretch/>
            </p:blipFill>
            <p:spPr bwMode="auto">
              <a:xfrm>
                <a:off x="262519" y="269159"/>
                <a:ext cx="1268218" cy="171968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2383626" y="180582"/>
                <a:ext cx="6148814" cy="276999"/>
              </a:xfrm>
              <a:prstGeom prst="rect">
                <a:avLst/>
              </a:prstGeom>
              <a:noFill/>
              <a:effectLst>
                <a:outerShdw blurRad="25400" dist="25400" dir="5400000" algn="ctr" rotWithShape="0">
                  <a:schemeClr val="tx1"/>
                </a:outerShdw>
              </a:effectLst>
            </p:spPr>
            <p:txBody>
              <a:bodyPr wrap="square" rtlCol="0">
                <a:spAutoFit/>
              </a:bodyPr>
              <a:lstStyle/>
              <a:p>
                <a:r>
                  <a:rPr lang="nl-NL" sz="1200" b="1" dirty="0" smtClean="0">
                    <a:solidFill>
                      <a:schemeClr val="bg1"/>
                    </a:solidFill>
                  </a:rPr>
                  <a:t>HET HEILIGDOM : De Eschatologische </a:t>
                </a:r>
                <a:r>
                  <a:rPr lang="nl-NL" sz="1200" b="1" dirty="0">
                    <a:solidFill>
                      <a:schemeClr val="bg1"/>
                    </a:solidFill>
                  </a:rPr>
                  <a:t>V</a:t>
                </a:r>
                <a:r>
                  <a:rPr lang="nl-NL" sz="1200" b="1" dirty="0" smtClean="0">
                    <a:solidFill>
                      <a:schemeClr val="bg1"/>
                    </a:solidFill>
                  </a:rPr>
                  <a:t>erzoendag </a:t>
                </a:r>
                <a:endParaRPr lang="nl-NL" sz="1200" b="1" dirty="0">
                  <a:solidFill>
                    <a:schemeClr val="bg1"/>
                  </a:solidFill>
                </a:endParaRPr>
              </a:p>
            </p:txBody>
          </p:sp>
        </p:grpSp>
        <p:sp>
          <p:nvSpPr>
            <p:cNvPr id="35" name="Tekstvak 34"/>
            <p:cNvSpPr txBox="1"/>
            <p:nvPr/>
          </p:nvSpPr>
          <p:spPr>
            <a:xfrm>
              <a:off x="2269660" y="457581"/>
              <a:ext cx="6658472" cy="738664"/>
            </a:xfrm>
            <a:prstGeom prst="rect">
              <a:avLst/>
            </a:prstGeom>
            <a:noFill/>
            <a:effectLst>
              <a:outerShdw blurRad="50800" dist="50800" dir="5400000" algn="ctr" rotWithShape="0">
                <a:schemeClr val="tx1"/>
              </a:outerShdw>
            </a:effectLst>
          </p:spPr>
          <p:txBody>
            <a:bodyPr wrap="square" rtlCol="0">
              <a:spAutoFit/>
            </a:bodyPr>
            <a:lstStyle/>
            <a:p>
              <a:pPr algn="ctr"/>
              <a:r>
                <a:rPr lang="nl-NL" sz="2800" b="1" dirty="0" smtClean="0">
                  <a:solidFill>
                    <a:srgbClr val="FCE7AA"/>
                  </a:solidFill>
                  <a:latin typeface="Book Antiqua" panose="02040602050305030304" pitchFamily="18" charset="0"/>
                  <a:ea typeface="Batang" pitchFamily="18" charset="-127"/>
                  <a:cs typeface="Times New Roman" pitchFamily="18" charset="0"/>
                </a:rPr>
                <a:t>De </a:t>
              </a:r>
              <a:r>
                <a:rPr lang="nl-NL" sz="2800" b="1" dirty="0">
                  <a:solidFill>
                    <a:srgbClr val="FCE7AA"/>
                  </a:solidFill>
                  <a:latin typeface="Book Antiqua" panose="02040602050305030304" pitchFamily="18" charset="0"/>
                  <a:ea typeface="Batang" pitchFamily="18" charset="-127"/>
                  <a:cs typeface="Times New Roman" pitchFamily="18" charset="0"/>
                </a:rPr>
                <a:t>aanval van de kleine horen</a:t>
              </a:r>
              <a:endParaRPr lang="en-US" sz="2800" b="1" dirty="0">
                <a:solidFill>
                  <a:srgbClr val="FCE7AA"/>
                </a:solidFill>
                <a:latin typeface="Book Antiqua" panose="02040602050305030304" pitchFamily="18" charset="0"/>
                <a:ea typeface="Batang" pitchFamily="18" charset="-127"/>
                <a:cs typeface="Times New Roman" pitchFamily="18" charset="0"/>
              </a:endParaRPr>
            </a:p>
            <a:p>
              <a:pPr algn="ctr"/>
              <a:r>
                <a:rPr lang="nl-NL" sz="1400" b="1" dirty="0" smtClean="0">
                  <a:solidFill>
                    <a:srgbClr val="FCE7AA"/>
                  </a:solidFill>
                  <a:latin typeface="Book Antiqua" panose="02040602050305030304" pitchFamily="18" charset="0"/>
                  <a:ea typeface="Batang" pitchFamily="18" charset="-127"/>
                  <a:cs typeface="Times New Roman" pitchFamily="18" charset="0"/>
                </a:rPr>
                <a:t>LES 10</a:t>
              </a:r>
              <a:endParaRPr lang="nl-NL" sz="1400" b="1" dirty="0">
                <a:solidFill>
                  <a:srgbClr val="FCE7AA"/>
                </a:solidFill>
                <a:latin typeface="Book Antiqua" panose="02040602050305030304" pitchFamily="18" charset="0"/>
                <a:ea typeface="Batang" pitchFamily="18" charset="-127"/>
                <a:cs typeface="Times New Roman" pitchFamily="18" charset="0"/>
              </a:endParaRPr>
            </a:p>
          </p:txBody>
        </p:sp>
      </p:grpSp>
      <p:pic>
        <p:nvPicPr>
          <p:cNvPr id="4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80424">
            <a:off x="260899" y="2293763"/>
            <a:ext cx="1949619" cy="314588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hthoek 1"/>
          <p:cNvSpPr/>
          <p:nvPr/>
        </p:nvSpPr>
        <p:spPr>
          <a:xfrm>
            <a:off x="4011136" y="1587857"/>
            <a:ext cx="4769669" cy="3970318"/>
          </a:xfrm>
          <a:prstGeom prst="rect">
            <a:avLst/>
          </a:prstGeom>
          <a:effectLst>
            <a:outerShdw blurRad="50800" dist="50800" dir="5400000" algn="ctr" rotWithShape="0">
              <a:schemeClr val="tx1"/>
            </a:outerShdw>
          </a:effectLst>
        </p:spPr>
        <p:txBody>
          <a:bodyPr wrap="square">
            <a:spAutoFit/>
          </a:bodyPr>
          <a:lstStyle/>
          <a:p>
            <a:pPr algn="ctr"/>
            <a:r>
              <a:rPr lang="nl-NL" sz="2800" b="1" dirty="0" smtClean="0">
                <a:solidFill>
                  <a:schemeClr val="bg1"/>
                </a:solidFill>
              </a:rPr>
              <a:t>Lees </a:t>
            </a:r>
            <a:r>
              <a:rPr lang="nl-NL" sz="2800" b="1" dirty="0">
                <a:solidFill>
                  <a:schemeClr val="bg1"/>
                </a:solidFill>
              </a:rPr>
              <a:t>Daniël 8. </a:t>
            </a:r>
            <a:endParaRPr lang="nl-NL" sz="2800" b="1" dirty="0" smtClean="0">
              <a:solidFill>
                <a:schemeClr val="bg1"/>
              </a:solidFill>
            </a:endParaRPr>
          </a:p>
          <a:p>
            <a:pPr algn="ctr"/>
            <a:r>
              <a:rPr lang="nl-NL" sz="2800" b="1" dirty="0" smtClean="0">
                <a:solidFill>
                  <a:schemeClr val="bg1"/>
                </a:solidFill>
              </a:rPr>
              <a:t>richt </a:t>
            </a:r>
            <a:r>
              <a:rPr lang="nl-NL" sz="2800" b="1" dirty="0">
                <a:solidFill>
                  <a:schemeClr val="bg1"/>
                </a:solidFill>
              </a:rPr>
              <a:t>je aandacht daarbij </a:t>
            </a:r>
            <a:endParaRPr lang="nl-NL" sz="2800" b="1" dirty="0" smtClean="0">
              <a:solidFill>
                <a:schemeClr val="bg1"/>
              </a:solidFill>
            </a:endParaRPr>
          </a:p>
          <a:p>
            <a:pPr algn="ctr"/>
            <a:r>
              <a:rPr lang="nl-NL" sz="2800" b="1" dirty="0" smtClean="0">
                <a:solidFill>
                  <a:schemeClr val="bg1"/>
                </a:solidFill>
              </a:rPr>
              <a:t>in </a:t>
            </a:r>
            <a:r>
              <a:rPr lang="nl-NL" sz="2800" b="1" dirty="0">
                <a:solidFill>
                  <a:schemeClr val="bg1"/>
                </a:solidFill>
              </a:rPr>
              <a:t>het bijzonder </a:t>
            </a:r>
            <a:endParaRPr lang="nl-NL" sz="2800" b="1" dirty="0" smtClean="0">
              <a:solidFill>
                <a:schemeClr val="bg1"/>
              </a:solidFill>
            </a:endParaRPr>
          </a:p>
          <a:p>
            <a:pPr algn="ctr"/>
            <a:r>
              <a:rPr lang="nl-NL" sz="2800" b="1" dirty="0" smtClean="0">
                <a:solidFill>
                  <a:schemeClr val="bg1"/>
                </a:solidFill>
              </a:rPr>
              <a:t>op </a:t>
            </a:r>
            <a:r>
              <a:rPr lang="nl-NL" sz="2800" b="1" dirty="0">
                <a:solidFill>
                  <a:schemeClr val="bg1"/>
                </a:solidFill>
              </a:rPr>
              <a:t>de verzen 9-14 </a:t>
            </a:r>
            <a:endParaRPr lang="nl-NL" sz="2800" b="1" dirty="0" smtClean="0">
              <a:solidFill>
                <a:schemeClr val="bg1"/>
              </a:solidFill>
            </a:endParaRPr>
          </a:p>
          <a:p>
            <a:pPr algn="ctr"/>
            <a:r>
              <a:rPr lang="nl-NL" sz="2800" b="1" dirty="0" smtClean="0">
                <a:solidFill>
                  <a:schemeClr val="bg1"/>
                </a:solidFill>
              </a:rPr>
              <a:t>en 23-25</a:t>
            </a:r>
            <a:r>
              <a:rPr lang="nl-NL" sz="2800" b="1" dirty="0">
                <a:solidFill>
                  <a:schemeClr val="bg1"/>
                </a:solidFill>
              </a:rPr>
              <a:t>. </a:t>
            </a:r>
            <a:endParaRPr lang="nl-NL" sz="2800" b="1" dirty="0" smtClean="0">
              <a:solidFill>
                <a:schemeClr val="bg1"/>
              </a:solidFill>
            </a:endParaRPr>
          </a:p>
          <a:p>
            <a:pPr algn="ctr"/>
            <a:r>
              <a:rPr lang="nl-NL" sz="2800" b="1" dirty="0" smtClean="0">
                <a:solidFill>
                  <a:schemeClr val="bg1"/>
                </a:solidFill>
              </a:rPr>
              <a:t>Waarop </a:t>
            </a:r>
            <a:r>
              <a:rPr lang="nl-NL" sz="2800" b="1" dirty="0">
                <a:solidFill>
                  <a:schemeClr val="bg1"/>
                </a:solidFill>
              </a:rPr>
              <a:t>richt de </a:t>
            </a:r>
            <a:endParaRPr lang="nl-NL" sz="2800" b="1" dirty="0" smtClean="0">
              <a:solidFill>
                <a:schemeClr val="bg1"/>
              </a:solidFill>
            </a:endParaRPr>
          </a:p>
          <a:p>
            <a:pPr algn="ctr"/>
            <a:r>
              <a:rPr lang="nl-NL" sz="2800" b="1" dirty="0" smtClean="0">
                <a:solidFill>
                  <a:schemeClr val="bg1"/>
                </a:solidFill>
              </a:rPr>
              <a:t>aanval </a:t>
            </a:r>
            <a:r>
              <a:rPr lang="nl-NL" sz="2800" b="1" dirty="0">
                <a:solidFill>
                  <a:schemeClr val="bg1"/>
                </a:solidFill>
              </a:rPr>
              <a:t>van de </a:t>
            </a:r>
            <a:endParaRPr lang="nl-NL" sz="2800" b="1" dirty="0" smtClean="0">
              <a:solidFill>
                <a:schemeClr val="bg1"/>
              </a:solidFill>
            </a:endParaRPr>
          </a:p>
          <a:p>
            <a:pPr algn="ctr"/>
            <a:r>
              <a:rPr lang="nl-NL" sz="2800" b="1" dirty="0" smtClean="0">
                <a:solidFill>
                  <a:schemeClr val="bg1"/>
                </a:solidFill>
              </a:rPr>
              <a:t>machtige </a:t>
            </a:r>
          </a:p>
          <a:p>
            <a:pPr algn="ctr"/>
            <a:r>
              <a:rPr lang="nl-NL" sz="2800" b="1" dirty="0" smtClean="0">
                <a:solidFill>
                  <a:schemeClr val="bg1"/>
                </a:solidFill>
              </a:rPr>
              <a:t>kleine </a:t>
            </a:r>
            <a:r>
              <a:rPr lang="nl-NL" sz="2800" b="1" dirty="0">
                <a:solidFill>
                  <a:schemeClr val="bg1"/>
                </a:solidFill>
              </a:rPr>
              <a:t>horen zich?</a:t>
            </a:r>
            <a:endParaRPr lang="en-US" sz="4000" b="1" dirty="0" smtClean="0">
              <a:solidFill>
                <a:schemeClr val="bg1"/>
              </a:solidFill>
            </a:endParaRPr>
          </a:p>
        </p:txBody>
      </p:sp>
    </p:spTree>
    <p:extLst>
      <p:ext uri="{BB962C8B-B14F-4D97-AF65-F5344CB8AC3E}">
        <p14:creationId xmlns:p14="http://schemas.microsoft.com/office/powerpoint/2010/main" val="223184639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3167</TotalTime>
  <Words>1367</Words>
  <Application>Microsoft Office PowerPoint</Application>
  <PresentationFormat>Diavoorstelling (4:3)</PresentationFormat>
  <Paragraphs>284</Paragraphs>
  <Slides>25</Slides>
  <Notes>0</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357</cp:revision>
  <dcterms:created xsi:type="dcterms:W3CDTF">2013-09-24T06:37:52Z</dcterms:created>
  <dcterms:modified xsi:type="dcterms:W3CDTF">2013-12-05T13:14:01Z</dcterms:modified>
</cp:coreProperties>
</file>