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307" r:id="rId2"/>
    <p:sldId id="306" r:id="rId3"/>
    <p:sldId id="309" r:id="rId4"/>
    <p:sldId id="310" r:id="rId5"/>
    <p:sldId id="313" r:id="rId6"/>
    <p:sldId id="314" r:id="rId7"/>
    <p:sldId id="311" r:id="rId8"/>
    <p:sldId id="312" r:id="rId9"/>
    <p:sldId id="315" r:id="rId10"/>
    <p:sldId id="317" r:id="rId11"/>
    <p:sldId id="316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6" r:id="rId20"/>
    <p:sldId id="327" r:id="rId21"/>
    <p:sldId id="328" r:id="rId22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B02"/>
    <a:srgbClr val="FFCC99"/>
    <a:srgbClr val="7F7F7F"/>
    <a:srgbClr val="CC0000"/>
    <a:srgbClr val="FFCC00"/>
    <a:srgbClr val="FFFF00"/>
    <a:srgbClr val="EAEAEA"/>
    <a:srgbClr val="FF00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4660"/>
  </p:normalViewPr>
  <p:slideViewPr>
    <p:cSldViewPr>
      <p:cViewPr>
        <p:scale>
          <a:sx n="60" d="100"/>
          <a:sy n="60" d="100"/>
        </p:scale>
        <p:origin x="-1422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74C65-A375-4FE3-8C00-C0CF80D986F9}" type="datetimeFigureOut">
              <a:rPr lang="nl-NL" smtClean="0"/>
              <a:t>11-9-2013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5E0B7-352A-4CB2-A6C5-AC2BA88347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3908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1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361DB-AE9E-418C-A9BE-E973FB662F9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9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EA389-2D11-4123-AD0C-1085856AEDC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44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261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F775F-7B01-4ECD-B6D5-EEC7704A271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109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A56F2-0319-47FB-A497-C6E93A56DC4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065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1784" y="2906317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FAF7C-9641-43F2-9B11-C4F52607294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903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40C4A-6852-40E5-B8FE-F22B2814400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58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4717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5273"/>
            <a:ext cx="4040717" cy="39504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6085" y="1534717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6085" y="2175273"/>
            <a:ext cx="4040716" cy="39504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3CF28-656C-45F0-9B81-B171F635D13F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976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81307-BE61-4213-A970-E926444F9A0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18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2E41F-D153-48D2-8F4E-131EF90EC16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893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2653"/>
            <a:ext cx="30077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2" y="272653"/>
            <a:ext cx="511174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4705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1F674-A051-4A7D-9AAA-1839B84162B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735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817" y="4800601"/>
            <a:ext cx="5486400" cy="5667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817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EDB45-03E5-4228-BA4E-65D33C5A72C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01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9663E4A6-63FF-4F02-8863-23F23F03A6F6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8.png"/><Relationship Id="rId5" Type="http://schemas.openxmlformats.org/officeDocument/2006/relationships/image" Target="../media/image20.jpeg"/><Relationship Id="rId10" Type="http://schemas.openxmlformats.org/officeDocument/2006/relationships/image" Target="../media/image18.png"/><Relationship Id="rId4" Type="http://schemas.openxmlformats.org/officeDocument/2006/relationships/image" Target="../media/image2.jpe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8.png"/><Relationship Id="rId5" Type="http://schemas.openxmlformats.org/officeDocument/2006/relationships/image" Target="../media/image20.jpeg"/><Relationship Id="rId10" Type="http://schemas.openxmlformats.org/officeDocument/2006/relationships/image" Target="../media/image18.png"/><Relationship Id="rId4" Type="http://schemas.openxmlformats.org/officeDocument/2006/relationships/image" Target="../media/image2.jpe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8.png"/><Relationship Id="rId5" Type="http://schemas.openxmlformats.org/officeDocument/2006/relationships/image" Target="../media/image20.jpeg"/><Relationship Id="rId10" Type="http://schemas.openxmlformats.org/officeDocument/2006/relationships/image" Target="../media/image18.png"/><Relationship Id="rId4" Type="http://schemas.openxmlformats.org/officeDocument/2006/relationships/image" Target="../media/image2.jpe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8.png"/><Relationship Id="rId5" Type="http://schemas.openxmlformats.org/officeDocument/2006/relationships/image" Target="../media/image20.jpeg"/><Relationship Id="rId10" Type="http://schemas.openxmlformats.org/officeDocument/2006/relationships/image" Target="../media/image18.png"/><Relationship Id="rId4" Type="http://schemas.openxmlformats.org/officeDocument/2006/relationships/image" Target="../media/image2.jpe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8.png"/><Relationship Id="rId5" Type="http://schemas.openxmlformats.org/officeDocument/2006/relationships/image" Target="../media/image20.jpeg"/><Relationship Id="rId10" Type="http://schemas.openxmlformats.org/officeDocument/2006/relationships/image" Target="../media/image18.png"/><Relationship Id="rId4" Type="http://schemas.openxmlformats.org/officeDocument/2006/relationships/image" Target="../media/image2.jpe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8.png"/><Relationship Id="rId5" Type="http://schemas.openxmlformats.org/officeDocument/2006/relationships/image" Target="../media/image20.jpeg"/><Relationship Id="rId10" Type="http://schemas.openxmlformats.org/officeDocument/2006/relationships/image" Target="../media/image18.png"/><Relationship Id="rId4" Type="http://schemas.openxmlformats.org/officeDocument/2006/relationships/image" Target="../media/image2.jpe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8.png"/><Relationship Id="rId5" Type="http://schemas.openxmlformats.org/officeDocument/2006/relationships/image" Target="../media/image20.jpeg"/><Relationship Id="rId10" Type="http://schemas.openxmlformats.org/officeDocument/2006/relationships/image" Target="../media/image18.png"/><Relationship Id="rId4" Type="http://schemas.openxmlformats.org/officeDocument/2006/relationships/image" Target="../media/image2.jpe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8.png"/><Relationship Id="rId5" Type="http://schemas.openxmlformats.org/officeDocument/2006/relationships/image" Target="../media/image20.jpeg"/><Relationship Id="rId10" Type="http://schemas.openxmlformats.org/officeDocument/2006/relationships/image" Target="../media/image18.png"/><Relationship Id="rId4" Type="http://schemas.openxmlformats.org/officeDocument/2006/relationships/image" Target="../media/image2.jpe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8.png"/><Relationship Id="rId5" Type="http://schemas.openxmlformats.org/officeDocument/2006/relationships/image" Target="../media/image20.jpeg"/><Relationship Id="rId10" Type="http://schemas.openxmlformats.org/officeDocument/2006/relationships/image" Target="../media/image18.png"/><Relationship Id="rId4" Type="http://schemas.openxmlformats.org/officeDocument/2006/relationships/image" Target="../media/image2.jpe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jpeg"/><Relationship Id="rId7" Type="http://schemas.openxmlformats.org/officeDocument/2006/relationships/image" Target="../media/image15.png"/><Relationship Id="rId12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.png"/><Relationship Id="rId10" Type="http://schemas.openxmlformats.org/officeDocument/2006/relationships/image" Target="../media/image17.png"/><Relationship Id="rId4" Type="http://schemas.openxmlformats.org/officeDocument/2006/relationships/image" Target="../media/image22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8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6.jpeg"/><Relationship Id="rId12" Type="http://schemas.openxmlformats.org/officeDocument/2006/relationships/image" Target="../media/image15.png"/><Relationship Id="rId17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17.pn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8.png"/><Relationship Id="rId5" Type="http://schemas.openxmlformats.org/officeDocument/2006/relationships/image" Target="../media/image29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8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3.jpe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3.jpe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8.png"/><Relationship Id="rId5" Type="http://schemas.openxmlformats.org/officeDocument/2006/relationships/image" Target="../media/image19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8.png"/><Relationship Id="rId5" Type="http://schemas.openxmlformats.org/officeDocument/2006/relationships/image" Target="../media/image20.jpeg"/><Relationship Id="rId10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CC99"/>
            </a:gs>
            <a:gs pos="51000">
              <a:srgbClr val="FDD2A8"/>
            </a:gs>
            <a:gs pos="60000">
              <a:srgbClr val="F8E0C8"/>
            </a:gs>
            <a:gs pos="85000">
              <a:schemeClr val="bg1">
                <a:lumMod val="95000"/>
              </a:schemeClr>
            </a:gs>
            <a:gs pos="92000">
              <a:srgbClr val="80664D"/>
            </a:gs>
            <a:gs pos="16000">
              <a:schemeClr val="tx1"/>
            </a:gs>
            <a:gs pos="98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hoek 33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827584" y="4749518"/>
            <a:ext cx="7039791" cy="762000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21" name="Picture 5" descr="F:\werk\WESEL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0" b="92174" l="5556" r="76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0" t="5446" r="25769" b="6674"/>
          <a:stretch>
            <a:fillRect/>
          </a:stretch>
        </p:blipFill>
        <p:spPr bwMode="auto">
          <a:xfrm>
            <a:off x="7740352" y="5511518"/>
            <a:ext cx="1059938" cy="105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http://delaware.adventistfaith.org/site_data/302/assets/0043/4213/13ccover2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2" y="1310615"/>
            <a:ext cx="2614316" cy="371508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1187624" y="332656"/>
            <a:ext cx="5101076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nl-NL" b="1" dirty="0" err="1" smtClean="0">
                <a:solidFill>
                  <a:schemeClr val="bg1"/>
                </a:solidFill>
                <a:latin typeface="Pristina" pitchFamily="66" charset="0"/>
              </a:rPr>
              <a:t>Seventh-day</a:t>
            </a:r>
            <a:r>
              <a:rPr lang="nl-NL" b="1" dirty="0" smtClean="0">
                <a:solidFill>
                  <a:schemeClr val="bg1"/>
                </a:solidFill>
                <a:latin typeface="Pristina" pitchFamily="66" charset="0"/>
              </a:rPr>
              <a:t> Adventist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Wide Latin" pitchFamily="18" charset="0"/>
              </a:rPr>
              <a:t>SABBATSCHOOL</a:t>
            </a:r>
            <a:endParaRPr lang="nl-NL" b="1" dirty="0">
              <a:solidFill>
                <a:schemeClr val="bg1"/>
              </a:solidFill>
              <a:latin typeface="Wide Latin" pitchFamily="18" charset="0"/>
            </a:endParaRPr>
          </a:p>
        </p:txBody>
      </p:sp>
      <p:grpSp>
        <p:nvGrpSpPr>
          <p:cNvPr id="11" name="Groep 10"/>
          <p:cNvGrpSpPr/>
          <p:nvPr/>
        </p:nvGrpSpPr>
        <p:grpSpPr>
          <a:xfrm>
            <a:off x="2686312" y="1782108"/>
            <a:ext cx="5686172" cy="2769989"/>
            <a:chOff x="3275856" y="1326430"/>
            <a:chExt cx="7578205" cy="3104009"/>
          </a:xfrm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12" name="Rechthoek 11"/>
            <p:cNvSpPr/>
            <p:nvPr/>
          </p:nvSpPr>
          <p:spPr>
            <a:xfrm>
              <a:off x="5969318" y="1695761"/>
              <a:ext cx="1407758" cy="2400657"/>
            </a:xfrm>
            <a:prstGeom prst="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txBody>
            <a:bodyPr wrap="none">
              <a:spAutoFit/>
            </a:bodyPr>
            <a:lstStyle/>
            <a:p>
              <a:r>
                <a:rPr lang="nl-NL" sz="15000" b="1" i="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rPr>
                <a:t>&amp;</a:t>
              </a:r>
              <a:endParaRPr lang="nl-NL" sz="150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13" name="Rechthoek 12"/>
            <p:cNvSpPr/>
            <p:nvPr/>
          </p:nvSpPr>
          <p:spPr>
            <a:xfrm>
              <a:off x="3275856" y="1326430"/>
              <a:ext cx="7578205" cy="3104009"/>
            </a:xfrm>
            <a:prstGeom prst="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txBody>
            <a:bodyPr wrap="none">
              <a:spAutoFit/>
            </a:bodyPr>
            <a:lstStyle/>
            <a:p>
              <a:r>
                <a:rPr lang="nl-NL" sz="7200" b="1" i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nl-NL" sz="7200" b="1" i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rPr>
                <a:t>OPWEKKING</a:t>
              </a:r>
              <a:r>
                <a:rPr lang="nl-NL" sz="7200" b="1" i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rPr>
                <a:t> </a:t>
              </a:r>
              <a:endParaRPr lang="nl-NL" sz="7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endParaRPr>
            </a:p>
            <a:p>
              <a:endParaRPr lang="nl-NL" sz="3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endParaRPr>
            </a:p>
            <a:p>
              <a:r>
                <a:rPr lang="nl-NL" sz="3600" b="1" i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nl-NL" sz="3600" b="1" i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nl-NL" sz="6600" b="1" i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rPr>
                <a:t>REFORMATIE</a:t>
              </a:r>
              <a:endParaRPr lang="nl-NL" sz="6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endParaRPr>
            </a:p>
          </p:txBody>
        </p:sp>
      </p:grpSp>
      <p:sp>
        <p:nvSpPr>
          <p:cNvPr id="4" name="Rechthoek 3"/>
          <p:cNvSpPr/>
          <p:nvPr/>
        </p:nvSpPr>
        <p:spPr>
          <a:xfrm>
            <a:off x="3635896" y="4899683"/>
            <a:ext cx="3946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Mark A. </a:t>
            </a:r>
            <a:r>
              <a:rPr lang="nl-NL" dirty="0" err="1" smtClean="0"/>
              <a:t>Finley</a:t>
            </a:r>
            <a:r>
              <a:rPr lang="nl-NL" dirty="0"/>
              <a:t> </a:t>
            </a:r>
            <a:r>
              <a:rPr lang="nl-NL" dirty="0" smtClean="0"/>
              <a:t>  </a:t>
            </a:r>
            <a:r>
              <a:rPr lang="nl-NL" sz="1600" b="1" dirty="0" smtClean="0">
                <a:latin typeface="Segoe UI Semilight" pitchFamily="34" charset="0"/>
                <a:cs typeface="Segoe UI Semilight" pitchFamily="34" charset="0"/>
              </a:rPr>
              <a:t>Schrijver </a:t>
            </a:r>
            <a:r>
              <a:rPr lang="nl-NL" sz="1600" b="1" dirty="0" err="1" smtClean="0">
                <a:latin typeface="Segoe UI Semilight" pitchFamily="34" charset="0"/>
                <a:cs typeface="Segoe UI Semilight" pitchFamily="34" charset="0"/>
              </a:rPr>
              <a:t>Manucript</a:t>
            </a:r>
            <a:endParaRPr lang="nl-NL" sz="1600" b="1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827585" y="5660487"/>
            <a:ext cx="4248472" cy="762000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4" name="Picture 426" descr="F:\werk\FINLEY_MARK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9" t="10011" r="24801" b="13232"/>
          <a:stretch/>
        </p:blipFill>
        <p:spPr bwMode="auto">
          <a:xfrm>
            <a:off x="1684078" y="2726457"/>
            <a:ext cx="2422521" cy="316498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45" y="4510325"/>
            <a:ext cx="1607745" cy="190741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hoek 21"/>
          <p:cNvSpPr/>
          <p:nvPr/>
        </p:nvSpPr>
        <p:spPr>
          <a:xfrm>
            <a:off x="2816310" y="5802185"/>
            <a:ext cx="258057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800" dirty="0" err="1" smtClean="0"/>
              <a:t>Clifford</a:t>
            </a:r>
            <a:r>
              <a:rPr lang="nl-NL" sz="1800" dirty="0" smtClean="0"/>
              <a:t> R. </a:t>
            </a:r>
            <a:r>
              <a:rPr lang="nl-NL" sz="1800" dirty="0" err="1" smtClean="0"/>
              <a:t>Goldstein</a:t>
            </a:r>
            <a:r>
              <a:rPr lang="nl-NL" sz="1800" dirty="0" smtClean="0"/>
              <a:t>        </a:t>
            </a:r>
          </a:p>
          <a:p>
            <a:r>
              <a:rPr lang="nl-NL" sz="1600" b="1" dirty="0" smtClean="0">
                <a:latin typeface="Segoe UI Semilight" pitchFamily="34" charset="0"/>
                <a:cs typeface="Segoe UI Semilight" pitchFamily="34" charset="0"/>
              </a:rPr>
              <a:t>Uitgever</a:t>
            </a:r>
            <a:endParaRPr lang="nl-NL" sz="1600" b="1" dirty="0">
              <a:latin typeface="Segoe UI Semilight" pitchFamily="34" charset="0"/>
              <a:cs typeface="Segoe UI Semilight" pitchFamily="34" charset="0"/>
            </a:endParaRPr>
          </a:p>
        </p:txBody>
      </p:sp>
      <p:grpSp>
        <p:nvGrpSpPr>
          <p:cNvPr id="23" name="Groep 22"/>
          <p:cNvGrpSpPr/>
          <p:nvPr/>
        </p:nvGrpSpPr>
        <p:grpSpPr>
          <a:xfrm>
            <a:off x="1297218" y="6346734"/>
            <a:ext cx="4930966" cy="483106"/>
            <a:chOff x="4105531" y="6356424"/>
            <a:chExt cx="4930966" cy="483106"/>
          </a:xfrm>
        </p:grpSpPr>
        <p:pic>
          <p:nvPicPr>
            <p:cNvPr id="24" name="Picture 2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746" y="6427428"/>
              <a:ext cx="4677751" cy="324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531" y="6356424"/>
              <a:ext cx="424899" cy="483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5599" y="6427429"/>
              <a:ext cx="375033" cy="241593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701" y="116048"/>
            <a:ext cx="1215026" cy="16701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84" y="912483"/>
            <a:ext cx="1476230" cy="64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hoek 5"/>
          <p:cNvSpPr/>
          <p:nvPr/>
        </p:nvSpPr>
        <p:spPr>
          <a:xfrm>
            <a:off x="4106599" y="1191149"/>
            <a:ext cx="28712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 err="1" smtClean="0">
                <a:latin typeface="Narkisim" pitchFamily="34" charset="-79"/>
                <a:cs typeface="Narkisim" pitchFamily="34" charset="-79"/>
              </a:rPr>
              <a:t>SabbathSeptember</a:t>
            </a:r>
            <a:r>
              <a:rPr lang="nl-NL" sz="2000" b="1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nl-NL" sz="2000" b="1" dirty="0" smtClean="0">
                <a:latin typeface="Narkisim" pitchFamily="34" charset="-79"/>
                <a:cs typeface="Narkisim" pitchFamily="34" charset="-79"/>
              </a:rPr>
              <a:t>28-2013</a:t>
            </a:r>
            <a:endParaRPr lang="nl-NL" sz="2000" b="1" dirty="0">
              <a:latin typeface="Narkisim" pitchFamily="34" charset="-79"/>
              <a:cs typeface="Narkisim" pitchFamily="34" charset="-79"/>
            </a:endParaRPr>
          </a:p>
        </p:txBody>
      </p:sp>
      <p:grpSp>
        <p:nvGrpSpPr>
          <p:cNvPr id="29" name="Groep 28"/>
          <p:cNvGrpSpPr/>
          <p:nvPr/>
        </p:nvGrpSpPr>
        <p:grpSpPr>
          <a:xfrm>
            <a:off x="5235447" y="5483566"/>
            <a:ext cx="1296417" cy="875964"/>
            <a:chOff x="-3089219" y="1415454"/>
            <a:chExt cx="1943944" cy="1695453"/>
          </a:xfrm>
        </p:grpSpPr>
        <p:pic>
          <p:nvPicPr>
            <p:cNvPr id="30" name="Picture 4" descr="http://1.bp.blogspot.com/-BLuVTOR0L94/UdlGRZaH8fI/AAAAAAAAFGo/8aqYbUu_Ea8/s200/mipes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60848" y="1415456"/>
              <a:ext cx="1905000" cy="1695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Picture 4" descr="http://1.bp.blogspot.com/-BLuVTOR0L94/UdlGRZaH8fI/AAAAAAAAFGo/8aqYbUu_Ea8/s200/mipes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551" b="89888" l="18500" r="7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50275" y="1415456"/>
              <a:ext cx="1905000" cy="1695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4" descr="http://1.bp.blogspot.com/-BLuVTOR0L94/UdlGRZaH8fI/AAAAAAAAFGo/8aqYbUu_Ea8/s200/mipes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3034" b="59551" l="12000" r="7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60848" y="1415455"/>
              <a:ext cx="1905000" cy="1695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4" descr="http://1.bp.blogspot.com/-BLuVTOR0L94/UdlGRZaH8fI/AAAAAAAAFGo/8aqYbUu_Ea8/s200/mipes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9663" b="51124" l="10000" r="6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89219" y="1415454"/>
              <a:ext cx="1905000" cy="169545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6320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CC99"/>
            </a:gs>
            <a:gs pos="51000">
              <a:srgbClr val="FDD2A8"/>
            </a:gs>
            <a:gs pos="60000">
              <a:srgbClr val="F8E0C8"/>
            </a:gs>
            <a:gs pos="88000">
              <a:schemeClr val="bg1">
                <a:lumMod val="95000"/>
              </a:schemeClr>
            </a:gs>
            <a:gs pos="94000">
              <a:srgbClr val="80664D"/>
            </a:gs>
            <a:gs pos="19000">
              <a:srgbClr val="403327"/>
            </a:gs>
            <a:gs pos="98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/>
        </p:nvSpPr>
        <p:spPr>
          <a:xfrm>
            <a:off x="179512" y="6427555"/>
            <a:ext cx="8784976" cy="316332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9512" y="5923032"/>
            <a:ext cx="8784976" cy="386287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11" name="Picture 5" descr="F:\werk\WESEL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0" b="92174" l="5556" r="76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0" t="5446" r="25769" b="6674"/>
          <a:stretch>
            <a:fillRect/>
          </a:stretch>
        </p:blipFill>
        <p:spPr bwMode="auto">
          <a:xfrm>
            <a:off x="7740352" y="5511518"/>
            <a:ext cx="1059938" cy="105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http://delaware.adventistfaith.org/site_data/302/assets/0043/4213/13ccover2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2" y="1310615"/>
            <a:ext cx="2614316" cy="371508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26" descr="F:\werk\FINLEY_MARK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9" t="10011" r="24801" b="13232"/>
          <a:stretch/>
        </p:blipFill>
        <p:spPr bwMode="auto">
          <a:xfrm>
            <a:off x="724459" y="4232869"/>
            <a:ext cx="1194513" cy="156061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453422" y="5153592"/>
            <a:ext cx="736575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Segoe UI Semilight" pitchFamily="34" charset="0"/>
                <a:cs typeface="Segoe UI Semilight" pitchFamily="34" charset="0"/>
              </a:rPr>
              <a:t>           </a:t>
            </a:r>
          </a:p>
          <a:p>
            <a:endParaRPr lang="en-US" sz="1000" b="1" dirty="0" smtClean="0">
              <a:latin typeface="Segoe UI Semilight" pitchFamily="34" charset="0"/>
              <a:cs typeface="Segoe UI Semilight" pitchFamily="34" charset="0"/>
            </a:endParaRPr>
          </a:p>
          <a:p>
            <a:r>
              <a:rPr lang="en-US" b="1" dirty="0" smtClean="0">
                <a:latin typeface="Segoe UI Semilight" pitchFamily="34" charset="0"/>
                <a:cs typeface="Segoe UI Semilight" pitchFamily="34" charset="0"/>
              </a:rPr>
              <a:t>Mark Finley</a:t>
            </a:r>
          </a:p>
          <a:p>
            <a:r>
              <a:rPr lang="en-US" sz="2000"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lang="en-US" sz="2000" b="1" dirty="0" smtClean="0">
                <a:latin typeface="Segoe UI Semilight" pitchFamily="34" charset="0"/>
                <a:cs typeface="Segoe UI Semilight" pitchFamily="34" charset="0"/>
              </a:rPr>
              <a:t>             </a:t>
            </a:r>
            <a:endParaRPr lang="nl-NL" b="1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059832" y="2752656"/>
            <a:ext cx="5533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Vraag</a:t>
            </a:r>
            <a:r>
              <a:rPr lang="en-US" b="1" dirty="0" smtClean="0"/>
              <a:t> 1 </a:t>
            </a:r>
            <a:r>
              <a:rPr lang="en-US" b="1" dirty="0" smtClean="0"/>
              <a:t>: </a:t>
            </a:r>
            <a:r>
              <a:rPr lang="en-US" b="1" dirty="0" err="1" smtClean="0"/>
              <a:t>Wat</a:t>
            </a:r>
            <a:r>
              <a:rPr lang="en-US" b="1" dirty="0" smtClean="0"/>
              <a:t> </a:t>
            </a:r>
            <a:r>
              <a:rPr lang="en-US" b="1" dirty="0" err="1" smtClean="0"/>
              <a:t>komt</a:t>
            </a:r>
            <a:r>
              <a:rPr lang="en-US" b="1" dirty="0" smtClean="0"/>
              <a:t> in </a:t>
            </a:r>
            <a:r>
              <a:rPr lang="en-US" b="1" dirty="0" err="1" smtClean="0"/>
              <a:t>onze</a:t>
            </a:r>
            <a:r>
              <a:rPr lang="en-US" b="1" dirty="0" smtClean="0"/>
              <a:t> </a:t>
            </a:r>
            <a:r>
              <a:rPr lang="en-US" b="1" dirty="0" err="1" smtClean="0"/>
              <a:t>gedachten</a:t>
            </a:r>
            <a:r>
              <a:rPr lang="en-US" b="1" dirty="0" smtClean="0"/>
              <a:t> op </a:t>
            </a:r>
            <a:r>
              <a:rPr lang="en-US" b="1" dirty="0" err="1" smtClean="0"/>
              <a:t>bij</a:t>
            </a:r>
            <a:r>
              <a:rPr lang="en-US" b="1" dirty="0"/>
              <a:t> </a:t>
            </a:r>
            <a:r>
              <a:rPr lang="en-US" b="1" dirty="0" smtClean="0"/>
              <a:t>het </a:t>
            </a:r>
            <a:r>
              <a:rPr lang="en-US" b="1" dirty="0" err="1" smtClean="0"/>
              <a:t>lezen</a:t>
            </a:r>
            <a:r>
              <a:rPr lang="en-US" b="1" dirty="0" smtClean="0"/>
              <a:t> van de </a:t>
            </a:r>
            <a:r>
              <a:rPr lang="en-US" b="1" dirty="0" err="1" smtClean="0"/>
              <a:t>woorden</a:t>
            </a:r>
            <a:r>
              <a:rPr lang="en-US" b="1" dirty="0" smtClean="0"/>
              <a:t> </a:t>
            </a:r>
            <a:r>
              <a:rPr lang="en-US" b="1" dirty="0" smtClean="0"/>
              <a:t>:</a:t>
            </a:r>
            <a:endParaRPr lang="nl-NL" b="1" dirty="0"/>
          </a:p>
        </p:txBody>
      </p:sp>
      <p:sp>
        <p:nvSpPr>
          <p:cNvPr id="26" name="Rechthoek 25"/>
          <p:cNvSpPr/>
          <p:nvPr/>
        </p:nvSpPr>
        <p:spPr>
          <a:xfrm>
            <a:off x="3203028" y="3636099"/>
            <a:ext cx="43008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OPWEKKING</a:t>
            </a:r>
            <a:r>
              <a:rPr lang="en-US" sz="4000" b="1" dirty="0" smtClean="0"/>
              <a:t> </a:t>
            </a:r>
            <a:endParaRPr lang="en-US" sz="4000" b="1" dirty="0" smtClean="0"/>
          </a:p>
          <a:p>
            <a:pPr algn="ctr"/>
            <a:r>
              <a:rPr lang="en-US" sz="4000" dirty="0" smtClean="0"/>
              <a:t>and </a:t>
            </a:r>
          </a:p>
          <a:p>
            <a:pPr algn="ctr"/>
            <a:r>
              <a:rPr lang="en-US" sz="4000" b="1" dirty="0" smtClean="0"/>
              <a:t>REFORMATIE?</a:t>
            </a:r>
            <a:endParaRPr lang="en-US" sz="4000" b="1" dirty="0" smtClean="0"/>
          </a:p>
        </p:txBody>
      </p:sp>
      <p:grpSp>
        <p:nvGrpSpPr>
          <p:cNvPr id="5" name="Groep 4"/>
          <p:cNvGrpSpPr/>
          <p:nvPr/>
        </p:nvGrpSpPr>
        <p:grpSpPr>
          <a:xfrm>
            <a:off x="2099058" y="29663"/>
            <a:ext cx="6760136" cy="2430134"/>
            <a:chOff x="2099058" y="29663"/>
            <a:chExt cx="6760136" cy="2430134"/>
          </a:xfrm>
        </p:grpSpPr>
        <p:grpSp>
          <p:nvGrpSpPr>
            <p:cNvPr id="27" name="Groep 26"/>
            <p:cNvGrpSpPr/>
            <p:nvPr/>
          </p:nvGrpSpPr>
          <p:grpSpPr>
            <a:xfrm>
              <a:off x="2099058" y="29663"/>
              <a:ext cx="6760136" cy="1446550"/>
              <a:chOff x="2099058" y="29663"/>
              <a:chExt cx="6760136" cy="1446550"/>
            </a:xfrm>
          </p:grpSpPr>
          <p:sp>
            <p:nvSpPr>
              <p:cNvPr id="28" name="Tekstvak 27"/>
              <p:cNvSpPr txBox="1"/>
              <p:nvPr/>
            </p:nvSpPr>
            <p:spPr>
              <a:xfrm>
                <a:off x="6755442" y="29663"/>
                <a:ext cx="108012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88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&amp;</a:t>
                </a:r>
                <a:endParaRPr lang="nl-NL" sz="8800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9" name="Groep 28"/>
              <p:cNvGrpSpPr/>
              <p:nvPr/>
            </p:nvGrpSpPr>
            <p:grpSpPr>
              <a:xfrm>
                <a:off x="2099058" y="169871"/>
                <a:ext cx="6760136" cy="1287346"/>
                <a:chOff x="2099058" y="169871"/>
                <a:chExt cx="6760136" cy="1287346"/>
              </a:xfrm>
            </p:grpSpPr>
            <p:sp>
              <p:nvSpPr>
                <p:cNvPr id="30" name="Tekstvak 29"/>
                <p:cNvSpPr txBox="1"/>
                <p:nvPr/>
              </p:nvSpPr>
              <p:spPr>
                <a:xfrm>
                  <a:off x="5796136" y="312155"/>
                  <a:ext cx="3063058" cy="584775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nl-NL" sz="3200" dirty="0" smtClean="0">
                      <a:solidFill>
                        <a:schemeClr val="bg1"/>
                      </a:solidFill>
                      <a:cs typeface="Times New Roman" pitchFamily="18" charset="0"/>
                    </a:rPr>
                    <a:t>      </a:t>
                  </a:r>
                  <a:r>
                    <a:rPr lang="nl-NL" b="1" dirty="0" smtClean="0">
                      <a:solidFill>
                        <a:schemeClr val="bg1"/>
                      </a:solidFill>
                      <a:cs typeface="Times New Roman" pitchFamily="18" charset="0"/>
                    </a:rPr>
                    <a:t>OPWEKKING</a:t>
                  </a:r>
                  <a:endParaRPr lang="nl-NL" b="1" dirty="0">
                    <a:solidFill>
                      <a:schemeClr val="bg1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31" name="Tekstvak 30"/>
                <p:cNvSpPr txBox="1"/>
                <p:nvPr/>
              </p:nvSpPr>
              <p:spPr>
                <a:xfrm>
                  <a:off x="6149291" y="733284"/>
                  <a:ext cx="2203488" cy="461665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r>
                    <a:rPr lang="nl-NL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REFORMATIE</a:t>
                  </a:r>
                  <a:endParaRPr lang="nl-NL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32" name="Groep 31"/>
                <p:cNvGrpSpPr/>
                <p:nvPr/>
              </p:nvGrpSpPr>
              <p:grpSpPr>
                <a:xfrm>
                  <a:off x="2099058" y="865553"/>
                  <a:ext cx="821394" cy="591664"/>
                  <a:chOff x="-3089219" y="1415454"/>
                  <a:chExt cx="1943944" cy="1695453"/>
                </a:xfrm>
              </p:grpSpPr>
              <p:pic>
                <p:nvPicPr>
                  <p:cNvPr id="35" name="Picture 4" descr="http://1.bp.blogspot.com/-BLuVTOR0L94/UdlGRZaH8fI/AAAAAAAAFGo/8aqYbUu_Ea8/s200/mipes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3060848" y="1415456"/>
                    <a:ext cx="1905000" cy="169545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6" name="Picture 4" descr="http://1.bp.blogspot.com/-BLuVTOR0L94/UdlGRZaH8fI/AAAAAAAAFGo/8aqYbUu_Ea8/s200/mipes.jp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9551" b="89888" l="18500" r="79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3050275" y="1415456"/>
                    <a:ext cx="1905000" cy="169545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7" name="Picture 4" descr="http://1.bp.blogspot.com/-BLuVTOR0L94/UdlGRZaH8fI/AAAAAAAAFGo/8aqYbUu_Ea8/s200/mipes.jpg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23034" b="59551" l="12000" r="715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3060848" y="1415455"/>
                    <a:ext cx="1905000" cy="169545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8" name="Picture 4" descr="http://1.bp.blogspot.com/-BLuVTOR0L94/UdlGRZaH8fI/AAAAAAAAFGo/8aqYbUu_Ea8/s200/mipes.jpg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9663" b="51124" l="10000" r="6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3089219" y="1415454"/>
                    <a:ext cx="1905000" cy="169545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33" name="Picture 6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92366" y="169871"/>
                  <a:ext cx="889508" cy="122273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  <a:reflection blurRad="6350" stA="50000" endA="300" endPos="90000" dist="50800" dir="5400000" sy="-100000" algn="bl" rotWithShape="0"/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hthoek 33"/>
                <p:cNvSpPr/>
                <p:nvPr/>
              </p:nvSpPr>
              <p:spPr>
                <a:xfrm>
                  <a:off x="2129529" y="404487"/>
                  <a:ext cx="28184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nl-NL" sz="2000" b="1" dirty="0" smtClean="0">
                      <a:solidFill>
                        <a:schemeClr val="bg1"/>
                      </a:solidFill>
                      <a:latin typeface="Narkisim" pitchFamily="34" charset="-79"/>
                      <a:cs typeface="Narkisim" pitchFamily="34" charset="-79"/>
                    </a:rPr>
                    <a:t>Sabbat  September </a:t>
                  </a:r>
                  <a:r>
                    <a:rPr lang="nl-NL" sz="2000" b="1" dirty="0" smtClean="0">
                      <a:solidFill>
                        <a:schemeClr val="bg1"/>
                      </a:solidFill>
                      <a:latin typeface="Narkisim" pitchFamily="34" charset="-79"/>
                      <a:cs typeface="Narkisim" pitchFamily="34" charset="-79"/>
                    </a:rPr>
                    <a:t>28-2013</a:t>
                  </a:r>
                  <a:endParaRPr lang="nl-NL" sz="2000" b="1" dirty="0">
                    <a:solidFill>
                      <a:schemeClr val="bg1"/>
                    </a:solidFill>
                    <a:latin typeface="Narkisim" pitchFamily="34" charset="-79"/>
                    <a:cs typeface="Narkisim" pitchFamily="34" charset="-79"/>
                  </a:endParaRPr>
                </a:p>
              </p:txBody>
            </p:sp>
          </p:grpSp>
        </p:grpSp>
        <p:sp>
          <p:nvSpPr>
            <p:cNvPr id="39" name="Rechthoek 38"/>
            <p:cNvSpPr/>
            <p:nvPr/>
          </p:nvSpPr>
          <p:spPr>
            <a:xfrm>
              <a:off x="3698321" y="1628800"/>
              <a:ext cx="4572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nl-NL" b="1" dirty="0" smtClean="0"/>
                <a:t>De Belofte </a:t>
              </a:r>
              <a:r>
                <a:rPr lang="nl-NL" b="1" dirty="0"/>
                <a:t>van </a:t>
              </a:r>
              <a:r>
                <a:rPr lang="nl-NL" b="1" dirty="0" smtClean="0"/>
                <a:t>Opwekking</a:t>
              </a:r>
              <a:r>
                <a:rPr lang="nl-NL" b="1" dirty="0"/>
                <a:t>: </a:t>
              </a:r>
            </a:p>
            <a:p>
              <a:r>
                <a:rPr lang="nl-NL" b="1" dirty="0" smtClean="0"/>
                <a:t>Gods </a:t>
              </a:r>
              <a:r>
                <a:rPr lang="nl-NL" b="1" dirty="0"/>
                <a:t>werk </a:t>
              </a:r>
              <a:r>
                <a:rPr lang="nl-NL" b="1" dirty="0" smtClean="0"/>
                <a:t>volbracht</a:t>
              </a:r>
              <a:r>
                <a:rPr lang="en-US" b="1" dirty="0" smtClean="0"/>
                <a:t>………</a:t>
              </a:r>
              <a:endParaRPr lang="en-US" b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81642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CC99"/>
            </a:gs>
            <a:gs pos="51000">
              <a:srgbClr val="FDD2A8"/>
            </a:gs>
            <a:gs pos="60000">
              <a:srgbClr val="F8E0C8"/>
            </a:gs>
            <a:gs pos="88000">
              <a:schemeClr val="bg1">
                <a:lumMod val="95000"/>
              </a:schemeClr>
            </a:gs>
            <a:gs pos="94000">
              <a:srgbClr val="80664D"/>
            </a:gs>
            <a:gs pos="19000">
              <a:srgbClr val="403327"/>
            </a:gs>
            <a:gs pos="98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/>
        </p:nvSpPr>
        <p:spPr>
          <a:xfrm>
            <a:off x="179512" y="6427555"/>
            <a:ext cx="8784976" cy="316332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9512" y="5923032"/>
            <a:ext cx="8784976" cy="386287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11" name="Picture 5" descr="F:\werk\WESEL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0" b="92174" l="5556" r="76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0" t="5446" r="25769" b="6674"/>
          <a:stretch>
            <a:fillRect/>
          </a:stretch>
        </p:blipFill>
        <p:spPr bwMode="auto">
          <a:xfrm>
            <a:off x="7740352" y="5511518"/>
            <a:ext cx="1059938" cy="105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http://delaware.adventistfaith.org/site_data/302/assets/0043/4213/13ccover2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2" y="1310615"/>
            <a:ext cx="2614316" cy="371508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26" descr="F:\werk\FINLEY_MARK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9" t="10011" r="24801" b="13232"/>
          <a:stretch/>
        </p:blipFill>
        <p:spPr bwMode="auto">
          <a:xfrm>
            <a:off x="724459" y="4232869"/>
            <a:ext cx="1194513" cy="156061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453422" y="5153592"/>
            <a:ext cx="736575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Segoe UI Semilight" pitchFamily="34" charset="0"/>
                <a:cs typeface="Segoe UI Semilight" pitchFamily="34" charset="0"/>
              </a:rPr>
              <a:t>           </a:t>
            </a:r>
          </a:p>
          <a:p>
            <a:endParaRPr lang="en-US" sz="1000" b="1" dirty="0" smtClean="0">
              <a:latin typeface="Segoe UI Semilight" pitchFamily="34" charset="0"/>
              <a:cs typeface="Segoe UI Semilight" pitchFamily="34" charset="0"/>
            </a:endParaRPr>
          </a:p>
          <a:p>
            <a:r>
              <a:rPr lang="en-US" b="1" dirty="0" smtClean="0">
                <a:latin typeface="Segoe UI Semilight" pitchFamily="34" charset="0"/>
                <a:cs typeface="Segoe UI Semilight" pitchFamily="34" charset="0"/>
              </a:rPr>
              <a:t>Mark Finley</a:t>
            </a:r>
          </a:p>
          <a:p>
            <a:r>
              <a:rPr lang="en-US" sz="2000"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lang="en-US" sz="2000" b="1" dirty="0" smtClean="0">
                <a:latin typeface="Segoe UI Semilight" pitchFamily="34" charset="0"/>
                <a:cs typeface="Segoe UI Semilight" pitchFamily="34" charset="0"/>
              </a:rPr>
              <a:t>             </a:t>
            </a:r>
            <a:endParaRPr lang="nl-NL" b="1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059832" y="2752656"/>
            <a:ext cx="5533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Vraag</a:t>
            </a:r>
            <a:r>
              <a:rPr lang="en-US" b="1" dirty="0" smtClean="0"/>
              <a:t> 2</a:t>
            </a:r>
            <a:r>
              <a:rPr lang="en-US" b="1" dirty="0" smtClean="0"/>
              <a:t> </a:t>
            </a:r>
            <a:r>
              <a:rPr lang="en-US" b="1" dirty="0"/>
              <a:t>: </a:t>
            </a:r>
            <a:r>
              <a:rPr lang="en-US" b="1" dirty="0" err="1" smtClean="0"/>
              <a:t>Betekenen</a:t>
            </a:r>
            <a:r>
              <a:rPr lang="en-US" b="1" dirty="0" smtClean="0"/>
              <a:t> </a:t>
            </a:r>
            <a:r>
              <a:rPr lang="en-US" b="1" dirty="0" err="1" smtClean="0"/>
              <a:t>deze</a:t>
            </a:r>
            <a:r>
              <a:rPr lang="en-US" b="1" dirty="0" smtClean="0"/>
              <a:t> twee </a:t>
            </a:r>
            <a:r>
              <a:rPr lang="en-US" b="1" dirty="0" err="1" smtClean="0"/>
              <a:t>woorden</a:t>
            </a:r>
            <a:r>
              <a:rPr lang="en-US" b="1" dirty="0" smtClean="0"/>
              <a:t> </a:t>
            </a:r>
            <a:r>
              <a:rPr lang="en-US" b="1" dirty="0" smtClean="0"/>
              <a:t>: </a:t>
            </a:r>
          </a:p>
          <a:p>
            <a:r>
              <a:rPr lang="en-US" b="1" dirty="0" smtClean="0"/>
              <a:t>                      - </a:t>
            </a:r>
            <a:r>
              <a:rPr lang="en-US" b="1" dirty="0" err="1" smtClean="0"/>
              <a:t>een</a:t>
            </a:r>
            <a:r>
              <a:rPr lang="en-US" b="1" dirty="0" smtClean="0"/>
              <a:t> </a:t>
            </a:r>
            <a:r>
              <a:rPr lang="en-US" b="1" dirty="0" err="1" smtClean="0"/>
              <a:t>initiatief</a:t>
            </a:r>
            <a:r>
              <a:rPr lang="en-US" b="1" dirty="0" smtClean="0"/>
              <a:t> </a:t>
            </a:r>
            <a:r>
              <a:rPr lang="en-US" b="1" dirty="0" smtClean="0"/>
              <a:t>;</a:t>
            </a:r>
          </a:p>
          <a:p>
            <a:r>
              <a:rPr lang="en-US" b="1" dirty="0" smtClean="0"/>
              <a:t>                      - </a:t>
            </a:r>
            <a:r>
              <a:rPr lang="en-US" b="1" dirty="0" err="1" smtClean="0"/>
              <a:t>een</a:t>
            </a:r>
            <a:r>
              <a:rPr lang="en-US" b="1" dirty="0" smtClean="0"/>
              <a:t> </a:t>
            </a:r>
            <a:r>
              <a:rPr lang="en-US" b="1" dirty="0" err="1" smtClean="0"/>
              <a:t>programma</a:t>
            </a:r>
            <a:r>
              <a:rPr lang="en-US" b="1" dirty="0" smtClean="0"/>
              <a:t> </a:t>
            </a:r>
            <a:r>
              <a:rPr lang="en-US" b="1" dirty="0" smtClean="0"/>
              <a:t>;  </a:t>
            </a:r>
          </a:p>
          <a:p>
            <a:r>
              <a:rPr lang="en-US" b="1" dirty="0" smtClean="0"/>
              <a:t>                      - </a:t>
            </a:r>
            <a:r>
              <a:rPr lang="en-US" b="1" dirty="0" smtClean="0"/>
              <a:t>of </a:t>
            </a:r>
            <a:r>
              <a:rPr lang="en-US" b="1" dirty="0" err="1" smtClean="0"/>
              <a:t>alleen</a:t>
            </a:r>
            <a:r>
              <a:rPr lang="en-US" b="1" dirty="0" smtClean="0"/>
              <a:t> maar </a:t>
            </a:r>
            <a:r>
              <a:rPr lang="en-US" b="1" dirty="0" err="1" smtClean="0"/>
              <a:t>een</a:t>
            </a:r>
            <a:r>
              <a:rPr lang="en-US" b="1" dirty="0" smtClean="0"/>
              <a:t> 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         “</a:t>
            </a:r>
            <a:r>
              <a:rPr lang="en-US" b="1" dirty="0" smtClean="0"/>
              <a:t>lifestyle”?</a:t>
            </a:r>
            <a:endParaRPr lang="en-US" b="1" dirty="0"/>
          </a:p>
        </p:txBody>
      </p:sp>
      <p:grpSp>
        <p:nvGrpSpPr>
          <p:cNvPr id="26" name="Groep 25"/>
          <p:cNvGrpSpPr/>
          <p:nvPr/>
        </p:nvGrpSpPr>
        <p:grpSpPr>
          <a:xfrm>
            <a:off x="2099058" y="29663"/>
            <a:ext cx="6760136" cy="2430134"/>
            <a:chOff x="2099058" y="29663"/>
            <a:chExt cx="6760136" cy="2430134"/>
          </a:xfrm>
        </p:grpSpPr>
        <p:grpSp>
          <p:nvGrpSpPr>
            <p:cNvPr id="27" name="Groep 26"/>
            <p:cNvGrpSpPr/>
            <p:nvPr/>
          </p:nvGrpSpPr>
          <p:grpSpPr>
            <a:xfrm>
              <a:off x="2099058" y="29663"/>
              <a:ext cx="6760136" cy="1446550"/>
              <a:chOff x="2099058" y="29663"/>
              <a:chExt cx="6760136" cy="1446550"/>
            </a:xfrm>
          </p:grpSpPr>
          <p:sp>
            <p:nvSpPr>
              <p:cNvPr id="29" name="Tekstvak 28"/>
              <p:cNvSpPr txBox="1"/>
              <p:nvPr/>
            </p:nvSpPr>
            <p:spPr>
              <a:xfrm>
                <a:off x="6755442" y="29663"/>
                <a:ext cx="108012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88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&amp;</a:t>
                </a:r>
                <a:endParaRPr lang="nl-NL" sz="8800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0" name="Groep 29"/>
              <p:cNvGrpSpPr/>
              <p:nvPr/>
            </p:nvGrpSpPr>
            <p:grpSpPr>
              <a:xfrm>
                <a:off x="2099058" y="169871"/>
                <a:ext cx="6760136" cy="1287346"/>
                <a:chOff x="2099058" y="169871"/>
                <a:chExt cx="6760136" cy="1287346"/>
              </a:xfrm>
            </p:grpSpPr>
            <p:sp>
              <p:nvSpPr>
                <p:cNvPr id="31" name="Tekstvak 30"/>
                <p:cNvSpPr txBox="1"/>
                <p:nvPr/>
              </p:nvSpPr>
              <p:spPr>
                <a:xfrm>
                  <a:off x="5796136" y="312155"/>
                  <a:ext cx="3063058" cy="584775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nl-NL" sz="3200" dirty="0" smtClean="0">
                      <a:solidFill>
                        <a:schemeClr val="bg1"/>
                      </a:solidFill>
                      <a:cs typeface="Times New Roman" pitchFamily="18" charset="0"/>
                    </a:rPr>
                    <a:t>      </a:t>
                  </a:r>
                  <a:r>
                    <a:rPr lang="nl-NL" b="1" dirty="0" smtClean="0">
                      <a:solidFill>
                        <a:schemeClr val="bg1"/>
                      </a:solidFill>
                      <a:cs typeface="Times New Roman" pitchFamily="18" charset="0"/>
                    </a:rPr>
                    <a:t>OPWEKKING</a:t>
                  </a:r>
                  <a:endParaRPr lang="nl-NL" b="1" dirty="0">
                    <a:solidFill>
                      <a:schemeClr val="bg1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32" name="Tekstvak 31"/>
                <p:cNvSpPr txBox="1"/>
                <p:nvPr/>
              </p:nvSpPr>
              <p:spPr>
                <a:xfrm>
                  <a:off x="6149291" y="733284"/>
                  <a:ext cx="2203488" cy="461665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r>
                    <a:rPr lang="nl-NL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REFORMATIE</a:t>
                  </a:r>
                  <a:endParaRPr lang="nl-NL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33" name="Groep 32"/>
                <p:cNvGrpSpPr/>
                <p:nvPr/>
              </p:nvGrpSpPr>
              <p:grpSpPr>
                <a:xfrm>
                  <a:off x="2099058" y="865553"/>
                  <a:ext cx="821394" cy="591664"/>
                  <a:chOff x="-3089219" y="1415454"/>
                  <a:chExt cx="1943944" cy="1695453"/>
                </a:xfrm>
              </p:grpSpPr>
              <p:pic>
                <p:nvPicPr>
                  <p:cNvPr id="36" name="Picture 4" descr="http://1.bp.blogspot.com/-BLuVTOR0L94/UdlGRZaH8fI/AAAAAAAAFGo/8aqYbUu_Ea8/s200/mipes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3060848" y="1415456"/>
                    <a:ext cx="1905000" cy="169545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7" name="Picture 4" descr="http://1.bp.blogspot.com/-BLuVTOR0L94/UdlGRZaH8fI/AAAAAAAAFGo/8aqYbUu_Ea8/s200/mipes.jp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9551" b="89888" l="18500" r="79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3050275" y="1415456"/>
                    <a:ext cx="1905000" cy="169545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8" name="Picture 4" descr="http://1.bp.blogspot.com/-BLuVTOR0L94/UdlGRZaH8fI/AAAAAAAAFGo/8aqYbUu_Ea8/s200/mipes.jpg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23034" b="59551" l="12000" r="715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3060848" y="1415455"/>
                    <a:ext cx="1905000" cy="169545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9" name="Picture 4" descr="http://1.bp.blogspot.com/-BLuVTOR0L94/UdlGRZaH8fI/AAAAAAAAFGo/8aqYbUu_Ea8/s200/mipes.jpg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9663" b="51124" l="10000" r="6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3089219" y="1415454"/>
                    <a:ext cx="1905000" cy="169545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34" name="Picture 6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92366" y="169871"/>
                  <a:ext cx="889508" cy="122273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  <a:reflection blurRad="6350" stA="50000" endA="300" endPos="90000" dist="50800" dir="5400000" sy="-100000" algn="bl" rotWithShape="0"/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" name="Rechthoek 34"/>
                <p:cNvSpPr/>
                <p:nvPr/>
              </p:nvSpPr>
              <p:spPr>
                <a:xfrm>
                  <a:off x="2129529" y="404487"/>
                  <a:ext cx="28184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nl-NL" sz="2000" b="1" dirty="0" smtClean="0">
                      <a:solidFill>
                        <a:schemeClr val="bg1"/>
                      </a:solidFill>
                      <a:latin typeface="Narkisim" pitchFamily="34" charset="-79"/>
                      <a:cs typeface="Narkisim" pitchFamily="34" charset="-79"/>
                    </a:rPr>
                    <a:t>Sabbat  September </a:t>
                  </a:r>
                  <a:r>
                    <a:rPr lang="nl-NL" sz="2000" b="1" dirty="0" smtClean="0">
                      <a:solidFill>
                        <a:schemeClr val="bg1"/>
                      </a:solidFill>
                      <a:latin typeface="Narkisim" pitchFamily="34" charset="-79"/>
                      <a:cs typeface="Narkisim" pitchFamily="34" charset="-79"/>
                    </a:rPr>
                    <a:t>28-2013</a:t>
                  </a:r>
                  <a:endParaRPr lang="nl-NL" sz="2000" b="1" dirty="0">
                    <a:solidFill>
                      <a:schemeClr val="bg1"/>
                    </a:solidFill>
                    <a:latin typeface="Narkisim" pitchFamily="34" charset="-79"/>
                    <a:cs typeface="Narkisim" pitchFamily="34" charset="-79"/>
                  </a:endParaRPr>
                </a:p>
              </p:txBody>
            </p:sp>
          </p:grpSp>
        </p:grpSp>
        <p:sp>
          <p:nvSpPr>
            <p:cNvPr id="28" name="Rechthoek 27"/>
            <p:cNvSpPr/>
            <p:nvPr/>
          </p:nvSpPr>
          <p:spPr>
            <a:xfrm>
              <a:off x="3698321" y="1628800"/>
              <a:ext cx="4572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nl-NL" b="1" dirty="0" smtClean="0"/>
                <a:t>De Belofte </a:t>
              </a:r>
              <a:r>
                <a:rPr lang="nl-NL" b="1" dirty="0"/>
                <a:t>van </a:t>
              </a:r>
              <a:r>
                <a:rPr lang="nl-NL" b="1" dirty="0" smtClean="0"/>
                <a:t>Opwekking</a:t>
              </a:r>
              <a:r>
                <a:rPr lang="nl-NL" b="1" dirty="0"/>
                <a:t>: </a:t>
              </a:r>
            </a:p>
            <a:p>
              <a:r>
                <a:rPr lang="nl-NL" b="1" dirty="0" smtClean="0"/>
                <a:t>Gods </a:t>
              </a:r>
              <a:r>
                <a:rPr lang="nl-NL" b="1" dirty="0"/>
                <a:t>werk </a:t>
              </a:r>
              <a:r>
                <a:rPr lang="nl-NL" b="1" dirty="0" smtClean="0"/>
                <a:t>volbracht</a:t>
              </a:r>
              <a:r>
                <a:rPr lang="en-US" b="1" dirty="0" smtClean="0"/>
                <a:t>………</a:t>
              </a:r>
              <a:endParaRPr lang="en-US" b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28219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CC99"/>
            </a:gs>
            <a:gs pos="51000">
              <a:srgbClr val="FDD2A8"/>
            </a:gs>
            <a:gs pos="60000">
              <a:srgbClr val="F8E0C8"/>
            </a:gs>
            <a:gs pos="88000">
              <a:schemeClr val="bg1">
                <a:lumMod val="95000"/>
              </a:schemeClr>
            </a:gs>
            <a:gs pos="94000">
              <a:srgbClr val="80664D"/>
            </a:gs>
            <a:gs pos="19000">
              <a:srgbClr val="403327"/>
            </a:gs>
            <a:gs pos="98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/>
        </p:nvSpPr>
        <p:spPr>
          <a:xfrm>
            <a:off x="179512" y="6427555"/>
            <a:ext cx="8784976" cy="316332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9512" y="5923032"/>
            <a:ext cx="8784976" cy="386287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11" name="Picture 5" descr="F:\werk\WESEL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0" b="92174" l="5556" r="76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0" t="5446" r="25769" b="6674"/>
          <a:stretch>
            <a:fillRect/>
          </a:stretch>
        </p:blipFill>
        <p:spPr bwMode="auto">
          <a:xfrm>
            <a:off x="7740352" y="5511518"/>
            <a:ext cx="1059938" cy="105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http://delaware.adventistfaith.org/site_data/302/assets/0043/4213/13ccover2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2" y="1310615"/>
            <a:ext cx="2614316" cy="371508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26" descr="F:\werk\FINLEY_MARK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9" t="10011" r="24801" b="13232"/>
          <a:stretch/>
        </p:blipFill>
        <p:spPr bwMode="auto">
          <a:xfrm>
            <a:off x="724459" y="4232869"/>
            <a:ext cx="1194513" cy="156061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453422" y="5153592"/>
            <a:ext cx="736575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Segoe UI Semilight" pitchFamily="34" charset="0"/>
                <a:cs typeface="Segoe UI Semilight" pitchFamily="34" charset="0"/>
              </a:rPr>
              <a:t>           </a:t>
            </a:r>
          </a:p>
          <a:p>
            <a:endParaRPr lang="en-US" sz="1000" b="1" dirty="0" smtClean="0">
              <a:latin typeface="Segoe UI Semilight" pitchFamily="34" charset="0"/>
              <a:cs typeface="Segoe UI Semilight" pitchFamily="34" charset="0"/>
            </a:endParaRPr>
          </a:p>
          <a:p>
            <a:r>
              <a:rPr lang="en-US" b="1" dirty="0" smtClean="0">
                <a:latin typeface="Segoe UI Semilight" pitchFamily="34" charset="0"/>
                <a:cs typeface="Segoe UI Semilight" pitchFamily="34" charset="0"/>
              </a:rPr>
              <a:t>Mark Finley</a:t>
            </a:r>
          </a:p>
          <a:p>
            <a:r>
              <a:rPr lang="en-US" sz="2000"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lang="en-US" sz="2000" b="1" dirty="0" smtClean="0">
                <a:latin typeface="Segoe UI Semilight" pitchFamily="34" charset="0"/>
                <a:cs typeface="Segoe UI Semilight" pitchFamily="34" charset="0"/>
              </a:rPr>
              <a:t>             </a:t>
            </a:r>
            <a:endParaRPr lang="nl-NL" b="1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059832" y="2752656"/>
            <a:ext cx="55333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ZONDAG</a:t>
            </a:r>
            <a:endParaRPr lang="en-US" b="1" dirty="0" smtClean="0"/>
          </a:p>
          <a:p>
            <a:pPr algn="ctr"/>
            <a:r>
              <a:rPr lang="en-US" b="1" dirty="0"/>
              <a:t> </a:t>
            </a:r>
            <a:r>
              <a:rPr lang="en-US" b="1" dirty="0"/>
              <a:t>De </a:t>
            </a:r>
            <a:r>
              <a:rPr lang="en-US" b="1" dirty="0" err="1"/>
              <a:t>belofte</a:t>
            </a:r>
            <a:r>
              <a:rPr lang="en-US" b="1" dirty="0"/>
              <a:t> van </a:t>
            </a:r>
            <a:r>
              <a:rPr lang="en-US" b="1" dirty="0" err="1"/>
              <a:t>kracht</a:t>
            </a:r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nl-NL" b="1" dirty="0" smtClean="0"/>
              <a:t>De </a:t>
            </a:r>
            <a:r>
              <a:rPr lang="nl-NL" b="1" dirty="0"/>
              <a:t>discipelen predikten het evangelie niet uit eigen kracht maar in </a:t>
            </a:r>
            <a:endParaRPr lang="nl-NL" b="1" dirty="0" smtClean="0"/>
          </a:p>
          <a:p>
            <a:pPr algn="ctr"/>
            <a:r>
              <a:rPr lang="nl-NL" b="1" dirty="0" smtClean="0"/>
              <a:t>de </a:t>
            </a:r>
            <a:r>
              <a:rPr lang="nl-NL" b="1" dirty="0"/>
              <a:t>kracht </a:t>
            </a:r>
            <a:r>
              <a:rPr lang="nl-NL" b="1" dirty="0" smtClean="0"/>
              <a:t>van </a:t>
            </a:r>
            <a:r>
              <a:rPr lang="nl-NL" b="1" dirty="0"/>
              <a:t>Christus.</a:t>
            </a:r>
            <a:r>
              <a:rPr lang="en-US" b="1" dirty="0" smtClean="0"/>
              <a:t> </a:t>
            </a:r>
            <a:endParaRPr lang="en-US" b="1" dirty="0"/>
          </a:p>
        </p:txBody>
      </p:sp>
      <p:grpSp>
        <p:nvGrpSpPr>
          <p:cNvPr id="5" name="Groep 4"/>
          <p:cNvGrpSpPr/>
          <p:nvPr/>
        </p:nvGrpSpPr>
        <p:grpSpPr>
          <a:xfrm>
            <a:off x="2099058" y="29663"/>
            <a:ext cx="6760136" cy="2430134"/>
            <a:chOff x="2099058" y="29663"/>
            <a:chExt cx="6760136" cy="2430134"/>
          </a:xfrm>
        </p:grpSpPr>
        <p:grpSp>
          <p:nvGrpSpPr>
            <p:cNvPr id="26" name="Groep 25"/>
            <p:cNvGrpSpPr/>
            <p:nvPr/>
          </p:nvGrpSpPr>
          <p:grpSpPr>
            <a:xfrm>
              <a:off x="2099058" y="29663"/>
              <a:ext cx="6760136" cy="2430134"/>
              <a:chOff x="2099058" y="29663"/>
              <a:chExt cx="6760136" cy="2430134"/>
            </a:xfrm>
          </p:grpSpPr>
          <p:grpSp>
            <p:nvGrpSpPr>
              <p:cNvPr id="27" name="Groep 26"/>
              <p:cNvGrpSpPr/>
              <p:nvPr/>
            </p:nvGrpSpPr>
            <p:grpSpPr>
              <a:xfrm>
                <a:off x="2099058" y="29663"/>
                <a:ext cx="6760136" cy="1446550"/>
                <a:chOff x="2099058" y="29663"/>
                <a:chExt cx="6760136" cy="1446550"/>
              </a:xfrm>
            </p:grpSpPr>
            <p:sp>
              <p:nvSpPr>
                <p:cNvPr id="29" name="Tekstvak 28"/>
                <p:cNvSpPr txBox="1"/>
                <p:nvPr/>
              </p:nvSpPr>
              <p:spPr>
                <a:xfrm>
                  <a:off x="6755442" y="29663"/>
                  <a:ext cx="1080120" cy="1446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88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&amp;</a:t>
                  </a:r>
                  <a:endParaRPr lang="nl-NL" sz="8800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30" name="Groep 29"/>
                <p:cNvGrpSpPr/>
                <p:nvPr/>
              </p:nvGrpSpPr>
              <p:grpSpPr>
                <a:xfrm>
                  <a:off x="2099058" y="169871"/>
                  <a:ext cx="6760136" cy="1287346"/>
                  <a:chOff x="2099058" y="169871"/>
                  <a:chExt cx="6760136" cy="1287346"/>
                </a:xfrm>
              </p:grpSpPr>
              <p:sp>
                <p:nvSpPr>
                  <p:cNvPr id="31" name="Tekstvak 30"/>
                  <p:cNvSpPr txBox="1"/>
                  <p:nvPr/>
                </p:nvSpPr>
                <p:spPr>
                  <a:xfrm>
                    <a:off x="5796136" y="312155"/>
                    <a:ext cx="3063058" cy="584775"/>
                  </a:xfrm>
                  <a:prstGeom prst="rect">
                    <a:avLst/>
                  </a:prstGeom>
                  <a:noFill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nl-NL" sz="3200" dirty="0" smtClean="0">
                        <a:solidFill>
                          <a:schemeClr val="bg1"/>
                        </a:solidFill>
                        <a:cs typeface="Times New Roman" pitchFamily="18" charset="0"/>
                      </a:rPr>
                      <a:t>      </a:t>
                    </a:r>
                    <a:r>
                      <a:rPr lang="nl-NL" b="1" dirty="0" smtClean="0">
                        <a:solidFill>
                          <a:schemeClr val="bg1"/>
                        </a:solidFill>
                        <a:cs typeface="Times New Roman" pitchFamily="18" charset="0"/>
                      </a:rPr>
                      <a:t>OPWEKKING</a:t>
                    </a:r>
                    <a:endParaRPr lang="nl-NL" b="1" dirty="0">
                      <a:solidFill>
                        <a:schemeClr val="bg1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32" name="Tekstvak 31"/>
                  <p:cNvSpPr txBox="1"/>
                  <p:nvPr/>
                </p:nvSpPr>
                <p:spPr>
                  <a:xfrm>
                    <a:off x="6149291" y="733284"/>
                    <a:ext cx="2203488" cy="461665"/>
                  </a:xfrm>
                  <a:prstGeom prst="rect">
                    <a:avLst/>
                  </a:prstGeom>
                  <a:noFill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nl-NL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REFORMATIE</a:t>
                    </a:r>
                    <a:endParaRPr lang="nl-NL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33" name="Groep 32"/>
                  <p:cNvGrpSpPr/>
                  <p:nvPr/>
                </p:nvGrpSpPr>
                <p:grpSpPr>
                  <a:xfrm>
                    <a:off x="2099058" y="865553"/>
                    <a:ext cx="821394" cy="591664"/>
                    <a:chOff x="-3089219" y="1415454"/>
                    <a:chExt cx="1943944" cy="1695453"/>
                  </a:xfrm>
                </p:grpSpPr>
                <p:pic>
                  <p:nvPicPr>
                    <p:cNvPr id="36" name="Picture 4" descr="http://1.bp.blogspot.com/-BLuVTOR0L94/UdlGRZaH8fI/AAAAAAAAFGo/8aqYbUu_Ea8/s200/mipes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0" b="100000" l="0" r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3060848" y="1415456"/>
                      <a:ext cx="1905000" cy="16954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37" name="Picture 4" descr="http://1.bp.blogspot.com/-BLuVTOR0L94/UdlGRZaH8fI/AAAAAAAAFGo/8aqYbUu_Ea8/s200/mipes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9551" b="89888" l="18500" r="79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3050275" y="1415456"/>
                      <a:ext cx="1905000" cy="16954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38" name="Picture 4" descr="http://1.bp.blogspot.com/-BLuVTOR0L94/UdlGRZaH8fI/AAAAAAAAFGo/8aqYbUu_Ea8/s200/mipes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23034" b="59551" l="12000" r="715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3060848" y="1415455"/>
                      <a:ext cx="1905000" cy="16954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39" name="Picture 4" descr="http://1.bp.blogspot.com/-BLuVTOR0L94/UdlGRZaH8fI/AAAAAAAAFGo/8aqYbUu_Ea8/s200/mipes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9663" b="51124" l="10000" r="6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3089219" y="1415454"/>
                      <a:ext cx="1905000" cy="16954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pic>
                <p:nvPicPr>
                  <p:cNvPr id="34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92366" y="169871"/>
                    <a:ext cx="889508" cy="12227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35921" dir="2700000" algn="ctr" rotWithShape="0">
                      <a:schemeClr val="bg2"/>
                    </a:outerShdw>
                    <a:reflection blurRad="6350" stA="50000" endA="300" endPos="90000" dist="50800" dir="5400000" sy="-100000" algn="bl" rotWithShape="0"/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5" name="Rechthoek 34"/>
                  <p:cNvSpPr/>
                  <p:nvPr/>
                </p:nvSpPr>
                <p:spPr>
                  <a:xfrm>
                    <a:off x="2129529" y="404487"/>
                    <a:ext cx="2818400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nl-NL" sz="2000" b="1" dirty="0" smtClean="0">
                        <a:solidFill>
                          <a:schemeClr val="bg1"/>
                        </a:solidFill>
                        <a:latin typeface="Narkisim" pitchFamily="34" charset="-79"/>
                        <a:cs typeface="Narkisim" pitchFamily="34" charset="-79"/>
                      </a:rPr>
                      <a:t>Sabbat  September </a:t>
                    </a:r>
                    <a:r>
                      <a:rPr lang="nl-NL" sz="2000" b="1" dirty="0" smtClean="0">
                        <a:solidFill>
                          <a:schemeClr val="bg1"/>
                        </a:solidFill>
                        <a:latin typeface="Narkisim" pitchFamily="34" charset="-79"/>
                        <a:cs typeface="Narkisim" pitchFamily="34" charset="-79"/>
                      </a:rPr>
                      <a:t>28-2013</a:t>
                    </a:r>
                    <a:endParaRPr lang="nl-NL" sz="2000" b="1" dirty="0">
                      <a:solidFill>
                        <a:schemeClr val="bg1"/>
                      </a:solidFill>
                      <a:latin typeface="Narkisim" pitchFamily="34" charset="-79"/>
                      <a:cs typeface="Narkisim" pitchFamily="34" charset="-79"/>
                    </a:endParaRPr>
                  </a:p>
                </p:txBody>
              </p:sp>
            </p:grpSp>
          </p:grpSp>
          <p:sp>
            <p:nvSpPr>
              <p:cNvPr id="28" name="Rechthoek 27"/>
              <p:cNvSpPr/>
              <p:nvPr/>
            </p:nvSpPr>
            <p:spPr>
              <a:xfrm>
                <a:off x="3698321" y="1628800"/>
                <a:ext cx="4572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nl-NL" b="1" dirty="0" smtClean="0"/>
                  <a:t>De Belofte </a:t>
                </a:r>
                <a:r>
                  <a:rPr lang="nl-NL" b="1" dirty="0"/>
                  <a:t>van </a:t>
                </a:r>
                <a:r>
                  <a:rPr lang="nl-NL" b="1" dirty="0" smtClean="0"/>
                  <a:t>Opwekking</a:t>
                </a:r>
                <a:r>
                  <a:rPr lang="nl-NL" b="1" dirty="0"/>
                  <a:t>: </a:t>
                </a:r>
              </a:p>
              <a:p>
                <a:r>
                  <a:rPr lang="nl-NL" b="1" dirty="0" smtClean="0"/>
                  <a:t>Gods </a:t>
                </a:r>
                <a:r>
                  <a:rPr lang="nl-NL" b="1" dirty="0"/>
                  <a:t>werk </a:t>
                </a:r>
                <a:r>
                  <a:rPr lang="nl-NL" b="1" dirty="0" smtClean="0"/>
                  <a:t>volbracht</a:t>
                </a:r>
                <a:r>
                  <a:rPr lang="en-US" b="1" dirty="0" smtClean="0"/>
                  <a:t>………</a:t>
                </a:r>
                <a:endParaRPr lang="en-US" b="1" dirty="0" smtClean="0"/>
              </a:p>
            </p:txBody>
          </p:sp>
        </p:grpSp>
        <p:sp>
          <p:nvSpPr>
            <p:cNvPr id="40" name="Rechthoek 39"/>
            <p:cNvSpPr/>
            <p:nvPr/>
          </p:nvSpPr>
          <p:spPr>
            <a:xfrm>
              <a:off x="3538729" y="733284"/>
              <a:ext cx="7825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Narkisim" pitchFamily="34" charset="-79"/>
                  <a:cs typeface="Narkisim" pitchFamily="34" charset="-79"/>
                </a:rPr>
                <a:t>Les 13</a:t>
              </a:r>
              <a:endParaRPr lang="nl-NL" sz="2000" b="1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848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CC99"/>
            </a:gs>
            <a:gs pos="51000">
              <a:srgbClr val="FDD2A8"/>
            </a:gs>
            <a:gs pos="60000">
              <a:srgbClr val="F8E0C8"/>
            </a:gs>
            <a:gs pos="88000">
              <a:schemeClr val="bg1">
                <a:lumMod val="95000"/>
              </a:schemeClr>
            </a:gs>
            <a:gs pos="94000">
              <a:srgbClr val="80664D"/>
            </a:gs>
            <a:gs pos="19000">
              <a:srgbClr val="403327"/>
            </a:gs>
            <a:gs pos="98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/>
        </p:nvSpPr>
        <p:spPr>
          <a:xfrm>
            <a:off x="179512" y="6427555"/>
            <a:ext cx="8784976" cy="316332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9512" y="5923032"/>
            <a:ext cx="8784976" cy="386287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11" name="Picture 5" descr="F:\werk\WESEL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0" b="92174" l="5556" r="76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0" t="5446" r="25769" b="6674"/>
          <a:stretch>
            <a:fillRect/>
          </a:stretch>
        </p:blipFill>
        <p:spPr bwMode="auto">
          <a:xfrm>
            <a:off x="7740352" y="5511518"/>
            <a:ext cx="1059938" cy="105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http://delaware.adventistfaith.org/site_data/302/assets/0043/4213/13ccover2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2" y="1310615"/>
            <a:ext cx="2614316" cy="371508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26" descr="F:\werk\FINLEY_MARK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9" t="10011" r="24801" b="13232"/>
          <a:stretch/>
        </p:blipFill>
        <p:spPr bwMode="auto">
          <a:xfrm>
            <a:off x="724459" y="4232869"/>
            <a:ext cx="1194513" cy="156061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453422" y="5153592"/>
            <a:ext cx="736575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Segoe UI Semilight" pitchFamily="34" charset="0"/>
                <a:cs typeface="Segoe UI Semilight" pitchFamily="34" charset="0"/>
              </a:rPr>
              <a:t>           </a:t>
            </a:r>
          </a:p>
          <a:p>
            <a:endParaRPr lang="en-US" sz="1000" b="1" dirty="0" smtClean="0">
              <a:latin typeface="Segoe UI Semilight" pitchFamily="34" charset="0"/>
              <a:cs typeface="Segoe UI Semilight" pitchFamily="34" charset="0"/>
            </a:endParaRPr>
          </a:p>
          <a:p>
            <a:r>
              <a:rPr lang="en-US" b="1" dirty="0" smtClean="0">
                <a:latin typeface="Segoe UI Semilight" pitchFamily="34" charset="0"/>
                <a:cs typeface="Segoe UI Semilight" pitchFamily="34" charset="0"/>
              </a:rPr>
              <a:t>Mark Finley</a:t>
            </a:r>
          </a:p>
          <a:p>
            <a:r>
              <a:rPr lang="en-US" sz="2000"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lang="en-US" sz="2000" b="1" dirty="0" smtClean="0">
                <a:latin typeface="Segoe UI Semilight" pitchFamily="34" charset="0"/>
                <a:cs typeface="Segoe UI Semilight" pitchFamily="34" charset="0"/>
              </a:rPr>
              <a:t>             </a:t>
            </a:r>
            <a:endParaRPr lang="nl-NL" b="1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059832" y="2752656"/>
            <a:ext cx="55333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MAANDAG</a:t>
            </a:r>
            <a:endParaRPr lang="en-US" b="1" dirty="0" smtClean="0"/>
          </a:p>
          <a:p>
            <a:pPr algn="ctr"/>
            <a:r>
              <a:rPr lang="en-US" b="1" dirty="0"/>
              <a:t> </a:t>
            </a:r>
            <a:r>
              <a:rPr lang="nl-NL" b="1" dirty="0" smtClean="0"/>
              <a:t>De </a:t>
            </a:r>
            <a:r>
              <a:rPr lang="nl-NL" b="1" dirty="0"/>
              <a:t>vroege en late regen</a:t>
            </a:r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nl-NL" b="1" dirty="0" smtClean="0"/>
              <a:t>Zowel </a:t>
            </a:r>
            <a:r>
              <a:rPr lang="nl-NL" b="1" dirty="0"/>
              <a:t>het oude als het nieuwe testament gebruiken de symboliek van water </a:t>
            </a:r>
          </a:p>
          <a:p>
            <a:pPr algn="ctr"/>
            <a:r>
              <a:rPr lang="nl-NL" b="1" dirty="0"/>
              <a:t>om de heilige geest </a:t>
            </a:r>
            <a:endParaRPr lang="nl-NL" b="1" dirty="0" smtClean="0"/>
          </a:p>
          <a:p>
            <a:pPr algn="ctr"/>
            <a:r>
              <a:rPr lang="nl-NL" b="1" dirty="0" smtClean="0"/>
              <a:t>weer </a:t>
            </a:r>
            <a:r>
              <a:rPr lang="nl-NL" b="1" dirty="0"/>
              <a:t>te geven.</a:t>
            </a:r>
            <a:endParaRPr lang="en-US" b="1" dirty="0"/>
          </a:p>
        </p:txBody>
      </p:sp>
      <p:grpSp>
        <p:nvGrpSpPr>
          <p:cNvPr id="26" name="Groep 25"/>
          <p:cNvGrpSpPr/>
          <p:nvPr/>
        </p:nvGrpSpPr>
        <p:grpSpPr>
          <a:xfrm>
            <a:off x="2099058" y="29663"/>
            <a:ext cx="6760136" cy="2430134"/>
            <a:chOff x="2099058" y="29663"/>
            <a:chExt cx="6760136" cy="2430134"/>
          </a:xfrm>
        </p:grpSpPr>
        <p:grpSp>
          <p:nvGrpSpPr>
            <p:cNvPr id="27" name="Groep 26"/>
            <p:cNvGrpSpPr/>
            <p:nvPr/>
          </p:nvGrpSpPr>
          <p:grpSpPr>
            <a:xfrm>
              <a:off x="2099058" y="29663"/>
              <a:ext cx="6760136" cy="2430134"/>
              <a:chOff x="2099058" y="29663"/>
              <a:chExt cx="6760136" cy="2430134"/>
            </a:xfrm>
          </p:grpSpPr>
          <p:grpSp>
            <p:nvGrpSpPr>
              <p:cNvPr id="29" name="Groep 28"/>
              <p:cNvGrpSpPr/>
              <p:nvPr/>
            </p:nvGrpSpPr>
            <p:grpSpPr>
              <a:xfrm>
                <a:off x="2099058" y="29663"/>
                <a:ext cx="6760136" cy="1446550"/>
                <a:chOff x="2099058" y="29663"/>
                <a:chExt cx="6760136" cy="1446550"/>
              </a:xfrm>
            </p:grpSpPr>
            <p:sp>
              <p:nvSpPr>
                <p:cNvPr id="31" name="Tekstvak 30"/>
                <p:cNvSpPr txBox="1"/>
                <p:nvPr/>
              </p:nvSpPr>
              <p:spPr>
                <a:xfrm>
                  <a:off x="6755442" y="29663"/>
                  <a:ext cx="1080120" cy="1446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88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&amp;</a:t>
                  </a:r>
                  <a:endParaRPr lang="nl-NL" sz="8800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32" name="Groep 31"/>
                <p:cNvGrpSpPr/>
                <p:nvPr/>
              </p:nvGrpSpPr>
              <p:grpSpPr>
                <a:xfrm>
                  <a:off x="2099058" y="169871"/>
                  <a:ext cx="6760136" cy="1287346"/>
                  <a:chOff x="2099058" y="169871"/>
                  <a:chExt cx="6760136" cy="1287346"/>
                </a:xfrm>
              </p:grpSpPr>
              <p:sp>
                <p:nvSpPr>
                  <p:cNvPr id="33" name="Tekstvak 32"/>
                  <p:cNvSpPr txBox="1"/>
                  <p:nvPr/>
                </p:nvSpPr>
                <p:spPr>
                  <a:xfrm>
                    <a:off x="5796136" y="312155"/>
                    <a:ext cx="3063058" cy="584775"/>
                  </a:xfrm>
                  <a:prstGeom prst="rect">
                    <a:avLst/>
                  </a:prstGeom>
                  <a:noFill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nl-NL" sz="3200" dirty="0" smtClean="0">
                        <a:solidFill>
                          <a:schemeClr val="bg1"/>
                        </a:solidFill>
                        <a:cs typeface="Times New Roman" pitchFamily="18" charset="0"/>
                      </a:rPr>
                      <a:t>      </a:t>
                    </a:r>
                    <a:r>
                      <a:rPr lang="nl-NL" b="1" dirty="0" smtClean="0">
                        <a:solidFill>
                          <a:schemeClr val="bg1"/>
                        </a:solidFill>
                        <a:cs typeface="Times New Roman" pitchFamily="18" charset="0"/>
                      </a:rPr>
                      <a:t>OPWEKKING</a:t>
                    </a:r>
                    <a:endParaRPr lang="nl-NL" b="1" dirty="0">
                      <a:solidFill>
                        <a:schemeClr val="bg1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34" name="Tekstvak 33"/>
                  <p:cNvSpPr txBox="1"/>
                  <p:nvPr/>
                </p:nvSpPr>
                <p:spPr>
                  <a:xfrm>
                    <a:off x="6149291" y="733284"/>
                    <a:ext cx="2203488" cy="461665"/>
                  </a:xfrm>
                  <a:prstGeom prst="rect">
                    <a:avLst/>
                  </a:prstGeom>
                  <a:noFill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nl-NL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REFORMATIE</a:t>
                    </a:r>
                    <a:endParaRPr lang="nl-NL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35" name="Groep 34"/>
                  <p:cNvGrpSpPr/>
                  <p:nvPr/>
                </p:nvGrpSpPr>
                <p:grpSpPr>
                  <a:xfrm>
                    <a:off x="2099058" y="865553"/>
                    <a:ext cx="821394" cy="591664"/>
                    <a:chOff x="-3089219" y="1415454"/>
                    <a:chExt cx="1943944" cy="1695453"/>
                  </a:xfrm>
                </p:grpSpPr>
                <p:pic>
                  <p:nvPicPr>
                    <p:cNvPr id="38" name="Picture 4" descr="http://1.bp.blogspot.com/-BLuVTOR0L94/UdlGRZaH8fI/AAAAAAAAFGo/8aqYbUu_Ea8/s200/mipes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0" b="100000" l="0" r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3060848" y="1415456"/>
                      <a:ext cx="1905000" cy="16954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39" name="Picture 4" descr="http://1.bp.blogspot.com/-BLuVTOR0L94/UdlGRZaH8fI/AAAAAAAAFGo/8aqYbUu_Ea8/s200/mipes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9551" b="89888" l="18500" r="79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3050275" y="1415456"/>
                      <a:ext cx="1905000" cy="16954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40" name="Picture 4" descr="http://1.bp.blogspot.com/-BLuVTOR0L94/UdlGRZaH8fI/AAAAAAAAFGo/8aqYbUu_Ea8/s200/mipes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23034" b="59551" l="12000" r="715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3060848" y="1415455"/>
                      <a:ext cx="1905000" cy="16954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41" name="Picture 4" descr="http://1.bp.blogspot.com/-BLuVTOR0L94/UdlGRZaH8fI/AAAAAAAAFGo/8aqYbUu_Ea8/s200/mipes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9663" b="51124" l="10000" r="6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3089219" y="1415454"/>
                      <a:ext cx="1905000" cy="16954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pic>
                <p:nvPicPr>
                  <p:cNvPr id="36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92366" y="169871"/>
                    <a:ext cx="889508" cy="12227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35921" dir="2700000" algn="ctr" rotWithShape="0">
                      <a:schemeClr val="bg2"/>
                    </a:outerShdw>
                    <a:reflection blurRad="6350" stA="50000" endA="300" endPos="90000" dist="50800" dir="5400000" sy="-100000" algn="bl" rotWithShape="0"/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7" name="Rechthoek 36"/>
                  <p:cNvSpPr/>
                  <p:nvPr/>
                </p:nvSpPr>
                <p:spPr>
                  <a:xfrm>
                    <a:off x="2129529" y="404487"/>
                    <a:ext cx="2818400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nl-NL" sz="2000" b="1" dirty="0" smtClean="0">
                        <a:solidFill>
                          <a:schemeClr val="bg1"/>
                        </a:solidFill>
                        <a:latin typeface="Narkisim" pitchFamily="34" charset="-79"/>
                        <a:cs typeface="Narkisim" pitchFamily="34" charset="-79"/>
                      </a:rPr>
                      <a:t>Sabbat  September </a:t>
                    </a:r>
                    <a:r>
                      <a:rPr lang="nl-NL" sz="2000" b="1" dirty="0" smtClean="0">
                        <a:solidFill>
                          <a:schemeClr val="bg1"/>
                        </a:solidFill>
                        <a:latin typeface="Narkisim" pitchFamily="34" charset="-79"/>
                        <a:cs typeface="Narkisim" pitchFamily="34" charset="-79"/>
                      </a:rPr>
                      <a:t>28-2013</a:t>
                    </a:r>
                    <a:endParaRPr lang="nl-NL" sz="2000" b="1" dirty="0">
                      <a:solidFill>
                        <a:schemeClr val="bg1"/>
                      </a:solidFill>
                      <a:latin typeface="Narkisim" pitchFamily="34" charset="-79"/>
                      <a:cs typeface="Narkisim" pitchFamily="34" charset="-79"/>
                    </a:endParaRPr>
                  </a:p>
                </p:txBody>
              </p:sp>
            </p:grpSp>
          </p:grpSp>
          <p:sp>
            <p:nvSpPr>
              <p:cNvPr id="30" name="Rechthoek 29"/>
              <p:cNvSpPr/>
              <p:nvPr/>
            </p:nvSpPr>
            <p:spPr>
              <a:xfrm>
                <a:off x="3698321" y="1628800"/>
                <a:ext cx="4572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nl-NL" b="1" dirty="0" smtClean="0"/>
                  <a:t>De Belofte </a:t>
                </a:r>
                <a:r>
                  <a:rPr lang="nl-NL" b="1" dirty="0"/>
                  <a:t>van </a:t>
                </a:r>
                <a:r>
                  <a:rPr lang="nl-NL" b="1" dirty="0" smtClean="0"/>
                  <a:t>Opwekking</a:t>
                </a:r>
                <a:r>
                  <a:rPr lang="nl-NL" b="1" dirty="0"/>
                  <a:t>: </a:t>
                </a:r>
              </a:p>
              <a:p>
                <a:r>
                  <a:rPr lang="nl-NL" b="1" dirty="0" smtClean="0"/>
                  <a:t>Gods </a:t>
                </a:r>
                <a:r>
                  <a:rPr lang="nl-NL" b="1" dirty="0"/>
                  <a:t>werk </a:t>
                </a:r>
                <a:r>
                  <a:rPr lang="nl-NL" b="1" dirty="0" smtClean="0"/>
                  <a:t>volbracht</a:t>
                </a:r>
                <a:r>
                  <a:rPr lang="en-US" b="1" dirty="0" smtClean="0"/>
                  <a:t>………</a:t>
                </a:r>
                <a:endParaRPr lang="en-US" b="1" dirty="0" smtClean="0"/>
              </a:p>
            </p:txBody>
          </p:sp>
        </p:grpSp>
        <p:sp>
          <p:nvSpPr>
            <p:cNvPr id="28" name="Rechthoek 27"/>
            <p:cNvSpPr/>
            <p:nvPr/>
          </p:nvSpPr>
          <p:spPr>
            <a:xfrm>
              <a:off x="3538729" y="733284"/>
              <a:ext cx="7825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Narkisim" pitchFamily="34" charset="-79"/>
                  <a:cs typeface="Narkisim" pitchFamily="34" charset="-79"/>
                </a:rPr>
                <a:t>Les 13</a:t>
              </a:r>
              <a:endParaRPr lang="nl-NL" sz="2000" b="1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32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CC99"/>
            </a:gs>
            <a:gs pos="51000">
              <a:srgbClr val="FDD2A8"/>
            </a:gs>
            <a:gs pos="60000">
              <a:srgbClr val="F8E0C8"/>
            </a:gs>
            <a:gs pos="88000">
              <a:schemeClr val="bg1">
                <a:lumMod val="95000"/>
              </a:schemeClr>
            </a:gs>
            <a:gs pos="94000">
              <a:srgbClr val="80664D"/>
            </a:gs>
            <a:gs pos="19000">
              <a:srgbClr val="403327"/>
            </a:gs>
            <a:gs pos="98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/>
        </p:nvSpPr>
        <p:spPr>
          <a:xfrm>
            <a:off x="179512" y="6427555"/>
            <a:ext cx="8784976" cy="316332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9512" y="5923032"/>
            <a:ext cx="8784976" cy="386287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11" name="Picture 5" descr="F:\werk\WESEL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0" b="92174" l="5556" r="76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0" t="5446" r="25769" b="6674"/>
          <a:stretch>
            <a:fillRect/>
          </a:stretch>
        </p:blipFill>
        <p:spPr bwMode="auto">
          <a:xfrm>
            <a:off x="7740352" y="5511518"/>
            <a:ext cx="1059938" cy="105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http://delaware.adventistfaith.org/site_data/302/assets/0043/4213/13ccover2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2" y="1310615"/>
            <a:ext cx="2614316" cy="371508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26" descr="F:\werk\FINLEY_MARK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9" t="10011" r="24801" b="13232"/>
          <a:stretch/>
        </p:blipFill>
        <p:spPr bwMode="auto">
          <a:xfrm>
            <a:off x="724459" y="4232869"/>
            <a:ext cx="1194513" cy="156061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453422" y="5153592"/>
            <a:ext cx="736575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Segoe UI Semilight" pitchFamily="34" charset="0"/>
                <a:cs typeface="Segoe UI Semilight" pitchFamily="34" charset="0"/>
              </a:rPr>
              <a:t>           </a:t>
            </a:r>
          </a:p>
          <a:p>
            <a:endParaRPr lang="en-US" sz="1000" b="1" dirty="0" smtClean="0">
              <a:latin typeface="Segoe UI Semilight" pitchFamily="34" charset="0"/>
              <a:cs typeface="Segoe UI Semilight" pitchFamily="34" charset="0"/>
            </a:endParaRPr>
          </a:p>
          <a:p>
            <a:r>
              <a:rPr lang="en-US" b="1" dirty="0" smtClean="0">
                <a:latin typeface="Segoe UI Semilight" pitchFamily="34" charset="0"/>
                <a:cs typeface="Segoe UI Semilight" pitchFamily="34" charset="0"/>
              </a:rPr>
              <a:t>Mark Finley</a:t>
            </a:r>
          </a:p>
          <a:p>
            <a:r>
              <a:rPr lang="en-US" sz="2000"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lang="en-US" sz="2000" b="1" dirty="0" smtClean="0">
                <a:latin typeface="Segoe UI Semilight" pitchFamily="34" charset="0"/>
                <a:cs typeface="Segoe UI Semilight" pitchFamily="34" charset="0"/>
              </a:rPr>
              <a:t>             </a:t>
            </a:r>
            <a:endParaRPr lang="nl-NL" b="1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059832" y="2752656"/>
            <a:ext cx="55333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DINSDAG</a:t>
            </a:r>
            <a:endParaRPr lang="en-US" b="1" dirty="0" smtClean="0"/>
          </a:p>
          <a:p>
            <a:pPr algn="ctr"/>
            <a:r>
              <a:rPr lang="en-US" b="1" dirty="0"/>
              <a:t> </a:t>
            </a:r>
            <a:r>
              <a:rPr lang="en-US" b="1" dirty="0" smtClean="0"/>
              <a:t>V</a:t>
            </a:r>
            <a:r>
              <a:rPr lang="nl-NL" b="1" dirty="0" err="1" smtClean="0"/>
              <a:t>oorwaarden</a:t>
            </a:r>
            <a:r>
              <a:rPr lang="nl-NL" b="1" dirty="0" smtClean="0"/>
              <a:t> voor de late regen</a:t>
            </a:r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nl-NL" b="1" dirty="0" smtClean="0"/>
              <a:t>De </a:t>
            </a:r>
            <a:r>
              <a:rPr lang="nl-NL" b="1" dirty="0"/>
              <a:t>schrift nodigt ons uit om </a:t>
            </a:r>
            <a:r>
              <a:rPr lang="nl-NL" b="1" dirty="0" smtClean="0"/>
              <a:t>God </a:t>
            </a:r>
            <a:r>
              <a:rPr lang="nl-NL" b="1" dirty="0"/>
              <a:t>te </a:t>
            </a:r>
            <a:endParaRPr lang="nl-NL" b="1" dirty="0" smtClean="0"/>
          </a:p>
          <a:p>
            <a:pPr algn="ctr"/>
            <a:r>
              <a:rPr lang="nl-NL" b="1" dirty="0" smtClean="0"/>
              <a:t>vragen </a:t>
            </a:r>
            <a:r>
              <a:rPr lang="nl-NL" b="1" dirty="0"/>
              <a:t>om zijn </a:t>
            </a:r>
            <a:r>
              <a:rPr lang="nl-NL" b="1" dirty="0" smtClean="0"/>
              <a:t>Heilige Geest.</a:t>
            </a:r>
          </a:p>
          <a:p>
            <a:pPr algn="ctr"/>
            <a:r>
              <a:rPr lang="nl-NL" b="1" dirty="0" smtClean="0"/>
              <a:t>De </a:t>
            </a:r>
            <a:r>
              <a:rPr lang="nl-NL" b="1" dirty="0"/>
              <a:t>discipelen geloofden </a:t>
            </a:r>
            <a:r>
              <a:rPr lang="nl-NL" b="1" dirty="0" smtClean="0"/>
              <a:t>in </a:t>
            </a:r>
            <a:r>
              <a:rPr lang="nl-NL" b="1" dirty="0"/>
              <a:t>de </a:t>
            </a:r>
            <a:endParaRPr lang="nl-NL" b="1" dirty="0" smtClean="0"/>
          </a:p>
          <a:p>
            <a:pPr algn="ctr"/>
            <a:r>
              <a:rPr lang="nl-NL" b="1" dirty="0" smtClean="0"/>
              <a:t>belofte </a:t>
            </a:r>
            <a:r>
              <a:rPr lang="nl-NL" b="1" dirty="0"/>
              <a:t>van </a:t>
            </a:r>
            <a:r>
              <a:rPr lang="nl-NL" b="1" dirty="0" smtClean="0"/>
              <a:t>Christus</a:t>
            </a:r>
            <a:r>
              <a:rPr lang="en-US" b="1" dirty="0" smtClean="0"/>
              <a:t>…</a:t>
            </a:r>
            <a:endParaRPr lang="en-US" b="1" dirty="0" smtClean="0"/>
          </a:p>
        </p:txBody>
      </p:sp>
      <p:grpSp>
        <p:nvGrpSpPr>
          <p:cNvPr id="24" name="Groep 23"/>
          <p:cNvGrpSpPr/>
          <p:nvPr/>
        </p:nvGrpSpPr>
        <p:grpSpPr>
          <a:xfrm>
            <a:off x="2099058" y="29663"/>
            <a:ext cx="6760136" cy="2430134"/>
            <a:chOff x="2099058" y="29663"/>
            <a:chExt cx="6760136" cy="2430134"/>
          </a:xfrm>
        </p:grpSpPr>
        <p:grpSp>
          <p:nvGrpSpPr>
            <p:cNvPr id="26" name="Groep 25"/>
            <p:cNvGrpSpPr/>
            <p:nvPr/>
          </p:nvGrpSpPr>
          <p:grpSpPr>
            <a:xfrm>
              <a:off x="2099058" y="29663"/>
              <a:ext cx="6760136" cy="2430134"/>
              <a:chOff x="2099058" y="29663"/>
              <a:chExt cx="6760136" cy="2430134"/>
            </a:xfrm>
          </p:grpSpPr>
          <p:grpSp>
            <p:nvGrpSpPr>
              <p:cNvPr id="28" name="Groep 27"/>
              <p:cNvGrpSpPr/>
              <p:nvPr/>
            </p:nvGrpSpPr>
            <p:grpSpPr>
              <a:xfrm>
                <a:off x="2099058" y="29663"/>
                <a:ext cx="6760136" cy="1446550"/>
                <a:chOff x="2099058" y="29663"/>
                <a:chExt cx="6760136" cy="1446550"/>
              </a:xfrm>
            </p:grpSpPr>
            <p:sp>
              <p:nvSpPr>
                <p:cNvPr id="30" name="Tekstvak 29"/>
                <p:cNvSpPr txBox="1"/>
                <p:nvPr/>
              </p:nvSpPr>
              <p:spPr>
                <a:xfrm>
                  <a:off x="6755442" y="29663"/>
                  <a:ext cx="1080120" cy="1446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88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&amp;</a:t>
                  </a:r>
                  <a:endParaRPr lang="nl-NL" sz="8800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31" name="Groep 30"/>
                <p:cNvGrpSpPr/>
                <p:nvPr/>
              </p:nvGrpSpPr>
              <p:grpSpPr>
                <a:xfrm>
                  <a:off x="2099058" y="169871"/>
                  <a:ext cx="6760136" cy="1287346"/>
                  <a:chOff x="2099058" y="169871"/>
                  <a:chExt cx="6760136" cy="1287346"/>
                </a:xfrm>
              </p:grpSpPr>
              <p:sp>
                <p:nvSpPr>
                  <p:cNvPr id="32" name="Tekstvak 31"/>
                  <p:cNvSpPr txBox="1"/>
                  <p:nvPr/>
                </p:nvSpPr>
                <p:spPr>
                  <a:xfrm>
                    <a:off x="5796136" y="312155"/>
                    <a:ext cx="3063058" cy="584775"/>
                  </a:xfrm>
                  <a:prstGeom prst="rect">
                    <a:avLst/>
                  </a:prstGeom>
                  <a:noFill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nl-NL" sz="3200" dirty="0" smtClean="0">
                        <a:solidFill>
                          <a:schemeClr val="bg1"/>
                        </a:solidFill>
                        <a:cs typeface="Times New Roman" pitchFamily="18" charset="0"/>
                      </a:rPr>
                      <a:t>      </a:t>
                    </a:r>
                    <a:r>
                      <a:rPr lang="nl-NL" b="1" dirty="0" smtClean="0">
                        <a:solidFill>
                          <a:schemeClr val="bg1"/>
                        </a:solidFill>
                        <a:cs typeface="Times New Roman" pitchFamily="18" charset="0"/>
                      </a:rPr>
                      <a:t>OPWEKKING</a:t>
                    </a:r>
                    <a:endParaRPr lang="nl-NL" b="1" dirty="0">
                      <a:solidFill>
                        <a:schemeClr val="bg1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33" name="Tekstvak 32"/>
                  <p:cNvSpPr txBox="1"/>
                  <p:nvPr/>
                </p:nvSpPr>
                <p:spPr>
                  <a:xfrm>
                    <a:off x="6149291" y="733284"/>
                    <a:ext cx="2203488" cy="461665"/>
                  </a:xfrm>
                  <a:prstGeom prst="rect">
                    <a:avLst/>
                  </a:prstGeom>
                  <a:noFill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nl-NL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REFORMATIE</a:t>
                    </a:r>
                    <a:endParaRPr lang="nl-NL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34" name="Groep 33"/>
                  <p:cNvGrpSpPr/>
                  <p:nvPr/>
                </p:nvGrpSpPr>
                <p:grpSpPr>
                  <a:xfrm>
                    <a:off x="2099058" y="865553"/>
                    <a:ext cx="821394" cy="591664"/>
                    <a:chOff x="-3089219" y="1415454"/>
                    <a:chExt cx="1943944" cy="1695453"/>
                  </a:xfrm>
                </p:grpSpPr>
                <p:pic>
                  <p:nvPicPr>
                    <p:cNvPr id="37" name="Picture 4" descr="http://1.bp.blogspot.com/-BLuVTOR0L94/UdlGRZaH8fI/AAAAAAAAFGo/8aqYbUu_Ea8/s200/mipes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0" b="100000" l="0" r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3060848" y="1415456"/>
                      <a:ext cx="1905000" cy="16954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38" name="Picture 4" descr="http://1.bp.blogspot.com/-BLuVTOR0L94/UdlGRZaH8fI/AAAAAAAAFGo/8aqYbUu_Ea8/s200/mipes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9551" b="89888" l="18500" r="79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3050275" y="1415456"/>
                      <a:ext cx="1905000" cy="16954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39" name="Picture 4" descr="http://1.bp.blogspot.com/-BLuVTOR0L94/UdlGRZaH8fI/AAAAAAAAFGo/8aqYbUu_Ea8/s200/mipes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23034" b="59551" l="12000" r="715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3060848" y="1415455"/>
                      <a:ext cx="1905000" cy="16954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40" name="Picture 4" descr="http://1.bp.blogspot.com/-BLuVTOR0L94/UdlGRZaH8fI/AAAAAAAAFGo/8aqYbUu_Ea8/s200/mipes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9663" b="51124" l="10000" r="6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3089219" y="1415454"/>
                      <a:ext cx="1905000" cy="16954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pic>
                <p:nvPicPr>
                  <p:cNvPr id="35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92366" y="169871"/>
                    <a:ext cx="889508" cy="12227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35921" dir="2700000" algn="ctr" rotWithShape="0">
                      <a:schemeClr val="bg2"/>
                    </a:outerShdw>
                    <a:reflection blurRad="6350" stA="50000" endA="300" endPos="90000" dist="50800" dir="5400000" sy="-100000" algn="bl" rotWithShape="0"/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6" name="Rechthoek 35"/>
                  <p:cNvSpPr/>
                  <p:nvPr/>
                </p:nvSpPr>
                <p:spPr>
                  <a:xfrm>
                    <a:off x="2129529" y="404487"/>
                    <a:ext cx="2818400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nl-NL" sz="2000" b="1" dirty="0" smtClean="0">
                        <a:solidFill>
                          <a:schemeClr val="bg1"/>
                        </a:solidFill>
                        <a:latin typeface="Narkisim" pitchFamily="34" charset="-79"/>
                        <a:cs typeface="Narkisim" pitchFamily="34" charset="-79"/>
                      </a:rPr>
                      <a:t>Sabbat  September </a:t>
                    </a:r>
                    <a:r>
                      <a:rPr lang="nl-NL" sz="2000" b="1" dirty="0" smtClean="0">
                        <a:solidFill>
                          <a:schemeClr val="bg1"/>
                        </a:solidFill>
                        <a:latin typeface="Narkisim" pitchFamily="34" charset="-79"/>
                        <a:cs typeface="Narkisim" pitchFamily="34" charset="-79"/>
                      </a:rPr>
                      <a:t>28-2013</a:t>
                    </a:r>
                    <a:endParaRPr lang="nl-NL" sz="2000" b="1" dirty="0">
                      <a:solidFill>
                        <a:schemeClr val="bg1"/>
                      </a:solidFill>
                      <a:latin typeface="Narkisim" pitchFamily="34" charset="-79"/>
                      <a:cs typeface="Narkisim" pitchFamily="34" charset="-79"/>
                    </a:endParaRPr>
                  </a:p>
                </p:txBody>
              </p:sp>
            </p:grpSp>
          </p:grpSp>
          <p:sp>
            <p:nvSpPr>
              <p:cNvPr id="29" name="Rechthoek 28"/>
              <p:cNvSpPr/>
              <p:nvPr/>
            </p:nvSpPr>
            <p:spPr>
              <a:xfrm>
                <a:off x="3698321" y="1628800"/>
                <a:ext cx="4572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nl-NL" b="1" dirty="0" smtClean="0"/>
                  <a:t>De Belofte </a:t>
                </a:r>
                <a:r>
                  <a:rPr lang="nl-NL" b="1" dirty="0"/>
                  <a:t>van </a:t>
                </a:r>
                <a:r>
                  <a:rPr lang="nl-NL" b="1" dirty="0" smtClean="0"/>
                  <a:t>Opwekking</a:t>
                </a:r>
                <a:r>
                  <a:rPr lang="nl-NL" b="1" dirty="0"/>
                  <a:t>: </a:t>
                </a:r>
              </a:p>
              <a:p>
                <a:r>
                  <a:rPr lang="nl-NL" b="1" dirty="0" smtClean="0"/>
                  <a:t>Gods </a:t>
                </a:r>
                <a:r>
                  <a:rPr lang="nl-NL" b="1" dirty="0"/>
                  <a:t>werk </a:t>
                </a:r>
                <a:r>
                  <a:rPr lang="nl-NL" b="1" dirty="0" smtClean="0"/>
                  <a:t>volbracht</a:t>
                </a:r>
                <a:r>
                  <a:rPr lang="en-US" b="1" dirty="0" smtClean="0"/>
                  <a:t>………</a:t>
                </a:r>
                <a:endParaRPr lang="en-US" b="1" dirty="0" smtClean="0"/>
              </a:p>
            </p:txBody>
          </p:sp>
        </p:grpSp>
        <p:sp>
          <p:nvSpPr>
            <p:cNvPr id="27" name="Rechthoek 26"/>
            <p:cNvSpPr/>
            <p:nvPr/>
          </p:nvSpPr>
          <p:spPr>
            <a:xfrm>
              <a:off x="3538729" y="733284"/>
              <a:ext cx="7825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Narkisim" pitchFamily="34" charset="-79"/>
                  <a:cs typeface="Narkisim" pitchFamily="34" charset="-79"/>
                </a:rPr>
                <a:t>Les 13</a:t>
              </a:r>
              <a:endParaRPr lang="nl-NL" sz="2000" b="1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39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CC99"/>
            </a:gs>
            <a:gs pos="51000">
              <a:srgbClr val="FDD2A8"/>
            </a:gs>
            <a:gs pos="60000">
              <a:srgbClr val="F8E0C8"/>
            </a:gs>
            <a:gs pos="88000">
              <a:schemeClr val="bg1">
                <a:lumMod val="95000"/>
              </a:schemeClr>
            </a:gs>
            <a:gs pos="94000">
              <a:srgbClr val="80664D"/>
            </a:gs>
            <a:gs pos="19000">
              <a:srgbClr val="403327"/>
            </a:gs>
            <a:gs pos="98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/>
        </p:nvSpPr>
        <p:spPr>
          <a:xfrm>
            <a:off x="179512" y="6427555"/>
            <a:ext cx="8784976" cy="316332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9512" y="5923032"/>
            <a:ext cx="8784976" cy="386287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11" name="Picture 5" descr="F:\werk\WESEL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0" b="92174" l="5556" r="76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0" t="5446" r="25769" b="6674"/>
          <a:stretch>
            <a:fillRect/>
          </a:stretch>
        </p:blipFill>
        <p:spPr bwMode="auto">
          <a:xfrm>
            <a:off x="7740352" y="5511518"/>
            <a:ext cx="1059938" cy="105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http://delaware.adventistfaith.org/site_data/302/assets/0043/4213/13ccover2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2" y="1310615"/>
            <a:ext cx="2614316" cy="371508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26" descr="F:\werk\FINLEY_MARK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9" t="10011" r="24801" b="13232"/>
          <a:stretch/>
        </p:blipFill>
        <p:spPr bwMode="auto">
          <a:xfrm>
            <a:off x="724459" y="4232869"/>
            <a:ext cx="1194513" cy="156061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453422" y="5153592"/>
            <a:ext cx="736575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Segoe UI Semilight" pitchFamily="34" charset="0"/>
                <a:cs typeface="Segoe UI Semilight" pitchFamily="34" charset="0"/>
              </a:rPr>
              <a:t>           </a:t>
            </a:r>
          </a:p>
          <a:p>
            <a:endParaRPr lang="en-US" sz="1000" b="1" dirty="0" smtClean="0">
              <a:latin typeface="Segoe UI Semilight" pitchFamily="34" charset="0"/>
              <a:cs typeface="Segoe UI Semilight" pitchFamily="34" charset="0"/>
            </a:endParaRPr>
          </a:p>
          <a:p>
            <a:r>
              <a:rPr lang="en-US" b="1" dirty="0" smtClean="0">
                <a:latin typeface="Segoe UI Semilight" pitchFamily="34" charset="0"/>
                <a:cs typeface="Segoe UI Semilight" pitchFamily="34" charset="0"/>
              </a:rPr>
              <a:t>Mark Finley</a:t>
            </a:r>
          </a:p>
          <a:p>
            <a:r>
              <a:rPr lang="en-US" sz="2000"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lang="en-US" sz="2000" b="1" dirty="0" smtClean="0">
                <a:latin typeface="Segoe UI Semilight" pitchFamily="34" charset="0"/>
                <a:cs typeface="Segoe UI Semilight" pitchFamily="34" charset="0"/>
              </a:rPr>
              <a:t>             </a:t>
            </a:r>
            <a:endParaRPr lang="nl-NL" b="1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059832" y="2752656"/>
            <a:ext cx="5533398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DINSDAG</a:t>
            </a:r>
            <a:endParaRPr lang="en-US" b="1" dirty="0" smtClean="0"/>
          </a:p>
          <a:p>
            <a:pPr algn="ctr"/>
            <a:r>
              <a:rPr lang="en-US" b="1" dirty="0"/>
              <a:t> </a:t>
            </a:r>
            <a:r>
              <a:rPr lang="nl-NL" b="1" dirty="0" smtClean="0"/>
              <a:t>Voorwaarden </a:t>
            </a:r>
            <a:r>
              <a:rPr lang="nl-NL" b="1" dirty="0"/>
              <a:t>voor de late regen</a:t>
            </a:r>
          </a:p>
          <a:p>
            <a:pPr algn="ctr"/>
            <a:endParaRPr lang="en-US" sz="900" b="1" dirty="0" smtClean="0"/>
          </a:p>
          <a:p>
            <a:r>
              <a:rPr lang="nl-NL" b="1" dirty="0" smtClean="0"/>
              <a:t>De </a:t>
            </a:r>
            <a:r>
              <a:rPr lang="nl-NL" b="1" dirty="0"/>
              <a:t>reden waarom </a:t>
            </a:r>
            <a:r>
              <a:rPr lang="nl-NL" b="1" dirty="0" smtClean="0"/>
              <a:t>God ons vraagt </a:t>
            </a:r>
            <a:r>
              <a:rPr lang="nl-NL" b="1" dirty="0"/>
              <a:t>om voor zijn </a:t>
            </a:r>
            <a:r>
              <a:rPr lang="nl-NL" b="1" dirty="0" smtClean="0"/>
              <a:t>Heilige Geest </a:t>
            </a:r>
            <a:r>
              <a:rPr lang="nl-NL" b="1" dirty="0"/>
              <a:t>te bidden </a:t>
            </a:r>
            <a:r>
              <a:rPr lang="nl-NL" b="1" dirty="0" smtClean="0"/>
              <a:t>is </a:t>
            </a:r>
            <a:r>
              <a:rPr lang="nl-NL" b="1" dirty="0"/>
              <a:t>niet omdat </a:t>
            </a:r>
            <a:r>
              <a:rPr lang="nl-NL" b="1" dirty="0" smtClean="0"/>
              <a:t>Hij </a:t>
            </a:r>
            <a:r>
              <a:rPr lang="nl-NL" b="1" dirty="0"/>
              <a:t>niet bereid zou zijn </a:t>
            </a:r>
            <a:r>
              <a:rPr lang="nl-NL" b="1" dirty="0" smtClean="0"/>
              <a:t>om ons </a:t>
            </a:r>
            <a:r>
              <a:rPr lang="nl-NL" b="1" dirty="0"/>
              <a:t>de </a:t>
            </a:r>
            <a:endParaRPr lang="nl-NL" b="1" dirty="0" smtClean="0"/>
          </a:p>
          <a:p>
            <a:r>
              <a:rPr lang="nl-NL" b="1" dirty="0" smtClean="0"/>
              <a:t>Geest </a:t>
            </a:r>
            <a:r>
              <a:rPr lang="nl-NL" b="1" dirty="0"/>
              <a:t>te geven, maar </a:t>
            </a:r>
            <a:r>
              <a:rPr lang="nl-NL" b="1" dirty="0" smtClean="0"/>
              <a:t>omdat we </a:t>
            </a:r>
          </a:p>
          <a:p>
            <a:r>
              <a:rPr lang="nl-NL" b="1" dirty="0" smtClean="0"/>
              <a:t>nog </a:t>
            </a:r>
            <a:r>
              <a:rPr lang="nl-NL" b="1" dirty="0"/>
              <a:t>niet klaar zijn om die </a:t>
            </a:r>
            <a:endParaRPr lang="nl-NL" b="1" dirty="0" smtClean="0"/>
          </a:p>
          <a:p>
            <a:r>
              <a:rPr lang="nl-NL" b="1" dirty="0" smtClean="0"/>
              <a:t>te </a:t>
            </a:r>
            <a:r>
              <a:rPr lang="nl-NL" b="1" dirty="0"/>
              <a:t>ontvangen.</a:t>
            </a:r>
            <a:endParaRPr lang="en-US" b="1" dirty="0"/>
          </a:p>
        </p:txBody>
      </p:sp>
      <p:grpSp>
        <p:nvGrpSpPr>
          <p:cNvPr id="26" name="Groep 25"/>
          <p:cNvGrpSpPr/>
          <p:nvPr/>
        </p:nvGrpSpPr>
        <p:grpSpPr>
          <a:xfrm>
            <a:off x="2099058" y="29663"/>
            <a:ext cx="6760136" cy="2430134"/>
            <a:chOff x="2099058" y="29663"/>
            <a:chExt cx="6760136" cy="2430134"/>
          </a:xfrm>
        </p:grpSpPr>
        <p:grpSp>
          <p:nvGrpSpPr>
            <p:cNvPr id="27" name="Groep 26"/>
            <p:cNvGrpSpPr/>
            <p:nvPr/>
          </p:nvGrpSpPr>
          <p:grpSpPr>
            <a:xfrm>
              <a:off x="2099058" y="29663"/>
              <a:ext cx="6760136" cy="2430134"/>
              <a:chOff x="2099058" y="29663"/>
              <a:chExt cx="6760136" cy="2430134"/>
            </a:xfrm>
          </p:grpSpPr>
          <p:grpSp>
            <p:nvGrpSpPr>
              <p:cNvPr id="29" name="Groep 28"/>
              <p:cNvGrpSpPr/>
              <p:nvPr/>
            </p:nvGrpSpPr>
            <p:grpSpPr>
              <a:xfrm>
                <a:off x="2099058" y="29663"/>
                <a:ext cx="6760136" cy="1446550"/>
                <a:chOff x="2099058" y="29663"/>
                <a:chExt cx="6760136" cy="1446550"/>
              </a:xfrm>
            </p:grpSpPr>
            <p:sp>
              <p:nvSpPr>
                <p:cNvPr id="31" name="Tekstvak 30"/>
                <p:cNvSpPr txBox="1"/>
                <p:nvPr/>
              </p:nvSpPr>
              <p:spPr>
                <a:xfrm>
                  <a:off x="6755442" y="29663"/>
                  <a:ext cx="1080120" cy="1446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88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&amp;</a:t>
                  </a:r>
                  <a:endParaRPr lang="nl-NL" sz="8800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32" name="Groep 31"/>
                <p:cNvGrpSpPr/>
                <p:nvPr/>
              </p:nvGrpSpPr>
              <p:grpSpPr>
                <a:xfrm>
                  <a:off x="2099058" y="169871"/>
                  <a:ext cx="6760136" cy="1287346"/>
                  <a:chOff x="2099058" y="169871"/>
                  <a:chExt cx="6760136" cy="1287346"/>
                </a:xfrm>
              </p:grpSpPr>
              <p:sp>
                <p:nvSpPr>
                  <p:cNvPr id="33" name="Tekstvak 32"/>
                  <p:cNvSpPr txBox="1"/>
                  <p:nvPr/>
                </p:nvSpPr>
                <p:spPr>
                  <a:xfrm>
                    <a:off x="5796136" y="312155"/>
                    <a:ext cx="3063058" cy="584775"/>
                  </a:xfrm>
                  <a:prstGeom prst="rect">
                    <a:avLst/>
                  </a:prstGeom>
                  <a:noFill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nl-NL" sz="3200" dirty="0" smtClean="0">
                        <a:solidFill>
                          <a:schemeClr val="bg1"/>
                        </a:solidFill>
                        <a:cs typeface="Times New Roman" pitchFamily="18" charset="0"/>
                      </a:rPr>
                      <a:t>      </a:t>
                    </a:r>
                    <a:r>
                      <a:rPr lang="nl-NL" b="1" dirty="0" smtClean="0">
                        <a:solidFill>
                          <a:schemeClr val="bg1"/>
                        </a:solidFill>
                        <a:cs typeface="Times New Roman" pitchFamily="18" charset="0"/>
                      </a:rPr>
                      <a:t>OPWEKKING</a:t>
                    </a:r>
                    <a:endParaRPr lang="nl-NL" b="1" dirty="0">
                      <a:solidFill>
                        <a:schemeClr val="bg1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34" name="Tekstvak 33"/>
                  <p:cNvSpPr txBox="1"/>
                  <p:nvPr/>
                </p:nvSpPr>
                <p:spPr>
                  <a:xfrm>
                    <a:off x="6149291" y="733284"/>
                    <a:ext cx="2203488" cy="461665"/>
                  </a:xfrm>
                  <a:prstGeom prst="rect">
                    <a:avLst/>
                  </a:prstGeom>
                  <a:noFill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nl-NL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REFORMATIE</a:t>
                    </a:r>
                    <a:endParaRPr lang="nl-NL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35" name="Groep 34"/>
                  <p:cNvGrpSpPr/>
                  <p:nvPr/>
                </p:nvGrpSpPr>
                <p:grpSpPr>
                  <a:xfrm>
                    <a:off x="2099058" y="865553"/>
                    <a:ext cx="821394" cy="591664"/>
                    <a:chOff x="-3089219" y="1415454"/>
                    <a:chExt cx="1943944" cy="1695453"/>
                  </a:xfrm>
                </p:grpSpPr>
                <p:pic>
                  <p:nvPicPr>
                    <p:cNvPr id="38" name="Picture 4" descr="http://1.bp.blogspot.com/-BLuVTOR0L94/UdlGRZaH8fI/AAAAAAAAFGo/8aqYbUu_Ea8/s200/mipes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0" b="100000" l="0" r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3060848" y="1415456"/>
                      <a:ext cx="1905000" cy="16954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39" name="Picture 4" descr="http://1.bp.blogspot.com/-BLuVTOR0L94/UdlGRZaH8fI/AAAAAAAAFGo/8aqYbUu_Ea8/s200/mipes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9551" b="89888" l="18500" r="79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3050275" y="1415456"/>
                      <a:ext cx="1905000" cy="16954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40" name="Picture 4" descr="http://1.bp.blogspot.com/-BLuVTOR0L94/UdlGRZaH8fI/AAAAAAAAFGo/8aqYbUu_Ea8/s200/mipes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23034" b="59551" l="12000" r="715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3060848" y="1415455"/>
                      <a:ext cx="1905000" cy="16954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41" name="Picture 4" descr="http://1.bp.blogspot.com/-BLuVTOR0L94/UdlGRZaH8fI/AAAAAAAAFGo/8aqYbUu_Ea8/s200/mipes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9663" b="51124" l="10000" r="6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3089219" y="1415454"/>
                      <a:ext cx="1905000" cy="16954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pic>
                <p:nvPicPr>
                  <p:cNvPr id="36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92366" y="169871"/>
                    <a:ext cx="889508" cy="12227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35921" dir="2700000" algn="ctr" rotWithShape="0">
                      <a:schemeClr val="bg2"/>
                    </a:outerShdw>
                    <a:reflection blurRad="6350" stA="50000" endA="300" endPos="90000" dist="50800" dir="5400000" sy="-100000" algn="bl" rotWithShape="0"/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7" name="Rechthoek 36"/>
                  <p:cNvSpPr/>
                  <p:nvPr/>
                </p:nvSpPr>
                <p:spPr>
                  <a:xfrm>
                    <a:off x="2129529" y="404487"/>
                    <a:ext cx="2818400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nl-NL" sz="2000" b="1" dirty="0" smtClean="0">
                        <a:solidFill>
                          <a:schemeClr val="bg1"/>
                        </a:solidFill>
                        <a:latin typeface="Narkisim" pitchFamily="34" charset="-79"/>
                        <a:cs typeface="Narkisim" pitchFamily="34" charset="-79"/>
                      </a:rPr>
                      <a:t>Sabbat  September </a:t>
                    </a:r>
                    <a:r>
                      <a:rPr lang="nl-NL" sz="2000" b="1" dirty="0" smtClean="0">
                        <a:solidFill>
                          <a:schemeClr val="bg1"/>
                        </a:solidFill>
                        <a:latin typeface="Narkisim" pitchFamily="34" charset="-79"/>
                        <a:cs typeface="Narkisim" pitchFamily="34" charset="-79"/>
                      </a:rPr>
                      <a:t>28-2013</a:t>
                    </a:r>
                    <a:endParaRPr lang="nl-NL" sz="2000" b="1" dirty="0">
                      <a:solidFill>
                        <a:schemeClr val="bg1"/>
                      </a:solidFill>
                      <a:latin typeface="Narkisim" pitchFamily="34" charset="-79"/>
                      <a:cs typeface="Narkisim" pitchFamily="34" charset="-79"/>
                    </a:endParaRPr>
                  </a:p>
                </p:txBody>
              </p:sp>
            </p:grpSp>
          </p:grpSp>
          <p:sp>
            <p:nvSpPr>
              <p:cNvPr id="30" name="Rechthoek 29"/>
              <p:cNvSpPr/>
              <p:nvPr/>
            </p:nvSpPr>
            <p:spPr>
              <a:xfrm>
                <a:off x="3698321" y="1628800"/>
                <a:ext cx="4572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nl-NL" b="1" dirty="0" smtClean="0"/>
                  <a:t>De Belofte </a:t>
                </a:r>
                <a:r>
                  <a:rPr lang="nl-NL" b="1" dirty="0"/>
                  <a:t>van </a:t>
                </a:r>
                <a:r>
                  <a:rPr lang="nl-NL" b="1" dirty="0" smtClean="0"/>
                  <a:t>Opwekking</a:t>
                </a:r>
                <a:r>
                  <a:rPr lang="nl-NL" b="1" dirty="0"/>
                  <a:t>: </a:t>
                </a:r>
              </a:p>
              <a:p>
                <a:r>
                  <a:rPr lang="nl-NL" b="1" dirty="0" smtClean="0"/>
                  <a:t>Gods </a:t>
                </a:r>
                <a:r>
                  <a:rPr lang="nl-NL" b="1" dirty="0"/>
                  <a:t>werk </a:t>
                </a:r>
                <a:r>
                  <a:rPr lang="nl-NL" b="1" dirty="0" smtClean="0"/>
                  <a:t>volbracht</a:t>
                </a:r>
                <a:r>
                  <a:rPr lang="en-US" b="1" dirty="0" smtClean="0"/>
                  <a:t>………</a:t>
                </a:r>
                <a:endParaRPr lang="en-US" b="1" dirty="0" smtClean="0"/>
              </a:p>
            </p:txBody>
          </p:sp>
        </p:grpSp>
        <p:sp>
          <p:nvSpPr>
            <p:cNvPr id="28" name="Rechthoek 27"/>
            <p:cNvSpPr/>
            <p:nvPr/>
          </p:nvSpPr>
          <p:spPr>
            <a:xfrm>
              <a:off x="3538729" y="733284"/>
              <a:ext cx="7825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Narkisim" pitchFamily="34" charset="-79"/>
                  <a:cs typeface="Narkisim" pitchFamily="34" charset="-79"/>
                </a:rPr>
                <a:t>Les 13</a:t>
              </a:r>
              <a:endParaRPr lang="nl-NL" sz="2000" b="1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CC99"/>
            </a:gs>
            <a:gs pos="51000">
              <a:srgbClr val="FDD2A8"/>
            </a:gs>
            <a:gs pos="60000">
              <a:srgbClr val="F8E0C8"/>
            </a:gs>
            <a:gs pos="88000">
              <a:schemeClr val="bg1">
                <a:lumMod val="95000"/>
              </a:schemeClr>
            </a:gs>
            <a:gs pos="94000">
              <a:srgbClr val="80664D"/>
            </a:gs>
            <a:gs pos="19000">
              <a:srgbClr val="403327"/>
            </a:gs>
            <a:gs pos="98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/>
        </p:nvSpPr>
        <p:spPr>
          <a:xfrm>
            <a:off x="179512" y="6427555"/>
            <a:ext cx="8784976" cy="316332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9512" y="5923032"/>
            <a:ext cx="8784976" cy="386287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11" name="Picture 5" descr="F:\werk\WESEL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0" b="92174" l="5556" r="76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0" t="5446" r="25769" b="6674"/>
          <a:stretch>
            <a:fillRect/>
          </a:stretch>
        </p:blipFill>
        <p:spPr bwMode="auto">
          <a:xfrm>
            <a:off x="7740352" y="5511518"/>
            <a:ext cx="1059938" cy="105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http://delaware.adventistfaith.org/site_data/302/assets/0043/4213/13ccover2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2" y="1310615"/>
            <a:ext cx="2614316" cy="371508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26" descr="F:\werk\FINLEY_MARK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9" t="10011" r="24801" b="13232"/>
          <a:stretch/>
        </p:blipFill>
        <p:spPr bwMode="auto">
          <a:xfrm>
            <a:off x="724459" y="4232869"/>
            <a:ext cx="1194513" cy="156061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453422" y="5153592"/>
            <a:ext cx="736575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Segoe UI Semilight" pitchFamily="34" charset="0"/>
                <a:cs typeface="Segoe UI Semilight" pitchFamily="34" charset="0"/>
              </a:rPr>
              <a:t>           </a:t>
            </a:r>
          </a:p>
          <a:p>
            <a:endParaRPr lang="en-US" sz="1000" b="1" dirty="0" smtClean="0">
              <a:latin typeface="Segoe UI Semilight" pitchFamily="34" charset="0"/>
              <a:cs typeface="Segoe UI Semilight" pitchFamily="34" charset="0"/>
            </a:endParaRPr>
          </a:p>
          <a:p>
            <a:r>
              <a:rPr lang="en-US" b="1" dirty="0" smtClean="0">
                <a:latin typeface="Segoe UI Semilight" pitchFamily="34" charset="0"/>
                <a:cs typeface="Segoe UI Semilight" pitchFamily="34" charset="0"/>
              </a:rPr>
              <a:t>Mark Finley</a:t>
            </a:r>
          </a:p>
          <a:p>
            <a:r>
              <a:rPr lang="en-US" sz="2000"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lang="en-US" sz="2000" b="1" dirty="0" smtClean="0">
                <a:latin typeface="Segoe UI Semilight" pitchFamily="34" charset="0"/>
                <a:cs typeface="Segoe UI Semilight" pitchFamily="34" charset="0"/>
              </a:rPr>
              <a:t>             </a:t>
            </a:r>
            <a:endParaRPr lang="nl-NL" b="1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059832" y="2752656"/>
            <a:ext cx="55333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WOENSDAG</a:t>
            </a:r>
            <a:endParaRPr lang="en-US" b="1" dirty="0" smtClean="0"/>
          </a:p>
          <a:p>
            <a:pPr algn="ctr"/>
            <a:r>
              <a:rPr lang="en-US" b="1" dirty="0"/>
              <a:t> </a:t>
            </a:r>
            <a:r>
              <a:rPr lang="en-US" b="1" dirty="0" smtClean="0"/>
              <a:t>De </a:t>
            </a:r>
            <a:r>
              <a:rPr lang="en-US" b="1" dirty="0" err="1"/>
              <a:t>doop</a:t>
            </a:r>
            <a:r>
              <a:rPr lang="en-US" b="1" dirty="0"/>
              <a:t> met </a:t>
            </a:r>
            <a:r>
              <a:rPr lang="en-US" b="1" dirty="0" err="1"/>
              <a:t>vuur</a:t>
            </a:r>
            <a:endParaRPr lang="en-US" b="1" dirty="0" smtClean="0"/>
          </a:p>
          <a:p>
            <a:pPr algn="ctr"/>
            <a:endParaRPr lang="en-US" b="1" dirty="0" smtClean="0"/>
          </a:p>
          <a:p>
            <a:r>
              <a:rPr lang="nl-NL" b="1" dirty="0" smtClean="0"/>
              <a:t>Zowel </a:t>
            </a:r>
            <a:r>
              <a:rPr lang="nl-NL" b="1" dirty="0"/>
              <a:t>het oude als het nieuwe testament gebruikt een groot aantal verschillende symbolen, zoals water, wind en </a:t>
            </a:r>
            <a:endParaRPr lang="nl-NL" b="1" dirty="0" smtClean="0"/>
          </a:p>
          <a:p>
            <a:r>
              <a:rPr lang="nl-NL" b="1" dirty="0" smtClean="0"/>
              <a:t>olie</a:t>
            </a:r>
            <a:r>
              <a:rPr lang="nl-NL" b="1" dirty="0"/>
              <a:t>, </a:t>
            </a:r>
            <a:r>
              <a:rPr lang="nl-NL" b="1" dirty="0" smtClean="0"/>
              <a:t>om </a:t>
            </a:r>
            <a:r>
              <a:rPr lang="nl-NL" b="1" dirty="0"/>
              <a:t>het werk van de </a:t>
            </a:r>
            <a:endParaRPr lang="nl-NL" b="1" dirty="0" smtClean="0"/>
          </a:p>
          <a:p>
            <a:r>
              <a:rPr lang="nl-NL" b="1" dirty="0" smtClean="0"/>
              <a:t>Heilige Geest te beschrijven</a:t>
            </a:r>
            <a:r>
              <a:rPr lang="nl-NL" b="1" dirty="0"/>
              <a:t>.</a:t>
            </a:r>
            <a:endParaRPr lang="en-US" b="1" dirty="0" smtClean="0"/>
          </a:p>
        </p:txBody>
      </p:sp>
      <p:grpSp>
        <p:nvGrpSpPr>
          <p:cNvPr id="26" name="Groep 25"/>
          <p:cNvGrpSpPr/>
          <p:nvPr/>
        </p:nvGrpSpPr>
        <p:grpSpPr>
          <a:xfrm>
            <a:off x="2099058" y="29663"/>
            <a:ext cx="6760136" cy="2430134"/>
            <a:chOff x="2099058" y="29663"/>
            <a:chExt cx="6760136" cy="2430134"/>
          </a:xfrm>
        </p:grpSpPr>
        <p:grpSp>
          <p:nvGrpSpPr>
            <p:cNvPr id="27" name="Groep 26"/>
            <p:cNvGrpSpPr/>
            <p:nvPr/>
          </p:nvGrpSpPr>
          <p:grpSpPr>
            <a:xfrm>
              <a:off x="2099058" y="29663"/>
              <a:ext cx="6760136" cy="2430134"/>
              <a:chOff x="2099058" y="29663"/>
              <a:chExt cx="6760136" cy="2430134"/>
            </a:xfrm>
          </p:grpSpPr>
          <p:grpSp>
            <p:nvGrpSpPr>
              <p:cNvPr id="29" name="Groep 28"/>
              <p:cNvGrpSpPr/>
              <p:nvPr/>
            </p:nvGrpSpPr>
            <p:grpSpPr>
              <a:xfrm>
                <a:off x="2099058" y="29663"/>
                <a:ext cx="6760136" cy="1446550"/>
                <a:chOff x="2099058" y="29663"/>
                <a:chExt cx="6760136" cy="1446550"/>
              </a:xfrm>
            </p:grpSpPr>
            <p:sp>
              <p:nvSpPr>
                <p:cNvPr id="31" name="Tekstvak 30"/>
                <p:cNvSpPr txBox="1"/>
                <p:nvPr/>
              </p:nvSpPr>
              <p:spPr>
                <a:xfrm>
                  <a:off x="6755442" y="29663"/>
                  <a:ext cx="1080120" cy="1446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88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&amp;</a:t>
                  </a:r>
                  <a:endParaRPr lang="nl-NL" sz="8800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32" name="Groep 31"/>
                <p:cNvGrpSpPr/>
                <p:nvPr/>
              </p:nvGrpSpPr>
              <p:grpSpPr>
                <a:xfrm>
                  <a:off x="2099058" y="169871"/>
                  <a:ext cx="6760136" cy="1287346"/>
                  <a:chOff x="2099058" y="169871"/>
                  <a:chExt cx="6760136" cy="1287346"/>
                </a:xfrm>
              </p:grpSpPr>
              <p:sp>
                <p:nvSpPr>
                  <p:cNvPr id="33" name="Tekstvak 32"/>
                  <p:cNvSpPr txBox="1"/>
                  <p:nvPr/>
                </p:nvSpPr>
                <p:spPr>
                  <a:xfrm>
                    <a:off x="5796136" y="312155"/>
                    <a:ext cx="3063058" cy="584775"/>
                  </a:xfrm>
                  <a:prstGeom prst="rect">
                    <a:avLst/>
                  </a:prstGeom>
                  <a:noFill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nl-NL" sz="3200" dirty="0" smtClean="0">
                        <a:solidFill>
                          <a:schemeClr val="bg1"/>
                        </a:solidFill>
                        <a:cs typeface="Times New Roman" pitchFamily="18" charset="0"/>
                      </a:rPr>
                      <a:t>      </a:t>
                    </a:r>
                    <a:r>
                      <a:rPr lang="nl-NL" b="1" dirty="0" smtClean="0">
                        <a:solidFill>
                          <a:schemeClr val="bg1"/>
                        </a:solidFill>
                        <a:cs typeface="Times New Roman" pitchFamily="18" charset="0"/>
                      </a:rPr>
                      <a:t>OPWEKKING</a:t>
                    </a:r>
                    <a:endParaRPr lang="nl-NL" b="1" dirty="0">
                      <a:solidFill>
                        <a:schemeClr val="bg1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34" name="Tekstvak 33"/>
                  <p:cNvSpPr txBox="1"/>
                  <p:nvPr/>
                </p:nvSpPr>
                <p:spPr>
                  <a:xfrm>
                    <a:off x="6149291" y="733284"/>
                    <a:ext cx="2203488" cy="461665"/>
                  </a:xfrm>
                  <a:prstGeom prst="rect">
                    <a:avLst/>
                  </a:prstGeom>
                  <a:noFill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nl-NL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REFORMATIE</a:t>
                    </a:r>
                    <a:endParaRPr lang="nl-NL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35" name="Groep 34"/>
                  <p:cNvGrpSpPr/>
                  <p:nvPr/>
                </p:nvGrpSpPr>
                <p:grpSpPr>
                  <a:xfrm>
                    <a:off x="2099058" y="865553"/>
                    <a:ext cx="821394" cy="591664"/>
                    <a:chOff x="-3089219" y="1415454"/>
                    <a:chExt cx="1943944" cy="1695453"/>
                  </a:xfrm>
                </p:grpSpPr>
                <p:pic>
                  <p:nvPicPr>
                    <p:cNvPr id="38" name="Picture 4" descr="http://1.bp.blogspot.com/-BLuVTOR0L94/UdlGRZaH8fI/AAAAAAAAFGo/8aqYbUu_Ea8/s200/mipes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0" b="100000" l="0" r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3060848" y="1415456"/>
                      <a:ext cx="1905000" cy="16954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39" name="Picture 4" descr="http://1.bp.blogspot.com/-BLuVTOR0L94/UdlGRZaH8fI/AAAAAAAAFGo/8aqYbUu_Ea8/s200/mipes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9551" b="89888" l="18500" r="79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3050275" y="1415456"/>
                      <a:ext cx="1905000" cy="16954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40" name="Picture 4" descr="http://1.bp.blogspot.com/-BLuVTOR0L94/UdlGRZaH8fI/AAAAAAAAFGo/8aqYbUu_Ea8/s200/mipes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23034" b="59551" l="12000" r="715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3060848" y="1415455"/>
                      <a:ext cx="1905000" cy="16954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41" name="Picture 4" descr="http://1.bp.blogspot.com/-BLuVTOR0L94/UdlGRZaH8fI/AAAAAAAAFGo/8aqYbUu_Ea8/s200/mipes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9663" b="51124" l="10000" r="6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3089219" y="1415454"/>
                      <a:ext cx="1905000" cy="16954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pic>
                <p:nvPicPr>
                  <p:cNvPr id="36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92366" y="169871"/>
                    <a:ext cx="889508" cy="12227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35921" dir="2700000" algn="ctr" rotWithShape="0">
                      <a:schemeClr val="bg2"/>
                    </a:outerShdw>
                    <a:reflection blurRad="6350" stA="50000" endA="300" endPos="90000" dist="50800" dir="5400000" sy="-100000" algn="bl" rotWithShape="0"/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7" name="Rechthoek 36"/>
                  <p:cNvSpPr/>
                  <p:nvPr/>
                </p:nvSpPr>
                <p:spPr>
                  <a:xfrm>
                    <a:off x="2129529" y="404487"/>
                    <a:ext cx="2818400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nl-NL" sz="2000" b="1" dirty="0" smtClean="0">
                        <a:solidFill>
                          <a:schemeClr val="bg1"/>
                        </a:solidFill>
                        <a:latin typeface="Narkisim" pitchFamily="34" charset="-79"/>
                        <a:cs typeface="Narkisim" pitchFamily="34" charset="-79"/>
                      </a:rPr>
                      <a:t>Sabbat  September </a:t>
                    </a:r>
                    <a:r>
                      <a:rPr lang="nl-NL" sz="2000" b="1" dirty="0" smtClean="0">
                        <a:solidFill>
                          <a:schemeClr val="bg1"/>
                        </a:solidFill>
                        <a:latin typeface="Narkisim" pitchFamily="34" charset="-79"/>
                        <a:cs typeface="Narkisim" pitchFamily="34" charset="-79"/>
                      </a:rPr>
                      <a:t>28-2013</a:t>
                    </a:r>
                    <a:endParaRPr lang="nl-NL" sz="2000" b="1" dirty="0">
                      <a:solidFill>
                        <a:schemeClr val="bg1"/>
                      </a:solidFill>
                      <a:latin typeface="Narkisim" pitchFamily="34" charset="-79"/>
                      <a:cs typeface="Narkisim" pitchFamily="34" charset="-79"/>
                    </a:endParaRPr>
                  </a:p>
                </p:txBody>
              </p:sp>
            </p:grpSp>
          </p:grpSp>
          <p:sp>
            <p:nvSpPr>
              <p:cNvPr id="30" name="Rechthoek 29"/>
              <p:cNvSpPr/>
              <p:nvPr/>
            </p:nvSpPr>
            <p:spPr>
              <a:xfrm>
                <a:off x="3698321" y="1628800"/>
                <a:ext cx="4572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nl-NL" b="1" dirty="0" smtClean="0"/>
                  <a:t>De Belofte </a:t>
                </a:r>
                <a:r>
                  <a:rPr lang="nl-NL" b="1" dirty="0"/>
                  <a:t>van </a:t>
                </a:r>
                <a:r>
                  <a:rPr lang="nl-NL" b="1" dirty="0" smtClean="0"/>
                  <a:t>Opwekking</a:t>
                </a:r>
                <a:r>
                  <a:rPr lang="nl-NL" b="1" dirty="0"/>
                  <a:t>: </a:t>
                </a:r>
              </a:p>
              <a:p>
                <a:r>
                  <a:rPr lang="nl-NL" b="1" dirty="0" smtClean="0"/>
                  <a:t>Gods </a:t>
                </a:r>
                <a:r>
                  <a:rPr lang="nl-NL" b="1" dirty="0"/>
                  <a:t>werk </a:t>
                </a:r>
                <a:r>
                  <a:rPr lang="nl-NL" b="1" dirty="0" smtClean="0"/>
                  <a:t>volbracht</a:t>
                </a:r>
                <a:r>
                  <a:rPr lang="en-US" b="1" dirty="0" smtClean="0"/>
                  <a:t>………</a:t>
                </a:r>
                <a:endParaRPr lang="en-US" b="1" dirty="0" smtClean="0"/>
              </a:p>
            </p:txBody>
          </p:sp>
        </p:grpSp>
        <p:sp>
          <p:nvSpPr>
            <p:cNvPr id="28" name="Rechthoek 27"/>
            <p:cNvSpPr/>
            <p:nvPr/>
          </p:nvSpPr>
          <p:spPr>
            <a:xfrm>
              <a:off x="3538729" y="733284"/>
              <a:ext cx="7825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Narkisim" pitchFamily="34" charset="-79"/>
                  <a:cs typeface="Narkisim" pitchFamily="34" charset="-79"/>
                </a:rPr>
                <a:t>Les 13</a:t>
              </a:r>
              <a:endParaRPr lang="nl-NL" sz="2000" b="1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2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CC99"/>
            </a:gs>
            <a:gs pos="51000">
              <a:srgbClr val="FDD2A8"/>
            </a:gs>
            <a:gs pos="60000">
              <a:srgbClr val="F8E0C8"/>
            </a:gs>
            <a:gs pos="88000">
              <a:schemeClr val="bg1">
                <a:lumMod val="95000"/>
              </a:schemeClr>
            </a:gs>
            <a:gs pos="94000">
              <a:srgbClr val="80664D"/>
            </a:gs>
            <a:gs pos="19000">
              <a:srgbClr val="403327"/>
            </a:gs>
            <a:gs pos="98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/>
        </p:nvSpPr>
        <p:spPr>
          <a:xfrm>
            <a:off x="179512" y="6427555"/>
            <a:ext cx="8784976" cy="316332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9512" y="5923032"/>
            <a:ext cx="8784976" cy="386287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11" name="Picture 5" descr="F:\werk\WESEL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0" b="92174" l="5556" r="76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0" t="5446" r="25769" b="6674"/>
          <a:stretch>
            <a:fillRect/>
          </a:stretch>
        </p:blipFill>
        <p:spPr bwMode="auto">
          <a:xfrm>
            <a:off x="7740352" y="5511518"/>
            <a:ext cx="1059938" cy="105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http://delaware.adventistfaith.org/site_data/302/assets/0043/4213/13ccover2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2" y="1310615"/>
            <a:ext cx="2614316" cy="371508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26" descr="F:\werk\FINLEY_MARK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9" t="10011" r="24801" b="13232"/>
          <a:stretch/>
        </p:blipFill>
        <p:spPr bwMode="auto">
          <a:xfrm>
            <a:off x="724459" y="4232869"/>
            <a:ext cx="1194513" cy="156061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453422" y="5153592"/>
            <a:ext cx="736575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Segoe UI Semilight" pitchFamily="34" charset="0"/>
                <a:cs typeface="Segoe UI Semilight" pitchFamily="34" charset="0"/>
              </a:rPr>
              <a:t>           </a:t>
            </a:r>
          </a:p>
          <a:p>
            <a:endParaRPr lang="en-US" sz="1000" b="1" dirty="0" smtClean="0">
              <a:latin typeface="Segoe UI Semilight" pitchFamily="34" charset="0"/>
              <a:cs typeface="Segoe UI Semilight" pitchFamily="34" charset="0"/>
            </a:endParaRPr>
          </a:p>
          <a:p>
            <a:r>
              <a:rPr lang="en-US" b="1" dirty="0" smtClean="0">
                <a:latin typeface="Segoe UI Semilight" pitchFamily="34" charset="0"/>
                <a:cs typeface="Segoe UI Semilight" pitchFamily="34" charset="0"/>
              </a:rPr>
              <a:t>Mark Finley</a:t>
            </a:r>
          </a:p>
          <a:p>
            <a:r>
              <a:rPr lang="en-US" sz="2000"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lang="en-US" sz="2000" b="1" dirty="0" smtClean="0">
                <a:latin typeface="Segoe UI Semilight" pitchFamily="34" charset="0"/>
                <a:cs typeface="Segoe UI Semilight" pitchFamily="34" charset="0"/>
              </a:rPr>
              <a:t>             </a:t>
            </a:r>
            <a:endParaRPr lang="nl-NL" b="1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059832" y="2752656"/>
            <a:ext cx="553339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DONDERDAG</a:t>
            </a:r>
            <a:endParaRPr lang="en-US" b="1" dirty="0" smtClean="0"/>
          </a:p>
          <a:p>
            <a:pPr algn="ctr"/>
            <a:r>
              <a:rPr lang="en-US" b="1" dirty="0"/>
              <a:t> </a:t>
            </a:r>
            <a:r>
              <a:rPr lang="en-US" b="1" dirty="0"/>
              <a:t>H</a:t>
            </a:r>
            <a:r>
              <a:rPr lang="nl-NL" b="1" dirty="0" smtClean="0"/>
              <a:t>et </a:t>
            </a:r>
            <a:r>
              <a:rPr lang="nl-NL" b="1" dirty="0"/>
              <a:t>einde van de </a:t>
            </a:r>
            <a:r>
              <a:rPr lang="nl-NL" b="1" dirty="0" smtClean="0"/>
              <a:t>Grote Strijd</a:t>
            </a:r>
            <a:endParaRPr lang="en-US" b="1" dirty="0" smtClean="0"/>
          </a:p>
          <a:p>
            <a:pPr algn="ctr"/>
            <a:endParaRPr lang="en-US" sz="1000" b="1" dirty="0" smtClean="0"/>
          </a:p>
          <a:p>
            <a:pPr algn="ctr"/>
            <a:r>
              <a:rPr lang="en-US" b="1" dirty="0" smtClean="0"/>
              <a:t>H</a:t>
            </a:r>
            <a:r>
              <a:rPr lang="nl-NL" b="1" dirty="0" err="1" smtClean="0"/>
              <a:t>ier</a:t>
            </a:r>
            <a:r>
              <a:rPr lang="nl-NL" b="1" dirty="0" smtClean="0"/>
              <a:t> </a:t>
            </a:r>
            <a:r>
              <a:rPr lang="nl-NL" b="1" dirty="0"/>
              <a:t>is het goede nieuws</a:t>
            </a:r>
            <a:r>
              <a:rPr lang="nl-NL" b="1" dirty="0" smtClean="0"/>
              <a:t>:</a:t>
            </a:r>
          </a:p>
          <a:p>
            <a:pPr algn="ctr"/>
            <a:r>
              <a:rPr lang="nl-NL" b="1" dirty="0"/>
              <a:t>Het hele boek Openbaring kan samengevat worden in slechts </a:t>
            </a:r>
            <a:endParaRPr lang="nl-NL" b="1" dirty="0" smtClean="0"/>
          </a:p>
          <a:p>
            <a:pPr algn="ctr"/>
            <a:r>
              <a:rPr lang="nl-NL" b="1" dirty="0" smtClean="0"/>
              <a:t>een </a:t>
            </a:r>
            <a:r>
              <a:rPr lang="nl-NL" b="1" dirty="0"/>
              <a:t>paar woorden: </a:t>
            </a:r>
          </a:p>
          <a:p>
            <a:pPr algn="ctr"/>
            <a:r>
              <a:rPr lang="nl-NL" b="1" dirty="0"/>
              <a:t>Jezus overwint</a:t>
            </a:r>
            <a:r>
              <a:rPr lang="nl-NL" b="1" dirty="0" smtClean="0"/>
              <a:t>,</a:t>
            </a:r>
          </a:p>
          <a:p>
            <a:pPr algn="ctr"/>
            <a:r>
              <a:rPr lang="nl-NL" b="1" dirty="0" smtClean="0"/>
              <a:t> </a:t>
            </a:r>
            <a:r>
              <a:rPr lang="nl-NL" b="1" dirty="0"/>
              <a:t>satan verliest.</a:t>
            </a:r>
            <a:endParaRPr lang="en-US" b="1" dirty="0" smtClean="0"/>
          </a:p>
        </p:txBody>
      </p:sp>
      <p:grpSp>
        <p:nvGrpSpPr>
          <p:cNvPr id="26" name="Groep 25"/>
          <p:cNvGrpSpPr/>
          <p:nvPr/>
        </p:nvGrpSpPr>
        <p:grpSpPr>
          <a:xfrm>
            <a:off x="2099058" y="29663"/>
            <a:ext cx="6760136" cy="2430134"/>
            <a:chOff x="2099058" y="29663"/>
            <a:chExt cx="6760136" cy="2430134"/>
          </a:xfrm>
        </p:grpSpPr>
        <p:grpSp>
          <p:nvGrpSpPr>
            <p:cNvPr id="27" name="Groep 26"/>
            <p:cNvGrpSpPr/>
            <p:nvPr/>
          </p:nvGrpSpPr>
          <p:grpSpPr>
            <a:xfrm>
              <a:off x="2099058" y="29663"/>
              <a:ext cx="6760136" cy="2430134"/>
              <a:chOff x="2099058" y="29663"/>
              <a:chExt cx="6760136" cy="2430134"/>
            </a:xfrm>
          </p:grpSpPr>
          <p:grpSp>
            <p:nvGrpSpPr>
              <p:cNvPr id="29" name="Groep 28"/>
              <p:cNvGrpSpPr/>
              <p:nvPr/>
            </p:nvGrpSpPr>
            <p:grpSpPr>
              <a:xfrm>
                <a:off x="2099058" y="29663"/>
                <a:ext cx="6760136" cy="1446550"/>
                <a:chOff x="2099058" y="29663"/>
                <a:chExt cx="6760136" cy="1446550"/>
              </a:xfrm>
            </p:grpSpPr>
            <p:sp>
              <p:nvSpPr>
                <p:cNvPr id="31" name="Tekstvak 30"/>
                <p:cNvSpPr txBox="1"/>
                <p:nvPr/>
              </p:nvSpPr>
              <p:spPr>
                <a:xfrm>
                  <a:off x="6755442" y="29663"/>
                  <a:ext cx="1080120" cy="1446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88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&amp;</a:t>
                  </a:r>
                  <a:endParaRPr lang="nl-NL" sz="8800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32" name="Groep 31"/>
                <p:cNvGrpSpPr/>
                <p:nvPr/>
              </p:nvGrpSpPr>
              <p:grpSpPr>
                <a:xfrm>
                  <a:off x="2099058" y="169871"/>
                  <a:ext cx="6760136" cy="1287346"/>
                  <a:chOff x="2099058" y="169871"/>
                  <a:chExt cx="6760136" cy="1287346"/>
                </a:xfrm>
              </p:grpSpPr>
              <p:sp>
                <p:nvSpPr>
                  <p:cNvPr id="33" name="Tekstvak 32"/>
                  <p:cNvSpPr txBox="1"/>
                  <p:nvPr/>
                </p:nvSpPr>
                <p:spPr>
                  <a:xfrm>
                    <a:off x="5796136" y="312155"/>
                    <a:ext cx="3063058" cy="584775"/>
                  </a:xfrm>
                  <a:prstGeom prst="rect">
                    <a:avLst/>
                  </a:prstGeom>
                  <a:noFill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nl-NL" sz="3200" dirty="0" smtClean="0">
                        <a:solidFill>
                          <a:schemeClr val="bg1"/>
                        </a:solidFill>
                        <a:cs typeface="Times New Roman" pitchFamily="18" charset="0"/>
                      </a:rPr>
                      <a:t>      </a:t>
                    </a:r>
                    <a:r>
                      <a:rPr lang="nl-NL" b="1" dirty="0" smtClean="0">
                        <a:solidFill>
                          <a:schemeClr val="bg1"/>
                        </a:solidFill>
                        <a:cs typeface="Times New Roman" pitchFamily="18" charset="0"/>
                      </a:rPr>
                      <a:t>OPWEKKING</a:t>
                    </a:r>
                    <a:endParaRPr lang="nl-NL" b="1" dirty="0">
                      <a:solidFill>
                        <a:schemeClr val="bg1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34" name="Tekstvak 33"/>
                  <p:cNvSpPr txBox="1"/>
                  <p:nvPr/>
                </p:nvSpPr>
                <p:spPr>
                  <a:xfrm>
                    <a:off x="6149291" y="733284"/>
                    <a:ext cx="2203488" cy="461665"/>
                  </a:xfrm>
                  <a:prstGeom prst="rect">
                    <a:avLst/>
                  </a:prstGeom>
                  <a:noFill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nl-NL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REFORMATIE</a:t>
                    </a:r>
                    <a:endParaRPr lang="nl-NL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35" name="Groep 34"/>
                  <p:cNvGrpSpPr/>
                  <p:nvPr/>
                </p:nvGrpSpPr>
                <p:grpSpPr>
                  <a:xfrm>
                    <a:off x="2099058" y="865553"/>
                    <a:ext cx="821394" cy="591664"/>
                    <a:chOff x="-3089219" y="1415454"/>
                    <a:chExt cx="1943944" cy="1695453"/>
                  </a:xfrm>
                </p:grpSpPr>
                <p:pic>
                  <p:nvPicPr>
                    <p:cNvPr id="38" name="Picture 4" descr="http://1.bp.blogspot.com/-BLuVTOR0L94/UdlGRZaH8fI/AAAAAAAAFGo/8aqYbUu_Ea8/s200/mipes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0" b="100000" l="0" r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3060848" y="1415456"/>
                      <a:ext cx="1905000" cy="16954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39" name="Picture 4" descr="http://1.bp.blogspot.com/-BLuVTOR0L94/UdlGRZaH8fI/AAAAAAAAFGo/8aqYbUu_Ea8/s200/mipes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9551" b="89888" l="18500" r="79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3050275" y="1415456"/>
                      <a:ext cx="1905000" cy="16954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40" name="Picture 4" descr="http://1.bp.blogspot.com/-BLuVTOR0L94/UdlGRZaH8fI/AAAAAAAAFGo/8aqYbUu_Ea8/s200/mipes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23034" b="59551" l="12000" r="715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3060848" y="1415455"/>
                      <a:ext cx="1905000" cy="16954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41" name="Picture 4" descr="http://1.bp.blogspot.com/-BLuVTOR0L94/UdlGRZaH8fI/AAAAAAAAFGo/8aqYbUu_Ea8/s200/mipes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9663" b="51124" l="10000" r="6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3089219" y="1415454"/>
                      <a:ext cx="1905000" cy="16954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pic>
                <p:nvPicPr>
                  <p:cNvPr id="36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92366" y="169871"/>
                    <a:ext cx="889508" cy="12227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35921" dir="2700000" algn="ctr" rotWithShape="0">
                      <a:schemeClr val="bg2"/>
                    </a:outerShdw>
                    <a:reflection blurRad="6350" stA="50000" endA="300" endPos="90000" dist="50800" dir="5400000" sy="-100000" algn="bl" rotWithShape="0"/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7" name="Rechthoek 36"/>
                  <p:cNvSpPr/>
                  <p:nvPr/>
                </p:nvSpPr>
                <p:spPr>
                  <a:xfrm>
                    <a:off x="2129529" y="404487"/>
                    <a:ext cx="2818400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nl-NL" sz="2000" b="1" dirty="0" smtClean="0">
                        <a:solidFill>
                          <a:schemeClr val="bg1"/>
                        </a:solidFill>
                        <a:latin typeface="Narkisim" pitchFamily="34" charset="-79"/>
                        <a:cs typeface="Narkisim" pitchFamily="34" charset="-79"/>
                      </a:rPr>
                      <a:t>Sabbat  September </a:t>
                    </a:r>
                    <a:r>
                      <a:rPr lang="nl-NL" sz="2000" b="1" dirty="0" smtClean="0">
                        <a:solidFill>
                          <a:schemeClr val="bg1"/>
                        </a:solidFill>
                        <a:latin typeface="Narkisim" pitchFamily="34" charset="-79"/>
                        <a:cs typeface="Narkisim" pitchFamily="34" charset="-79"/>
                      </a:rPr>
                      <a:t>28-2013</a:t>
                    </a:r>
                    <a:endParaRPr lang="nl-NL" sz="2000" b="1" dirty="0">
                      <a:solidFill>
                        <a:schemeClr val="bg1"/>
                      </a:solidFill>
                      <a:latin typeface="Narkisim" pitchFamily="34" charset="-79"/>
                      <a:cs typeface="Narkisim" pitchFamily="34" charset="-79"/>
                    </a:endParaRPr>
                  </a:p>
                </p:txBody>
              </p:sp>
            </p:grpSp>
          </p:grpSp>
          <p:sp>
            <p:nvSpPr>
              <p:cNvPr id="30" name="Rechthoek 29"/>
              <p:cNvSpPr/>
              <p:nvPr/>
            </p:nvSpPr>
            <p:spPr>
              <a:xfrm>
                <a:off x="3698321" y="1628800"/>
                <a:ext cx="4572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nl-NL" b="1" dirty="0" smtClean="0"/>
                  <a:t>De Belofte </a:t>
                </a:r>
                <a:r>
                  <a:rPr lang="nl-NL" b="1" dirty="0"/>
                  <a:t>van </a:t>
                </a:r>
                <a:r>
                  <a:rPr lang="nl-NL" b="1" dirty="0" smtClean="0"/>
                  <a:t>Opwekking</a:t>
                </a:r>
                <a:r>
                  <a:rPr lang="nl-NL" b="1" dirty="0"/>
                  <a:t>: </a:t>
                </a:r>
              </a:p>
              <a:p>
                <a:r>
                  <a:rPr lang="nl-NL" b="1" dirty="0" smtClean="0"/>
                  <a:t>Gods </a:t>
                </a:r>
                <a:r>
                  <a:rPr lang="nl-NL" b="1" dirty="0"/>
                  <a:t>werk </a:t>
                </a:r>
                <a:r>
                  <a:rPr lang="nl-NL" b="1" dirty="0" smtClean="0"/>
                  <a:t>volbracht</a:t>
                </a:r>
                <a:r>
                  <a:rPr lang="en-US" b="1" dirty="0" smtClean="0"/>
                  <a:t>………</a:t>
                </a:r>
                <a:endParaRPr lang="en-US" b="1" dirty="0" smtClean="0"/>
              </a:p>
            </p:txBody>
          </p:sp>
        </p:grpSp>
        <p:sp>
          <p:nvSpPr>
            <p:cNvPr id="28" name="Rechthoek 27"/>
            <p:cNvSpPr/>
            <p:nvPr/>
          </p:nvSpPr>
          <p:spPr>
            <a:xfrm>
              <a:off x="3538729" y="733284"/>
              <a:ext cx="7825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Narkisim" pitchFamily="34" charset="-79"/>
                  <a:cs typeface="Narkisim" pitchFamily="34" charset="-79"/>
                </a:rPr>
                <a:t>Les 13</a:t>
              </a:r>
              <a:endParaRPr lang="nl-NL" sz="2000" b="1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26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CC99"/>
            </a:gs>
            <a:gs pos="51000">
              <a:srgbClr val="FDD2A8"/>
            </a:gs>
            <a:gs pos="60000">
              <a:srgbClr val="F8E0C8"/>
            </a:gs>
            <a:gs pos="88000">
              <a:schemeClr val="bg1">
                <a:lumMod val="95000"/>
              </a:schemeClr>
            </a:gs>
            <a:gs pos="94000">
              <a:srgbClr val="80664D"/>
            </a:gs>
            <a:gs pos="19000">
              <a:srgbClr val="403327"/>
            </a:gs>
            <a:gs pos="98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/>
        </p:nvSpPr>
        <p:spPr>
          <a:xfrm>
            <a:off x="179512" y="6427555"/>
            <a:ext cx="8784976" cy="316332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9512" y="5923032"/>
            <a:ext cx="8784976" cy="386287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11" name="Picture 5" descr="F:\werk\WESEL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0" b="92174" l="5556" r="76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0" t="5446" r="25769" b="6674"/>
          <a:stretch>
            <a:fillRect/>
          </a:stretch>
        </p:blipFill>
        <p:spPr bwMode="auto">
          <a:xfrm>
            <a:off x="7740352" y="5511518"/>
            <a:ext cx="1059938" cy="105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http://delaware.adventistfaith.org/site_data/302/assets/0043/4213/13ccover2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2" y="1310615"/>
            <a:ext cx="2614316" cy="371508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26" descr="F:\werk\FINLEY_MARK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9" t="10011" r="24801" b="13232"/>
          <a:stretch/>
        </p:blipFill>
        <p:spPr bwMode="auto">
          <a:xfrm>
            <a:off x="724459" y="4232869"/>
            <a:ext cx="1194513" cy="156061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453422" y="5153592"/>
            <a:ext cx="736575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Segoe UI Semilight" pitchFamily="34" charset="0"/>
                <a:cs typeface="Segoe UI Semilight" pitchFamily="34" charset="0"/>
              </a:rPr>
              <a:t>           </a:t>
            </a:r>
          </a:p>
          <a:p>
            <a:endParaRPr lang="en-US" sz="1000" b="1" dirty="0" smtClean="0">
              <a:latin typeface="Segoe UI Semilight" pitchFamily="34" charset="0"/>
              <a:cs typeface="Segoe UI Semilight" pitchFamily="34" charset="0"/>
            </a:endParaRPr>
          </a:p>
          <a:p>
            <a:r>
              <a:rPr lang="en-US" b="1" dirty="0" smtClean="0">
                <a:latin typeface="Segoe UI Semilight" pitchFamily="34" charset="0"/>
                <a:cs typeface="Segoe UI Semilight" pitchFamily="34" charset="0"/>
              </a:rPr>
              <a:t>Mark Finley</a:t>
            </a:r>
          </a:p>
          <a:p>
            <a:r>
              <a:rPr lang="en-US" sz="2000"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lang="en-US" sz="2000" b="1" dirty="0" smtClean="0">
                <a:latin typeface="Segoe UI Semilight" pitchFamily="34" charset="0"/>
                <a:cs typeface="Segoe UI Semilight" pitchFamily="34" charset="0"/>
              </a:rPr>
              <a:t>             </a:t>
            </a:r>
            <a:endParaRPr lang="nl-NL" b="1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059832" y="2752656"/>
            <a:ext cx="55333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VRIJDAG</a:t>
            </a:r>
            <a:endParaRPr lang="en-US" b="1" dirty="0" smtClean="0"/>
          </a:p>
          <a:p>
            <a:pPr algn="ctr"/>
            <a:r>
              <a:rPr lang="en-US" b="1" dirty="0"/>
              <a:t> </a:t>
            </a:r>
            <a:r>
              <a:rPr lang="nl-NL" b="1" dirty="0" smtClean="0"/>
              <a:t>Ellen </a:t>
            </a:r>
            <a:r>
              <a:rPr lang="nl-NL" b="1" dirty="0"/>
              <a:t>G. </a:t>
            </a:r>
            <a:r>
              <a:rPr lang="nl-NL" b="1" dirty="0" smtClean="0"/>
              <a:t>White schreef: </a:t>
            </a:r>
            <a:r>
              <a:rPr lang="nl-NL" b="1" dirty="0"/>
              <a:t>‘De boodschap zal niet zozeer door argumenten, maar wel door de grote overtuigingskracht van Gods Geest worden gesteund.’</a:t>
            </a:r>
            <a:endParaRPr lang="en-US" b="1" dirty="0" smtClean="0"/>
          </a:p>
          <a:p>
            <a:r>
              <a:rPr lang="en-US" b="1" dirty="0" smtClean="0"/>
              <a:t>DE VRAAG </a:t>
            </a:r>
            <a:r>
              <a:rPr lang="en-US" b="1" dirty="0" smtClean="0"/>
              <a:t>IS </a:t>
            </a:r>
            <a:r>
              <a:rPr lang="en-US" b="1" dirty="0" smtClean="0"/>
              <a:t>:</a:t>
            </a:r>
          </a:p>
          <a:p>
            <a:r>
              <a:rPr lang="en-US" b="1" dirty="0" err="1" smtClean="0"/>
              <a:t>Wat</a:t>
            </a:r>
            <a:r>
              <a:rPr lang="en-US" b="1" dirty="0" smtClean="0"/>
              <a:t> </a:t>
            </a:r>
            <a:r>
              <a:rPr lang="en-US" b="1" dirty="0" err="1" smtClean="0"/>
              <a:t>betekent</a:t>
            </a:r>
            <a:r>
              <a:rPr lang="en-US" b="1" dirty="0" smtClean="0"/>
              <a:t> </a:t>
            </a:r>
            <a:r>
              <a:rPr lang="en-US" b="1" dirty="0" err="1" smtClean="0"/>
              <a:t>dit</a:t>
            </a:r>
            <a:r>
              <a:rPr lang="en-US" b="1" dirty="0" smtClean="0"/>
              <a:t>? </a:t>
            </a:r>
            <a:endParaRPr lang="en-US" b="1" dirty="0" smtClean="0"/>
          </a:p>
          <a:p>
            <a:r>
              <a:rPr lang="en-US" b="1" dirty="0"/>
              <a:t>e</a:t>
            </a:r>
            <a:r>
              <a:rPr lang="en-US" b="1" dirty="0" smtClean="0"/>
              <a:t>n… </a:t>
            </a:r>
            <a:r>
              <a:rPr lang="en-US" b="1" dirty="0" err="1" smtClean="0"/>
              <a:t>wat</a:t>
            </a:r>
            <a:r>
              <a:rPr lang="en-US" b="1" dirty="0" smtClean="0"/>
              <a:t> </a:t>
            </a:r>
            <a:r>
              <a:rPr lang="en-US" b="1" dirty="0" err="1" smtClean="0"/>
              <a:t>betekent</a:t>
            </a:r>
            <a:r>
              <a:rPr lang="en-US" b="1" dirty="0" smtClean="0"/>
              <a:t> </a:t>
            </a:r>
            <a:r>
              <a:rPr lang="en-US" b="1" dirty="0" err="1" smtClean="0"/>
              <a:t>dit</a:t>
            </a:r>
            <a:r>
              <a:rPr lang="en-US" b="1" dirty="0" smtClean="0"/>
              <a:t> </a:t>
            </a:r>
            <a:r>
              <a:rPr lang="en-US" b="1" dirty="0" err="1" smtClean="0"/>
              <a:t>niet</a:t>
            </a:r>
            <a:r>
              <a:rPr lang="en-US" b="1" dirty="0" smtClean="0"/>
              <a:t>? </a:t>
            </a:r>
            <a:endParaRPr lang="en-US" b="1" dirty="0" smtClean="0"/>
          </a:p>
        </p:txBody>
      </p:sp>
      <p:grpSp>
        <p:nvGrpSpPr>
          <p:cNvPr id="26" name="Groep 25"/>
          <p:cNvGrpSpPr/>
          <p:nvPr/>
        </p:nvGrpSpPr>
        <p:grpSpPr>
          <a:xfrm>
            <a:off x="2099058" y="29663"/>
            <a:ext cx="6760136" cy="2430134"/>
            <a:chOff x="2099058" y="29663"/>
            <a:chExt cx="6760136" cy="2430134"/>
          </a:xfrm>
        </p:grpSpPr>
        <p:grpSp>
          <p:nvGrpSpPr>
            <p:cNvPr id="27" name="Groep 26"/>
            <p:cNvGrpSpPr/>
            <p:nvPr/>
          </p:nvGrpSpPr>
          <p:grpSpPr>
            <a:xfrm>
              <a:off x="2099058" y="29663"/>
              <a:ext cx="6760136" cy="2430134"/>
              <a:chOff x="2099058" y="29663"/>
              <a:chExt cx="6760136" cy="2430134"/>
            </a:xfrm>
          </p:grpSpPr>
          <p:grpSp>
            <p:nvGrpSpPr>
              <p:cNvPr id="29" name="Groep 28"/>
              <p:cNvGrpSpPr/>
              <p:nvPr/>
            </p:nvGrpSpPr>
            <p:grpSpPr>
              <a:xfrm>
                <a:off x="2099058" y="29663"/>
                <a:ext cx="6760136" cy="1446550"/>
                <a:chOff x="2099058" y="29663"/>
                <a:chExt cx="6760136" cy="1446550"/>
              </a:xfrm>
            </p:grpSpPr>
            <p:sp>
              <p:nvSpPr>
                <p:cNvPr id="31" name="Tekstvak 30"/>
                <p:cNvSpPr txBox="1"/>
                <p:nvPr/>
              </p:nvSpPr>
              <p:spPr>
                <a:xfrm>
                  <a:off x="6755442" y="29663"/>
                  <a:ext cx="1080120" cy="1446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88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&amp;</a:t>
                  </a:r>
                  <a:endParaRPr lang="nl-NL" sz="8800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32" name="Groep 31"/>
                <p:cNvGrpSpPr/>
                <p:nvPr/>
              </p:nvGrpSpPr>
              <p:grpSpPr>
                <a:xfrm>
                  <a:off x="2099058" y="169871"/>
                  <a:ext cx="6760136" cy="1287346"/>
                  <a:chOff x="2099058" y="169871"/>
                  <a:chExt cx="6760136" cy="1287346"/>
                </a:xfrm>
              </p:grpSpPr>
              <p:sp>
                <p:nvSpPr>
                  <p:cNvPr id="33" name="Tekstvak 32"/>
                  <p:cNvSpPr txBox="1"/>
                  <p:nvPr/>
                </p:nvSpPr>
                <p:spPr>
                  <a:xfrm>
                    <a:off x="5796136" y="312155"/>
                    <a:ext cx="3063058" cy="584775"/>
                  </a:xfrm>
                  <a:prstGeom prst="rect">
                    <a:avLst/>
                  </a:prstGeom>
                  <a:noFill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nl-NL" sz="3200" dirty="0" smtClean="0">
                        <a:solidFill>
                          <a:schemeClr val="bg1"/>
                        </a:solidFill>
                        <a:cs typeface="Times New Roman" pitchFamily="18" charset="0"/>
                      </a:rPr>
                      <a:t>      </a:t>
                    </a:r>
                    <a:r>
                      <a:rPr lang="nl-NL" b="1" dirty="0" smtClean="0">
                        <a:solidFill>
                          <a:schemeClr val="bg1"/>
                        </a:solidFill>
                        <a:cs typeface="Times New Roman" pitchFamily="18" charset="0"/>
                      </a:rPr>
                      <a:t>OPWEKKING</a:t>
                    </a:r>
                    <a:endParaRPr lang="nl-NL" b="1" dirty="0">
                      <a:solidFill>
                        <a:schemeClr val="bg1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34" name="Tekstvak 33"/>
                  <p:cNvSpPr txBox="1"/>
                  <p:nvPr/>
                </p:nvSpPr>
                <p:spPr>
                  <a:xfrm>
                    <a:off x="6149291" y="733284"/>
                    <a:ext cx="2203488" cy="461665"/>
                  </a:xfrm>
                  <a:prstGeom prst="rect">
                    <a:avLst/>
                  </a:prstGeom>
                  <a:noFill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nl-NL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REFORMATIE</a:t>
                    </a:r>
                    <a:endParaRPr lang="nl-NL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35" name="Groep 34"/>
                  <p:cNvGrpSpPr/>
                  <p:nvPr/>
                </p:nvGrpSpPr>
                <p:grpSpPr>
                  <a:xfrm>
                    <a:off x="2099058" y="865553"/>
                    <a:ext cx="821394" cy="591664"/>
                    <a:chOff x="-3089219" y="1415454"/>
                    <a:chExt cx="1943944" cy="1695453"/>
                  </a:xfrm>
                </p:grpSpPr>
                <p:pic>
                  <p:nvPicPr>
                    <p:cNvPr id="38" name="Picture 4" descr="http://1.bp.blogspot.com/-BLuVTOR0L94/UdlGRZaH8fI/AAAAAAAAFGo/8aqYbUu_Ea8/s200/mipes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0" b="100000" l="0" r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3060848" y="1415456"/>
                      <a:ext cx="1905000" cy="16954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39" name="Picture 4" descr="http://1.bp.blogspot.com/-BLuVTOR0L94/UdlGRZaH8fI/AAAAAAAAFGo/8aqYbUu_Ea8/s200/mipes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9551" b="89888" l="18500" r="79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3050275" y="1415456"/>
                      <a:ext cx="1905000" cy="16954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40" name="Picture 4" descr="http://1.bp.blogspot.com/-BLuVTOR0L94/UdlGRZaH8fI/AAAAAAAAFGo/8aqYbUu_Ea8/s200/mipes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23034" b="59551" l="12000" r="715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3060848" y="1415455"/>
                      <a:ext cx="1905000" cy="16954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41" name="Picture 4" descr="http://1.bp.blogspot.com/-BLuVTOR0L94/UdlGRZaH8fI/AAAAAAAAFGo/8aqYbUu_Ea8/s200/mipes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9663" b="51124" l="10000" r="6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3089219" y="1415454"/>
                      <a:ext cx="1905000" cy="16954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pic>
                <p:nvPicPr>
                  <p:cNvPr id="36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92366" y="169871"/>
                    <a:ext cx="889508" cy="12227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35921" dir="2700000" algn="ctr" rotWithShape="0">
                      <a:schemeClr val="bg2"/>
                    </a:outerShdw>
                    <a:reflection blurRad="6350" stA="50000" endA="300" endPos="90000" dist="50800" dir="5400000" sy="-100000" algn="bl" rotWithShape="0"/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7" name="Rechthoek 36"/>
                  <p:cNvSpPr/>
                  <p:nvPr/>
                </p:nvSpPr>
                <p:spPr>
                  <a:xfrm>
                    <a:off x="2129529" y="404487"/>
                    <a:ext cx="2818400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nl-NL" sz="2000" b="1" dirty="0" smtClean="0">
                        <a:solidFill>
                          <a:schemeClr val="bg1"/>
                        </a:solidFill>
                        <a:latin typeface="Narkisim" pitchFamily="34" charset="-79"/>
                        <a:cs typeface="Narkisim" pitchFamily="34" charset="-79"/>
                      </a:rPr>
                      <a:t>Sabbat  September </a:t>
                    </a:r>
                    <a:r>
                      <a:rPr lang="nl-NL" sz="2000" b="1" dirty="0" smtClean="0">
                        <a:solidFill>
                          <a:schemeClr val="bg1"/>
                        </a:solidFill>
                        <a:latin typeface="Narkisim" pitchFamily="34" charset="-79"/>
                        <a:cs typeface="Narkisim" pitchFamily="34" charset="-79"/>
                      </a:rPr>
                      <a:t>28-2013</a:t>
                    </a:r>
                    <a:endParaRPr lang="nl-NL" sz="2000" b="1" dirty="0">
                      <a:solidFill>
                        <a:schemeClr val="bg1"/>
                      </a:solidFill>
                      <a:latin typeface="Narkisim" pitchFamily="34" charset="-79"/>
                      <a:cs typeface="Narkisim" pitchFamily="34" charset="-79"/>
                    </a:endParaRPr>
                  </a:p>
                </p:txBody>
              </p:sp>
            </p:grpSp>
          </p:grpSp>
          <p:sp>
            <p:nvSpPr>
              <p:cNvPr id="30" name="Rechthoek 29"/>
              <p:cNvSpPr/>
              <p:nvPr/>
            </p:nvSpPr>
            <p:spPr>
              <a:xfrm>
                <a:off x="3698321" y="1628800"/>
                <a:ext cx="4572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nl-NL" b="1" dirty="0" smtClean="0"/>
                  <a:t>De Belofte </a:t>
                </a:r>
                <a:r>
                  <a:rPr lang="nl-NL" b="1" dirty="0"/>
                  <a:t>van </a:t>
                </a:r>
                <a:r>
                  <a:rPr lang="nl-NL" b="1" dirty="0" smtClean="0"/>
                  <a:t>Opwekking</a:t>
                </a:r>
                <a:r>
                  <a:rPr lang="nl-NL" b="1" dirty="0"/>
                  <a:t>: </a:t>
                </a:r>
              </a:p>
              <a:p>
                <a:r>
                  <a:rPr lang="nl-NL" b="1" dirty="0" smtClean="0"/>
                  <a:t>Gods </a:t>
                </a:r>
                <a:r>
                  <a:rPr lang="nl-NL" b="1" dirty="0"/>
                  <a:t>werk </a:t>
                </a:r>
                <a:r>
                  <a:rPr lang="nl-NL" b="1" dirty="0" smtClean="0"/>
                  <a:t>volbracht</a:t>
                </a:r>
                <a:r>
                  <a:rPr lang="en-US" b="1" dirty="0" smtClean="0"/>
                  <a:t>………</a:t>
                </a:r>
                <a:endParaRPr lang="en-US" b="1" dirty="0" smtClean="0"/>
              </a:p>
            </p:txBody>
          </p:sp>
        </p:grpSp>
        <p:sp>
          <p:nvSpPr>
            <p:cNvPr id="28" name="Rechthoek 27"/>
            <p:cNvSpPr/>
            <p:nvPr/>
          </p:nvSpPr>
          <p:spPr>
            <a:xfrm>
              <a:off x="3538729" y="733284"/>
              <a:ext cx="7825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Narkisim" pitchFamily="34" charset="-79"/>
                  <a:cs typeface="Narkisim" pitchFamily="34" charset="-79"/>
                </a:rPr>
                <a:t>Les 13</a:t>
              </a:r>
              <a:endParaRPr lang="nl-NL" sz="2000" b="1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697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CC99"/>
            </a:gs>
            <a:gs pos="51000">
              <a:srgbClr val="FDD2A8"/>
            </a:gs>
            <a:gs pos="60000">
              <a:srgbClr val="F8E0C8"/>
            </a:gs>
            <a:gs pos="88000">
              <a:schemeClr val="bg1">
                <a:lumMod val="95000"/>
              </a:schemeClr>
            </a:gs>
            <a:gs pos="94000">
              <a:srgbClr val="80664D"/>
            </a:gs>
            <a:gs pos="19000">
              <a:srgbClr val="403327"/>
            </a:gs>
            <a:gs pos="98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/>
        </p:nvSpPr>
        <p:spPr>
          <a:xfrm>
            <a:off x="179512" y="6427555"/>
            <a:ext cx="8784976" cy="316332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9512" y="5923032"/>
            <a:ext cx="8784976" cy="386287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25" name="Picture 5" descr="http://delaware.adventistfaith.org/site_data/302/assets/0043/4213/13ccover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2" y="1310615"/>
            <a:ext cx="2614316" cy="371508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26" descr="F:\werk\FINLEY_MARK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9" t="10011" r="24801" b="13232"/>
          <a:stretch/>
        </p:blipFill>
        <p:spPr bwMode="auto">
          <a:xfrm>
            <a:off x="724459" y="4232869"/>
            <a:ext cx="1194513" cy="156061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453422" y="5153592"/>
            <a:ext cx="736575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Segoe UI Semilight" pitchFamily="34" charset="0"/>
                <a:cs typeface="Segoe UI Semilight" pitchFamily="34" charset="0"/>
              </a:rPr>
              <a:t>           </a:t>
            </a:r>
          </a:p>
          <a:p>
            <a:endParaRPr lang="en-US" sz="1000" b="1" dirty="0" smtClean="0">
              <a:latin typeface="Segoe UI Semilight" pitchFamily="34" charset="0"/>
              <a:cs typeface="Segoe UI Semilight" pitchFamily="34" charset="0"/>
            </a:endParaRPr>
          </a:p>
          <a:p>
            <a:r>
              <a:rPr lang="en-US" b="1" dirty="0" smtClean="0">
                <a:latin typeface="Segoe UI Semilight" pitchFamily="34" charset="0"/>
                <a:cs typeface="Segoe UI Semilight" pitchFamily="34" charset="0"/>
              </a:rPr>
              <a:t>Mark Finley</a:t>
            </a:r>
          </a:p>
          <a:p>
            <a:r>
              <a:rPr lang="en-US" sz="2000"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lang="en-US" sz="2000" b="1" dirty="0" smtClean="0">
                <a:latin typeface="Segoe UI Semilight" pitchFamily="34" charset="0"/>
                <a:cs typeface="Segoe UI Semilight" pitchFamily="34" charset="0"/>
              </a:rPr>
              <a:t>             </a:t>
            </a:r>
            <a:endParaRPr lang="nl-NL" b="1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2867010" y="3168155"/>
            <a:ext cx="3888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</a:t>
            </a:r>
            <a:r>
              <a:rPr lang="nl-NL" sz="2800" b="1" dirty="0" err="1" smtClean="0"/>
              <a:t>lhoewel</a:t>
            </a:r>
            <a:r>
              <a:rPr lang="nl-NL" sz="2800" b="1" dirty="0" smtClean="0"/>
              <a:t> </a:t>
            </a:r>
            <a:r>
              <a:rPr lang="nl-NL" sz="2800" b="1" dirty="0"/>
              <a:t>we niet weten wanneer Jezus gaat terugkomen, weten we wel </a:t>
            </a:r>
            <a:r>
              <a:rPr lang="nl-NL" sz="2800" b="1" dirty="0" smtClean="0"/>
              <a:t>dat HIJ spoedig</a:t>
            </a:r>
          </a:p>
          <a:p>
            <a:pPr algn="ctr"/>
            <a:r>
              <a:rPr lang="nl-NL" sz="2800" b="1" dirty="0"/>
              <a:t>g</a:t>
            </a:r>
            <a:r>
              <a:rPr lang="nl-NL" sz="2800" b="1" dirty="0" smtClean="0"/>
              <a:t>aat komen</a:t>
            </a:r>
            <a:r>
              <a:rPr lang="en-US" sz="2800" b="1" dirty="0" smtClean="0"/>
              <a:t>!</a:t>
            </a:r>
            <a:endParaRPr lang="en-US" sz="2800" b="1" dirty="0" smtClean="0"/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49291" y="2437023"/>
            <a:ext cx="2738894" cy="32369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F:\werk\WESEL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0" b="92174" l="5556" r="76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0" t="5446" r="25769" b="6674"/>
          <a:stretch>
            <a:fillRect/>
          </a:stretch>
        </p:blipFill>
        <p:spPr bwMode="auto">
          <a:xfrm>
            <a:off x="7740352" y="5511518"/>
            <a:ext cx="1059938" cy="105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ep 29"/>
          <p:cNvGrpSpPr/>
          <p:nvPr/>
        </p:nvGrpSpPr>
        <p:grpSpPr>
          <a:xfrm>
            <a:off x="2099058" y="29663"/>
            <a:ext cx="6760136" cy="1446550"/>
            <a:chOff x="2099058" y="29663"/>
            <a:chExt cx="6760136" cy="1446550"/>
          </a:xfrm>
        </p:grpSpPr>
        <p:sp>
          <p:nvSpPr>
            <p:cNvPr id="32" name="Tekstvak 31"/>
            <p:cNvSpPr txBox="1"/>
            <p:nvPr/>
          </p:nvSpPr>
          <p:spPr>
            <a:xfrm>
              <a:off x="6755442" y="29663"/>
              <a:ext cx="108012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88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&amp;</a:t>
              </a:r>
              <a:endParaRPr lang="nl-NL" sz="8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3" name="Groep 32"/>
            <p:cNvGrpSpPr/>
            <p:nvPr/>
          </p:nvGrpSpPr>
          <p:grpSpPr>
            <a:xfrm>
              <a:off x="2099058" y="169871"/>
              <a:ext cx="6760136" cy="1287346"/>
              <a:chOff x="2099058" y="169871"/>
              <a:chExt cx="6760136" cy="1287346"/>
            </a:xfrm>
          </p:grpSpPr>
          <p:sp>
            <p:nvSpPr>
              <p:cNvPr id="34" name="Tekstvak 33"/>
              <p:cNvSpPr txBox="1"/>
              <p:nvPr/>
            </p:nvSpPr>
            <p:spPr>
              <a:xfrm>
                <a:off x="5796136" y="312155"/>
                <a:ext cx="3063058" cy="58477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3200" dirty="0" smtClean="0">
                    <a:solidFill>
                      <a:schemeClr val="bg1"/>
                    </a:solidFill>
                    <a:cs typeface="Times New Roman" pitchFamily="18" charset="0"/>
                  </a:rPr>
                  <a:t>      </a:t>
                </a:r>
                <a:r>
                  <a:rPr lang="nl-NL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OPWEKKING</a:t>
                </a:r>
                <a:endParaRPr lang="nl-NL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5" name="Tekstvak 34"/>
              <p:cNvSpPr txBox="1"/>
              <p:nvPr/>
            </p:nvSpPr>
            <p:spPr>
              <a:xfrm>
                <a:off x="6149291" y="733284"/>
                <a:ext cx="2203488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REFORMATIE</a:t>
                </a:r>
                <a:endParaRPr lang="nl-NL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6" name="Groep 35"/>
              <p:cNvGrpSpPr/>
              <p:nvPr/>
            </p:nvGrpSpPr>
            <p:grpSpPr>
              <a:xfrm>
                <a:off x="2099058" y="865553"/>
                <a:ext cx="821394" cy="591664"/>
                <a:chOff x="-3089219" y="1415454"/>
                <a:chExt cx="1943944" cy="1695453"/>
              </a:xfrm>
            </p:grpSpPr>
            <p:pic>
              <p:nvPicPr>
                <p:cNvPr id="39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60848" y="1415456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9551" b="89888" l="18500" r="7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50275" y="1415456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23034" b="59551" l="12000" r="715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60848" y="1415455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9663" b="51124" l="10000" r="6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89219" y="1415454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7" name="Picture 6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2366" y="169871"/>
                <a:ext cx="889508" cy="122273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Rechthoek 37"/>
              <p:cNvSpPr/>
              <p:nvPr/>
            </p:nvSpPr>
            <p:spPr>
              <a:xfrm>
                <a:off x="2129529" y="404487"/>
                <a:ext cx="28184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000" b="1" dirty="0" smtClean="0">
                    <a:solidFill>
                      <a:schemeClr val="bg1"/>
                    </a:solidFill>
                    <a:latin typeface="Narkisim" pitchFamily="34" charset="-79"/>
                    <a:cs typeface="Narkisim" pitchFamily="34" charset="-79"/>
                  </a:rPr>
                  <a:t>Sabbat  September </a:t>
                </a:r>
                <a:r>
                  <a:rPr lang="nl-NL" sz="2000" b="1" dirty="0" smtClean="0">
                    <a:solidFill>
                      <a:schemeClr val="bg1"/>
                    </a:solidFill>
                    <a:latin typeface="Narkisim" pitchFamily="34" charset="-79"/>
                    <a:cs typeface="Narkisim" pitchFamily="34" charset="-79"/>
                  </a:rPr>
                  <a:t>28-2013</a:t>
                </a:r>
                <a:endParaRPr lang="nl-NL" sz="2000" b="1" dirty="0">
                  <a:solidFill>
                    <a:schemeClr val="bg1"/>
                  </a:solidFill>
                  <a:latin typeface="Narkisim" pitchFamily="34" charset="-79"/>
                  <a:cs typeface="Narkisim" pitchFamily="34" charset="-79"/>
                </a:endParaRPr>
              </a:p>
            </p:txBody>
          </p:sp>
        </p:grpSp>
      </p:grpSp>
      <p:sp>
        <p:nvSpPr>
          <p:cNvPr id="31" name="Rechthoek 30"/>
          <p:cNvSpPr/>
          <p:nvPr/>
        </p:nvSpPr>
        <p:spPr>
          <a:xfrm>
            <a:off x="3698321" y="1628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b="1" dirty="0" smtClean="0"/>
              <a:t>De Belofte </a:t>
            </a:r>
            <a:r>
              <a:rPr lang="nl-NL" b="1" dirty="0"/>
              <a:t>van </a:t>
            </a:r>
            <a:r>
              <a:rPr lang="nl-NL" b="1" dirty="0" smtClean="0"/>
              <a:t>Opwekking</a:t>
            </a:r>
            <a:r>
              <a:rPr lang="nl-NL" b="1" dirty="0"/>
              <a:t>: </a:t>
            </a:r>
          </a:p>
          <a:p>
            <a:r>
              <a:rPr lang="nl-NL" b="1" dirty="0" smtClean="0"/>
              <a:t>Gods </a:t>
            </a:r>
            <a:r>
              <a:rPr lang="nl-NL" b="1" dirty="0"/>
              <a:t>werk </a:t>
            </a:r>
            <a:r>
              <a:rPr lang="nl-NL" b="1" dirty="0" smtClean="0"/>
              <a:t>volbracht</a:t>
            </a:r>
            <a:r>
              <a:rPr lang="en-US" b="1" dirty="0" smtClean="0"/>
              <a:t>………</a:t>
            </a:r>
            <a:endParaRPr lang="en-US" b="1" dirty="0" smtClean="0"/>
          </a:p>
        </p:txBody>
      </p:sp>
      <p:sp>
        <p:nvSpPr>
          <p:cNvPr id="29" name="Rechthoek 28"/>
          <p:cNvSpPr/>
          <p:nvPr/>
        </p:nvSpPr>
        <p:spPr>
          <a:xfrm>
            <a:off x="3538729" y="733284"/>
            <a:ext cx="782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Les 13</a:t>
            </a:r>
            <a:endParaRPr lang="nl-NL" sz="2000" b="1" dirty="0">
              <a:solidFill>
                <a:schemeClr val="bg1"/>
              </a:solidFill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7292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CC99"/>
            </a:gs>
            <a:gs pos="51000">
              <a:srgbClr val="FDD2A8"/>
            </a:gs>
            <a:gs pos="60000">
              <a:srgbClr val="F8E0C8"/>
            </a:gs>
            <a:gs pos="88000">
              <a:schemeClr val="bg1">
                <a:lumMod val="95000"/>
              </a:schemeClr>
            </a:gs>
            <a:gs pos="94000">
              <a:srgbClr val="80664D"/>
            </a:gs>
            <a:gs pos="19000">
              <a:srgbClr val="403327"/>
            </a:gs>
            <a:gs pos="98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/>
        </p:nvSpPr>
        <p:spPr>
          <a:xfrm>
            <a:off x="194837" y="6453336"/>
            <a:ext cx="8784976" cy="316332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9512" y="5013176"/>
            <a:ext cx="8784976" cy="1296144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10" name="Picture 5" descr="http://delaware.adventistfaith.org/site_data/302/assets/0043/4213/13ccover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463"/>
            <a:ext cx="1570840" cy="223224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F:\werk\WESEL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0" b="92174" l="5556" r="76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0" t="5446" r="25769" b="6674"/>
          <a:stretch>
            <a:fillRect/>
          </a:stretch>
        </p:blipFill>
        <p:spPr bwMode="auto">
          <a:xfrm>
            <a:off x="7740352" y="5511518"/>
            <a:ext cx="1059938" cy="105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3698321" y="198883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smtClean="0"/>
              <a:t>“</a:t>
            </a:r>
            <a:r>
              <a:rPr lang="en-US" sz="3200" b="1" dirty="0" smtClean="0"/>
              <a:t>De HEER</a:t>
            </a:r>
            <a:r>
              <a:rPr lang="en-US" sz="3200" b="1" dirty="0" smtClean="0"/>
              <a:t> </a:t>
            </a:r>
            <a:endParaRPr lang="en-US" sz="3200" b="1" dirty="0" smtClean="0"/>
          </a:p>
          <a:p>
            <a:pPr algn="ctr"/>
            <a:r>
              <a:rPr lang="en-US" sz="3200" b="1" dirty="0" err="1"/>
              <a:t>w</a:t>
            </a:r>
            <a:r>
              <a:rPr lang="en-US" sz="3200" b="1" dirty="0" err="1" smtClean="0"/>
              <a:t>il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zijn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werk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afsluiten</a:t>
            </a:r>
            <a:r>
              <a:rPr lang="en-US" sz="3200" b="1" dirty="0" smtClean="0"/>
              <a:t>. </a:t>
            </a:r>
            <a:endParaRPr lang="en-US" sz="3200" b="1" dirty="0" smtClean="0"/>
          </a:p>
          <a:p>
            <a:pPr algn="ctr"/>
            <a:r>
              <a:rPr lang="en-US" sz="3200" b="1" dirty="0" err="1" smtClean="0"/>
              <a:t>Daarom</a:t>
            </a:r>
            <a:r>
              <a:rPr lang="en-US" sz="3200" b="1" dirty="0" smtClean="0"/>
              <a:t> is HIJ </a:t>
            </a:r>
            <a:r>
              <a:rPr lang="en-US" sz="3200" b="1" dirty="0" err="1" smtClean="0"/>
              <a:t>bereidt</a:t>
            </a:r>
            <a:r>
              <a:rPr lang="en-US" sz="3200" b="1" dirty="0" smtClean="0"/>
              <a:t> </a:t>
            </a:r>
            <a:endParaRPr lang="en-US" sz="3200" b="1" dirty="0" smtClean="0"/>
          </a:p>
          <a:p>
            <a:pPr algn="ctr"/>
            <a:r>
              <a:rPr lang="en-US" sz="3200" b="1" dirty="0" err="1"/>
              <a:t>o</a:t>
            </a:r>
            <a:r>
              <a:rPr lang="en-US" sz="3200" b="1" dirty="0" err="1" smtClean="0"/>
              <a:t>ns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overspoelen</a:t>
            </a:r>
            <a:r>
              <a:rPr lang="en-US" sz="3200" b="1" dirty="0" smtClean="0"/>
              <a:t> met</a:t>
            </a:r>
          </a:p>
          <a:p>
            <a:pPr algn="ctr"/>
            <a:r>
              <a:rPr lang="en-US" sz="3200" b="1" dirty="0" smtClean="0"/>
              <a:t>De </a:t>
            </a:r>
            <a:r>
              <a:rPr lang="en-US" sz="3200" b="1" dirty="0" err="1" smtClean="0"/>
              <a:t>Heilige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Geest</a:t>
            </a:r>
            <a:r>
              <a:rPr lang="en-US" sz="3200" b="1" dirty="0" smtClean="0"/>
              <a:t>.“</a:t>
            </a:r>
            <a:endParaRPr lang="en-US" sz="3200" b="1" dirty="0" smtClean="0"/>
          </a:p>
        </p:txBody>
      </p:sp>
      <p:sp>
        <p:nvSpPr>
          <p:cNvPr id="12" name="Rechthoek 11"/>
          <p:cNvSpPr/>
          <p:nvPr/>
        </p:nvSpPr>
        <p:spPr>
          <a:xfrm>
            <a:off x="453422" y="5153592"/>
            <a:ext cx="73657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Segoe UI Semilight" pitchFamily="34" charset="0"/>
                <a:cs typeface="Segoe UI Semilight" pitchFamily="34" charset="0"/>
              </a:rPr>
              <a:t>In 2010 </a:t>
            </a:r>
            <a:r>
              <a:rPr lang="en-US" b="1" dirty="0" err="1" smtClean="0">
                <a:latin typeface="Segoe UI Semilight" pitchFamily="34" charset="0"/>
                <a:cs typeface="Segoe UI Semilight" pitchFamily="34" charset="0"/>
              </a:rPr>
              <a:t>zei</a:t>
            </a:r>
            <a:r>
              <a:rPr lang="en-US" b="1" dirty="0" smtClean="0">
                <a:latin typeface="Segoe UI Semilight" pitchFamily="34" charset="0"/>
                <a:cs typeface="Segoe UI Semilight" pitchFamily="34" charset="0"/>
              </a:rPr>
              <a:t> Ted Wilson :</a:t>
            </a:r>
            <a:endParaRPr lang="en-US" b="1" dirty="0" smtClean="0">
              <a:latin typeface="Segoe UI Semilight" pitchFamily="34" charset="0"/>
              <a:cs typeface="Segoe UI Semilight" pitchFamily="34" charset="0"/>
            </a:endParaRPr>
          </a:p>
          <a:p>
            <a:r>
              <a:rPr lang="en-US" sz="2000"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lang="en-US" sz="2000" b="1" dirty="0" smtClean="0">
                <a:latin typeface="Segoe UI Semilight" pitchFamily="34" charset="0"/>
                <a:cs typeface="Segoe UI Semilight" pitchFamily="34" charset="0"/>
              </a:rPr>
              <a:t>                         (</a:t>
            </a:r>
            <a:r>
              <a:rPr lang="en-US" sz="2000" b="1" dirty="0">
                <a:latin typeface="Segoe UI Semilight" pitchFamily="34" charset="0"/>
                <a:cs typeface="Segoe UI Semilight" pitchFamily="34" charset="0"/>
              </a:rPr>
              <a:t>President of the General </a:t>
            </a:r>
            <a:r>
              <a:rPr lang="en-US" sz="2000" b="1" dirty="0" smtClean="0">
                <a:latin typeface="Segoe UI Semilight" pitchFamily="34" charset="0"/>
                <a:cs typeface="Segoe UI Semilight" pitchFamily="34" charset="0"/>
              </a:rPr>
              <a:t>Conference</a:t>
            </a:r>
            <a:r>
              <a:rPr lang="en-US" sz="2000" b="1" dirty="0" smtClean="0">
                <a:latin typeface="Segoe UI Semilight" pitchFamily="34" charset="0"/>
                <a:cs typeface="Segoe UI Semilight" pitchFamily="34" charset="0"/>
              </a:rPr>
              <a:t>)</a:t>
            </a:r>
            <a:r>
              <a:rPr lang="en-US" b="1" dirty="0" smtClean="0">
                <a:latin typeface="Segoe UI Semilight" pitchFamily="34" charset="0"/>
                <a:cs typeface="Segoe UI Semilight" pitchFamily="34" charset="0"/>
              </a:rPr>
              <a:t> </a:t>
            </a:r>
            <a:endParaRPr lang="nl-NL" b="1" dirty="0"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4" y="1646335"/>
            <a:ext cx="2882020" cy="352839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2099058" y="29663"/>
            <a:ext cx="6760136" cy="1446550"/>
            <a:chOff x="2099058" y="29663"/>
            <a:chExt cx="6760136" cy="1446550"/>
          </a:xfrm>
        </p:grpSpPr>
        <p:sp>
          <p:nvSpPr>
            <p:cNvPr id="6" name="Tekstvak 5"/>
            <p:cNvSpPr txBox="1"/>
            <p:nvPr/>
          </p:nvSpPr>
          <p:spPr>
            <a:xfrm>
              <a:off x="6755442" y="29663"/>
              <a:ext cx="108012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88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&amp;</a:t>
              </a:r>
              <a:endParaRPr lang="nl-NL" sz="8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ep 3"/>
            <p:cNvGrpSpPr/>
            <p:nvPr/>
          </p:nvGrpSpPr>
          <p:grpSpPr>
            <a:xfrm>
              <a:off x="2099058" y="169871"/>
              <a:ext cx="6760136" cy="1287346"/>
              <a:chOff x="2099058" y="169871"/>
              <a:chExt cx="6760136" cy="1287346"/>
            </a:xfrm>
          </p:grpSpPr>
          <p:sp>
            <p:nvSpPr>
              <p:cNvPr id="7" name="Tekstvak 6"/>
              <p:cNvSpPr txBox="1"/>
              <p:nvPr/>
            </p:nvSpPr>
            <p:spPr>
              <a:xfrm>
                <a:off x="5796136" y="312155"/>
                <a:ext cx="3063058" cy="58477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3200" dirty="0" smtClean="0">
                    <a:solidFill>
                      <a:schemeClr val="bg1"/>
                    </a:solidFill>
                    <a:cs typeface="Times New Roman" pitchFamily="18" charset="0"/>
                  </a:rPr>
                  <a:t>      </a:t>
                </a:r>
                <a:r>
                  <a:rPr lang="nl-NL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OPWEKKING</a:t>
                </a:r>
                <a:endParaRPr lang="nl-NL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8" name="Tekstvak 7"/>
              <p:cNvSpPr txBox="1"/>
              <p:nvPr/>
            </p:nvSpPr>
            <p:spPr>
              <a:xfrm>
                <a:off x="6149291" y="733284"/>
                <a:ext cx="2203488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REFORMATIE</a:t>
                </a:r>
                <a:endParaRPr lang="nl-NL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3" name="Groep 12"/>
              <p:cNvGrpSpPr/>
              <p:nvPr/>
            </p:nvGrpSpPr>
            <p:grpSpPr>
              <a:xfrm>
                <a:off x="2099058" y="865553"/>
                <a:ext cx="821394" cy="591664"/>
                <a:chOff x="-3089219" y="1415454"/>
                <a:chExt cx="1943944" cy="1695453"/>
              </a:xfrm>
            </p:grpSpPr>
            <p:pic>
              <p:nvPicPr>
                <p:cNvPr id="14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60848" y="1415456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9551" b="89888" l="18500" r="7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50275" y="1415456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3034" b="59551" l="12000" r="715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60848" y="1415455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9663" b="51124" l="10000" r="6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89219" y="1415454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22" name="Picture 6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2366" y="169871"/>
                <a:ext cx="889508" cy="122273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Rechthoek 22"/>
              <p:cNvSpPr/>
              <p:nvPr/>
            </p:nvSpPr>
            <p:spPr>
              <a:xfrm>
                <a:off x="2129529" y="404487"/>
                <a:ext cx="28184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000" b="1" dirty="0" smtClean="0">
                    <a:solidFill>
                      <a:schemeClr val="bg1"/>
                    </a:solidFill>
                    <a:latin typeface="Narkisim" pitchFamily="34" charset="-79"/>
                    <a:cs typeface="Narkisim" pitchFamily="34" charset="-79"/>
                  </a:rPr>
                  <a:t>Sabbat  September </a:t>
                </a:r>
                <a:r>
                  <a:rPr lang="nl-NL" sz="2000" b="1" dirty="0" smtClean="0">
                    <a:solidFill>
                      <a:schemeClr val="bg1"/>
                    </a:solidFill>
                    <a:latin typeface="Narkisim" pitchFamily="34" charset="-79"/>
                    <a:cs typeface="Narkisim" pitchFamily="34" charset="-79"/>
                  </a:rPr>
                  <a:t>28-2013</a:t>
                </a:r>
                <a:endParaRPr lang="nl-NL" sz="2000" b="1" dirty="0">
                  <a:solidFill>
                    <a:schemeClr val="bg1"/>
                  </a:solidFill>
                  <a:latin typeface="Narkisim" pitchFamily="34" charset="-79"/>
                  <a:cs typeface="Narkisim" pitchFamily="34" charset="-79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500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CC99"/>
            </a:gs>
            <a:gs pos="51000">
              <a:srgbClr val="FDD2A8"/>
            </a:gs>
            <a:gs pos="60000">
              <a:srgbClr val="F8E0C8"/>
            </a:gs>
            <a:gs pos="88000">
              <a:schemeClr val="bg1">
                <a:lumMod val="95000"/>
              </a:schemeClr>
            </a:gs>
            <a:gs pos="94000">
              <a:srgbClr val="80664D"/>
            </a:gs>
            <a:gs pos="19000">
              <a:srgbClr val="403327"/>
            </a:gs>
            <a:gs pos="98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/>
        </p:nvSpPr>
        <p:spPr>
          <a:xfrm>
            <a:off x="179512" y="6427555"/>
            <a:ext cx="8784976" cy="316332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9512" y="5923032"/>
            <a:ext cx="8784976" cy="386287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11" name="Picture 5" descr="F:\werk\WESEL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0" b="92174" l="5556" r="76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0" t="5446" r="25769" b="6674"/>
          <a:stretch>
            <a:fillRect/>
          </a:stretch>
        </p:blipFill>
        <p:spPr bwMode="auto">
          <a:xfrm>
            <a:off x="7740352" y="5511518"/>
            <a:ext cx="1059938" cy="105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http://www.adventistmission.org/assets/public/resources/youth-and-adult-magazine/images/issues/2013/3Q/co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74" y="2220008"/>
            <a:ext cx="3027924" cy="389616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35" y="806208"/>
            <a:ext cx="3506788" cy="1742687"/>
          </a:xfrm>
          <a:prstGeom prst="rect">
            <a:avLst/>
          </a:prstGeom>
          <a:noFill/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/>
          <p:cNvSpPr/>
          <p:nvPr/>
        </p:nvSpPr>
        <p:spPr>
          <a:xfrm>
            <a:off x="3377298" y="2197864"/>
            <a:ext cx="5320465" cy="254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20000"/>
              </a:spcBef>
            </a:pPr>
            <a:r>
              <a:rPr lang="en-US" altLang="ja-JP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De </a:t>
            </a:r>
            <a:r>
              <a:rPr lang="en-US" altLang="ja-JP" sz="1400" b="1" i="0" dirty="0" err="1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dertiende</a:t>
            </a:r>
            <a:r>
              <a:rPr lang="en-US" altLang="ja-JP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 </a:t>
            </a:r>
            <a:r>
              <a:rPr lang="en-US" altLang="ja-JP" sz="1400" b="1" i="0" dirty="0" err="1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Sabbatschool</a:t>
            </a:r>
            <a:r>
              <a:rPr lang="en-US" altLang="ja-JP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 </a:t>
            </a:r>
            <a:r>
              <a:rPr lang="en-US" altLang="ja-JP" sz="1400" b="1" i="0" dirty="0" err="1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gaven</a:t>
            </a:r>
            <a:r>
              <a:rPr lang="en-US" altLang="ja-JP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 </a:t>
            </a:r>
          </a:p>
          <a:p>
            <a:pPr lvl="0" algn="ctr" defTabSz="457200">
              <a:spcBef>
                <a:spcPct val="20000"/>
              </a:spcBef>
            </a:pPr>
            <a:r>
              <a:rPr lang="en-US" altLang="ja-JP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van </a:t>
            </a:r>
            <a:r>
              <a:rPr lang="en-US" altLang="ja-JP" sz="1400" b="1" i="0" dirty="0" err="1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dit</a:t>
            </a:r>
            <a:r>
              <a:rPr lang="en-US" altLang="ja-JP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 </a:t>
            </a:r>
            <a:r>
              <a:rPr lang="en-US" altLang="ja-JP" sz="1400" b="1" i="0" dirty="0" err="1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kwartaal</a:t>
            </a:r>
            <a:r>
              <a:rPr lang="en-US" altLang="ja-JP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 </a:t>
            </a:r>
            <a:r>
              <a:rPr lang="en-US" altLang="ja-JP" sz="1400" b="1" i="0" dirty="0" err="1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gaan</a:t>
            </a:r>
            <a:r>
              <a:rPr lang="en-US" altLang="ja-JP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 </a:t>
            </a:r>
            <a:r>
              <a:rPr lang="en-US" altLang="ja-JP" sz="1400" b="1" i="0" dirty="0" err="1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naar</a:t>
            </a:r>
            <a:r>
              <a:rPr lang="en-US" altLang="ja-JP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:</a:t>
            </a:r>
            <a:endParaRPr lang="en-US" sz="1400" b="1" i="0" dirty="0" smtClean="0">
              <a:solidFill>
                <a:srgbClr val="0D0D0D"/>
              </a:solidFill>
              <a:latin typeface="Myriad Pro" pitchFamily="1" charset="0"/>
              <a:ea typeface="ＭＳ Ｐゴシック" pitchFamily="34" charset="-128"/>
            </a:endParaRPr>
          </a:p>
          <a:p>
            <a:pPr lvl="0" algn="ctr" defTabSz="457200">
              <a:spcBef>
                <a:spcPct val="20000"/>
              </a:spcBef>
            </a:pPr>
            <a:r>
              <a:rPr lang="en-US" sz="1400" b="1" i="0" dirty="0" err="1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Een</a:t>
            </a:r>
            <a:r>
              <a:rPr lang="en-US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 </a:t>
            </a:r>
            <a:r>
              <a:rPr lang="en-US" sz="1400" b="1" i="0" dirty="0" err="1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gemeenschaps</a:t>
            </a:r>
            <a:r>
              <a:rPr lang="en-US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 centrum en </a:t>
            </a:r>
            <a:r>
              <a:rPr lang="en-US" sz="1400" b="1" i="0" dirty="0" err="1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kerk</a:t>
            </a:r>
            <a:r>
              <a:rPr lang="en-US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 </a:t>
            </a:r>
            <a:r>
              <a:rPr lang="en-US" sz="1400" b="1" i="0" dirty="0" err="1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buiten</a:t>
            </a:r>
            <a:r>
              <a:rPr lang="en-US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 </a:t>
            </a:r>
            <a:r>
              <a:rPr lang="en-US" sz="1400" b="1" i="0" dirty="0" err="1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Lissabon</a:t>
            </a:r>
            <a:r>
              <a:rPr lang="en-US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 </a:t>
            </a:r>
            <a:r>
              <a:rPr lang="en-US" sz="1400" b="1" i="0" dirty="0" err="1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voor</a:t>
            </a:r>
            <a:r>
              <a:rPr lang="en-US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 </a:t>
            </a:r>
            <a:r>
              <a:rPr lang="en-US" sz="1400" b="1" i="0" dirty="0" err="1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immigranten</a:t>
            </a:r>
            <a:r>
              <a:rPr lang="en-US" sz="1400" b="1" i="0" dirty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.</a:t>
            </a:r>
            <a:endParaRPr lang="en-US" sz="1400" b="1" i="0" dirty="0" smtClean="0">
              <a:solidFill>
                <a:srgbClr val="0D0D0D"/>
              </a:solidFill>
              <a:latin typeface="Myriad Pro" pitchFamily="1" charset="0"/>
              <a:ea typeface="ＭＳ Ｐゴシック" pitchFamily="34" charset="-128"/>
            </a:endParaRPr>
          </a:p>
          <a:p>
            <a:pPr lvl="0" algn="ctr" defTabSz="457200">
              <a:spcBef>
                <a:spcPct val="20000"/>
              </a:spcBef>
            </a:pPr>
            <a:r>
              <a:rPr lang="en-US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Het </a:t>
            </a:r>
            <a:r>
              <a:rPr lang="en-US" sz="1400" b="1" i="0" dirty="0" err="1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bouwen</a:t>
            </a:r>
            <a:r>
              <a:rPr lang="en-US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 van </a:t>
            </a:r>
            <a:r>
              <a:rPr lang="en-US" sz="1400" b="1" i="0" dirty="0" err="1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een</a:t>
            </a:r>
            <a:r>
              <a:rPr lang="en-US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 </a:t>
            </a:r>
            <a:r>
              <a:rPr lang="en-US" sz="1400" b="1" i="0" dirty="0" err="1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kerk</a:t>
            </a:r>
            <a:r>
              <a:rPr lang="en-US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 </a:t>
            </a:r>
            <a:r>
              <a:rPr lang="en-US" sz="1400" b="1" i="0" dirty="0" err="1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voor</a:t>
            </a:r>
            <a:r>
              <a:rPr lang="en-US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 de ROMA </a:t>
            </a:r>
            <a:r>
              <a:rPr lang="en-US" sz="1400" b="1" i="0" dirty="0" err="1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zigeuners</a:t>
            </a:r>
            <a:endParaRPr lang="en-US" sz="1400" b="1" i="0" dirty="0" smtClean="0">
              <a:solidFill>
                <a:srgbClr val="0D0D0D"/>
              </a:solidFill>
              <a:latin typeface="Myriad Pro" pitchFamily="1" charset="0"/>
              <a:ea typeface="ＭＳ Ｐゴシック" pitchFamily="34" charset="-128"/>
            </a:endParaRPr>
          </a:p>
          <a:p>
            <a:pPr lvl="0" algn="ctr" defTabSz="457200">
              <a:spcBef>
                <a:spcPct val="20000"/>
              </a:spcBef>
            </a:pPr>
            <a:r>
              <a:rPr lang="en-US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In het </a:t>
            </a:r>
            <a:r>
              <a:rPr lang="en-US" sz="1400" b="1" i="0" dirty="0" err="1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westen</a:t>
            </a:r>
            <a:r>
              <a:rPr lang="en-US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 van </a:t>
            </a:r>
            <a:r>
              <a:rPr lang="en-US" sz="1400" b="1" i="0" dirty="0" err="1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Bulgarije</a:t>
            </a:r>
            <a:r>
              <a:rPr lang="en-US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,</a:t>
            </a:r>
          </a:p>
          <a:p>
            <a:pPr lvl="0" algn="ctr" defTabSz="457200">
              <a:spcBef>
                <a:spcPct val="20000"/>
              </a:spcBef>
            </a:pPr>
            <a:r>
              <a:rPr lang="en-US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 </a:t>
            </a:r>
            <a:r>
              <a:rPr lang="en-US" sz="1400" b="1" i="0" dirty="0" err="1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waarbij</a:t>
            </a:r>
            <a:r>
              <a:rPr lang="en-US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 de </a:t>
            </a:r>
            <a:r>
              <a:rPr lang="en-US" sz="1400" b="1" i="0" dirty="0" err="1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kinderen</a:t>
            </a:r>
            <a:r>
              <a:rPr lang="en-US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 </a:t>
            </a:r>
            <a:r>
              <a:rPr lang="en-US" sz="1400" b="1" i="0" dirty="0" err="1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centraal</a:t>
            </a:r>
            <a:r>
              <a:rPr lang="en-US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 </a:t>
            </a:r>
            <a:r>
              <a:rPr lang="en-US" sz="1400" b="1" i="0" dirty="0" err="1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staan</a:t>
            </a:r>
            <a:r>
              <a:rPr lang="en-US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.</a:t>
            </a:r>
          </a:p>
          <a:p>
            <a:pPr lvl="0" algn="ctr" defTabSz="457200">
              <a:spcBef>
                <a:spcPct val="20000"/>
              </a:spcBef>
            </a:pPr>
            <a:r>
              <a:rPr lang="en-US" sz="1400" b="1" i="0" dirty="0" err="1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Een</a:t>
            </a:r>
            <a:r>
              <a:rPr lang="en-US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 </a:t>
            </a:r>
            <a:r>
              <a:rPr lang="en-US" sz="1400" b="1" i="0" dirty="0" err="1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evangelisatie</a:t>
            </a:r>
            <a:r>
              <a:rPr lang="en-US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 </a:t>
            </a:r>
            <a:r>
              <a:rPr lang="en-US" sz="1400" b="1" i="0" dirty="0" err="1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campagne</a:t>
            </a:r>
            <a:r>
              <a:rPr lang="en-US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 </a:t>
            </a:r>
            <a:r>
              <a:rPr lang="en-US" sz="1400" b="1" i="0" dirty="0" err="1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voor</a:t>
            </a:r>
            <a:r>
              <a:rPr lang="en-US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 </a:t>
            </a:r>
            <a:r>
              <a:rPr lang="en-US" sz="1400" b="1" i="0" dirty="0" err="1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studenten</a:t>
            </a:r>
            <a:r>
              <a:rPr lang="en-US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 op de </a:t>
            </a:r>
            <a:r>
              <a:rPr lang="en-US" sz="1400" b="1" i="0" dirty="0" err="1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staatuniveristeiten</a:t>
            </a:r>
            <a:r>
              <a:rPr lang="en-US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 </a:t>
            </a:r>
            <a:r>
              <a:rPr lang="en-US" sz="1400" b="1" i="0" dirty="0" err="1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vanTsjechië</a:t>
            </a:r>
            <a:r>
              <a:rPr lang="en-US" sz="1400" b="1" i="0" dirty="0" smtClean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 </a:t>
            </a:r>
            <a:r>
              <a:rPr lang="en-US" sz="1400" b="1" i="0" dirty="0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en </a:t>
            </a:r>
            <a:r>
              <a:rPr lang="en-US" sz="1400" b="1" i="0" dirty="0" err="1">
                <a:solidFill>
                  <a:srgbClr val="0D0D0D"/>
                </a:solidFill>
                <a:latin typeface="Myriad Pro" pitchFamily="1" charset="0"/>
                <a:ea typeface="ＭＳ Ｐゴシック" pitchFamily="34" charset="-128"/>
              </a:rPr>
              <a:t>Slowakije</a:t>
            </a:r>
            <a:endParaRPr lang="en-US" sz="1400" b="1" i="0" dirty="0" smtClean="0">
              <a:solidFill>
                <a:srgbClr val="0D0D0D"/>
              </a:solidFill>
              <a:latin typeface="Myriad Pro" pitchFamily="1" charset="0"/>
              <a:ea typeface="ＭＳ Ｐゴシック" pitchFamily="34" charset="-128"/>
            </a:endParaRPr>
          </a:p>
          <a:p>
            <a:pPr lvl="0" algn="ctr" defTabSz="457200">
              <a:spcBef>
                <a:spcPct val="20000"/>
              </a:spcBef>
            </a:pPr>
            <a:endParaRPr lang="en-US" sz="1400" b="1" i="0" dirty="0">
              <a:solidFill>
                <a:srgbClr val="000000"/>
              </a:solidFill>
              <a:latin typeface="Myriad Pro" pitchFamily="1" charset="0"/>
              <a:ea typeface="ＭＳ Ｐゴシック" pitchFamily="34" charset="-128"/>
            </a:endParaRPr>
          </a:p>
        </p:txBody>
      </p:sp>
      <p:grpSp>
        <p:nvGrpSpPr>
          <p:cNvPr id="31" name="Groep 30"/>
          <p:cNvGrpSpPr/>
          <p:nvPr/>
        </p:nvGrpSpPr>
        <p:grpSpPr>
          <a:xfrm>
            <a:off x="3460220" y="5099146"/>
            <a:ext cx="4260478" cy="823886"/>
            <a:chOff x="539750" y="532779"/>
            <a:chExt cx="4260478" cy="823886"/>
          </a:xfrm>
        </p:grpSpPr>
        <p:pic>
          <p:nvPicPr>
            <p:cNvPr id="32" name="Picture 2" descr="http://www.aycongress.org/images/portugal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628650"/>
              <a:ext cx="814388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4" descr="http://us.cdn4.123rf.com/168nwm/ray22/ray221009/ray22100900060/7734150-vlag-van-tsjechen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584682"/>
              <a:ext cx="1080120" cy="7200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http://us.cdn1.123rf.com/168nwm/korionov/korionov1005/korionov100500095/7035195-vlag-van-slowakije-geafa-soleerd-op-witte-achtergrond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088" y="584682"/>
              <a:ext cx="1008112" cy="7320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http://sr.photos1.fotosearch.com/bthumb/WTD/WTD348/10882CS-U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108" y="532779"/>
              <a:ext cx="1080120" cy="8238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6" y="169871"/>
            <a:ext cx="13620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655" y="1444514"/>
            <a:ext cx="1745745" cy="187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ep 22"/>
          <p:cNvGrpSpPr/>
          <p:nvPr/>
        </p:nvGrpSpPr>
        <p:grpSpPr>
          <a:xfrm>
            <a:off x="2099058" y="29663"/>
            <a:ext cx="6760136" cy="1446550"/>
            <a:chOff x="2099058" y="29663"/>
            <a:chExt cx="6760136" cy="1446550"/>
          </a:xfrm>
        </p:grpSpPr>
        <p:sp>
          <p:nvSpPr>
            <p:cNvPr id="25" name="Tekstvak 24"/>
            <p:cNvSpPr txBox="1"/>
            <p:nvPr/>
          </p:nvSpPr>
          <p:spPr>
            <a:xfrm>
              <a:off x="6755442" y="29663"/>
              <a:ext cx="108012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88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&amp;</a:t>
              </a:r>
              <a:endParaRPr lang="nl-NL" sz="8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6" name="Groep 25"/>
            <p:cNvGrpSpPr/>
            <p:nvPr/>
          </p:nvGrpSpPr>
          <p:grpSpPr>
            <a:xfrm>
              <a:off x="2099058" y="169871"/>
              <a:ext cx="6760136" cy="1287346"/>
              <a:chOff x="2099058" y="169871"/>
              <a:chExt cx="6760136" cy="1287346"/>
            </a:xfrm>
          </p:grpSpPr>
          <p:sp>
            <p:nvSpPr>
              <p:cNvPr id="29" name="Tekstvak 28"/>
              <p:cNvSpPr txBox="1"/>
              <p:nvPr/>
            </p:nvSpPr>
            <p:spPr>
              <a:xfrm>
                <a:off x="5796136" y="312155"/>
                <a:ext cx="3063058" cy="58477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3200" dirty="0" smtClean="0">
                    <a:solidFill>
                      <a:schemeClr val="bg1"/>
                    </a:solidFill>
                    <a:cs typeface="Times New Roman" pitchFamily="18" charset="0"/>
                  </a:rPr>
                  <a:t>      </a:t>
                </a:r>
                <a:r>
                  <a:rPr lang="nl-NL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OPWEKKING</a:t>
                </a:r>
                <a:endParaRPr lang="nl-NL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0" name="Tekstvak 29"/>
              <p:cNvSpPr txBox="1"/>
              <p:nvPr/>
            </p:nvSpPr>
            <p:spPr>
              <a:xfrm>
                <a:off x="6149291" y="733284"/>
                <a:ext cx="2203488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REFORMATIE</a:t>
                </a:r>
                <a:endParaRPr lang="nl-NL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7" name="Groep 36"/>
              <p:cNvGrpSpPr/>
              <p:nvPr/>
            </p:nvGrpSpPr>
            <p:grpSpPr>
              <a:xfrm>
                <a:off x="2099058" y="865553"/>
                <a:ext cx="821394" cy="591664"/>
                <a:chOff x="-3089219" y="1415454"/>
                <a:chExt cx="1943944" cy="1695453"/>
              </a:xfrm>
            </p:grpSpPr>
            <p:pic>
              <p:nvPicPr>
                <p:cNvPr id="40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60848" y="1415456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9551" b="89888" l="18500" r="7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50275" y="1415456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23034" b="59551" l="12000" r="715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60848" y="1415455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19663" b="51124" l="10000" r="6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89219" y="1415454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8" name="Picture 6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2366" y="169871"/>
                <a:ext cx="889508" cy="122273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Rechthoek 38"/>
              <p:cNvSpPr/>
              <p:nvPr/>
            </p:nvSpPr>
            <p:spPr>
              <a:xfrm>
                <a:off x="2129529" y="404487"/>
                <a:ext cx="28184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000" b="1" dirty="0" smtClean="0">
                    <a:solidFill>
                      <a:schemeClr val="bg1"/>
                    </a:solidFill>
                    <a:latin typeface="Narkisim" pitchFamily="34" charset="-79"/>
                    <a:cs typeface="Narkisim" pitchFamily="34" charset="-79"/>
                  </a:rPr>
                  <a:t>Sabbat  September </a:t>
                </a:r>
                <a:r>
                  <a:rPr lang="nl-NL" sz="2000" b="1" dirty="0" smtClean="0">
                    <a:solidFill>
                      <a:schemeClr val="bg1"/>
                    </a:solidFill>
                    <a:latin typeface="Narkisim" pitchFamily="34" charset="-79"/>
                    <a:cs typeface="Narkisim" pitchFamily="34" charset="-79"/>
                  </a:rPr>
                  <a:t>28-2013</a:t>
                </a:r>
                <a:endParaRPr lang="nl-NL" sz="2000" b="1" dirty="0">
                  <a:solidFill>
                    <a:schemeClr val="bg1"/>
                  </a:solidFill>
                  <a:latin typeface="Narkisim" pitchFamily="34" charset="-79"/>
                  <a:cs typeface="Narkisim" pitchFamily="34" charset="-79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822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CC99"/>
            </a:gs>
            <a:gs pos="51000">
              <a:srgbClr val="FDD2A8"/>
            </a:gs>
            <a:gs pos="60000">
              <a:srgbClr val="F8E0C8"/>
            </a:gs>
            <a:gs pos="88000">
              <a:schemeClr val="bg1">
                <a:lumMod val="95000"/>
              </a:schemeClr>
            </a:gs>
            <a:gs pos="94000">
              <a:srgbClr val="80664D"/>
            </a:gs>
            <a:gs pos="19000">
              <a:srgbClr val="403327"/>
            </a:gs>
            <a:gs pos="98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7067"/>
            <a:ext cx="8755431" cy="42859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hoek 20"/>
          <p:cNvSpPr/>
          <p:nvPr/>
        </p:nvSpPr>
        <p:spPr>
          <a:xfrm>
            <a:off x="179512" y="6427555"/>
            <a:ext cx="8784976" cy="316332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9512" y="5923032"/>
            <a:ext cx="8784976" cy="386287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11" name="Picture 5" descr="F:\werk\WESEL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0" b="92174" l="5556" r="76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0" t="5446" r="25769" b="6674"/>
          <a:stretch>
            <a:fillRect/>
          </a:stretch>
        </p:blipFill>
        <p:spPr bwMode="auto">
          <a:xfrm>
            <a:off x="7740352" y="5511518"/>
            <a:ext cx="1059938" cy="105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6" y="169871"/>
            <a:ext cx="13620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823993"/>
            <a:ext cx="6133227" cy="576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ep 12"/>
          <p:cNvGrpSpPr/>
          <p:nvPr/>
        </p:nvGrpSpPr>
        <p:grpSpPr>
          <a:xfrm>
            <a:off x="2099058" y="29663"/>
            <a:ext cx="6760136" cy="1446550"/>
            <a:chOff x="2099058" y="29663"/>
            <a:chExt cx="6760136" cy="1446550"/>
          </a:xfrm>
        </p:grpSpPr>
        <p:sp>
          <p:nvSpPr>
            <p:cNvPr id="14" name="Tekstvak 13"/>
            <p:cNvSpPr txBox="1"/>
            <p:nvPr/>
          </p:nvSpPr>
          <p:spPr>
            <a:xfrm>
              <a:off x="6755442" y="29663"/>
              <a:ext cx="108012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88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&amp;</a:t>
              </a:r>
              <a:endParaRPr lang="nl-NL" sz="8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ep 14"/>
            <p:cNvGrpSpPr/>
            <p:nvPr/>
          </p:nvGrpSpPr>
          <p:grpSpPr>
            <a:xfrm>
              <a:off x="2099058" y="169871"/>
              <a:ext cx="6760136" cy="1287346"/>
              <a:chOff x="2099058" y="169871"/>
              <a:chExt cx="6760136" cy="1287346"/>
            </a:xfrm>
          </p:grpSpPr>
          <p:sp>
            <p:nvSpPr>
              <p:cNvPr id="16" name="Tekstvak 15"/>
              <p:cNvSpPr txBox="1"/>
              <p:nvPr/>
            </p:nvSpPr>
            <p:spPr>
              <a:xfrm>
                <a:off x="5796136" y="312155"/>
                <a:ext cx="3063058" cy="58477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3200" dirty="0" smtClean="0">
                    <a:solidFill>
                      <a:schemeClr val="bg1"/>
                    </a:solidFill>
                    <a:cs typeface="Times New Roman" pitchFamily="18" charset="0"/>
                  </a:rPr>
                  <a:t>      </a:t>
                </a:r>
                <a:r>
                  <a:rPr lang="nl-NL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OPWEKKING</a:t>
                </a:r>
                <a:endParaRPr lang="nl-NL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7" name="Tekstvak 16"/>
              <p:cNvSpPr txBox="1"/>
              <p:nvPr/>
            </p:nvSpPr>
            <p:spPr>
              <a:xfrm>
                <a:off x="6149291" y="733284"/>
                <a:ext cx="2203488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REFORMATIE</a:t>
                </a:r>
                <a:endParaRPr lang="nl-NL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8" name="Groep 17"/>
              <p:cNvGrpSpPr/>
              <p:nvPr/>
            </p:nvGrpSpPr>
            <p:grpSpPr>
              <a:xfrm>
                <a:off x="2099058" y="865553"/>
                <a:ext cx="821394" cy="591664"/>
                <a:chOff x="-3089219" y="1415454"/>
                <a:chExt cx="1943944" cy="1695453"/>
              </a:xfrm>
            </p:grpSpPr>
            <p:pic>
              <p:nvPicPr>
                <p:cNvPr id="26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60848" y="1415456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7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9551" b="89888" l="18500" r="7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50275" y="1415456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23034" b="59551" l="12000" r="715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60848" y="1415455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9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9663" b="51124" l="10000" r="6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89219" y="1415454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20" name="Picture 6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2366" y="169871"/>
                <a:ext cx="889508" cy="122273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echthoek 21"/>
              <p:cNvSpPr/>
              <p:nvPr/>
            </p:nvSpPr>
            <p:spPr>
              <a:xfrm>
                <a:off x="2129529" y="404487"/>
                <a:ext cx="28184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000" b="1" dirty="0" smtClean="0">
                    <a:solidFill>
                      <a:schemeClr val="bg1"/>
                    </a:solidFill>
                    <a:latin typeface="Narkisim" pitchFamily="34" charset="-79"/>
                    <a:cs typeface="Narkisim" pitchFamily="34" charset="-79"/>
                  </a:rPr>
                  <a:t>Sabbat  September </a:t>
                </a:r>
                <a:r>
                  <a:rPr lang="nl-NL" sz="2000" b="1" dirty="0" smtClean="0">
                    <a:solidFill>
                      <a:schemeClr val="bg1"/>
                    </a:solidFill>
                    <a:latin typeface="Narkisim" pitchFamily="34" charset="-79"/>
                    <a:cs typeface="Narkisim" pitchFamily="34" charset="-79"/>
                  </a:rPr>
                  <a:t>28-2013</a:t>
                </a:r>
                <a:endParaRPr lang="nl-NL" sz="2000" b="1" dirty="0">
                  <a:solidFill>
                    <a:schemeClr val="bg1"/>
                  </a:solidFill>
                  <a:latin typeface="Narkisim" pitchFamily="34" charset="-79"/>
                  <a:cs typeface="Narkisim" pitchFamily="34" charset="-79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642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CC99"/>
            </a:gs>
            <a:gs pos="51000">
              <a:srgbClr val="FDD2A8"/>
            </a:gs>
            <a:gs pos="60000">
              <a:srgbClr val="F8E0C8"/>
            </a:gs>
            <a:gs pos="88000">
              <a:schemeClr val="bg1">
                <a:lumMod val="95000"/>
              </a:schemeClr>
            </a:gs>
            <a:gs pos="94000">
              <a:srgbClr val="80664D"/>
            </a:gs>
            <a:gs pos="19000">
              <a:srgbClr val="403327"/>
            </a:gs>
            <a:gs pos="98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/>
        </p:nvSpPr>
        <p:spPr>
          <a:xfrm>
            <a:off x="179512" y="6427555"/>
            <a:ext cx="8784976" cy="316332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9512" y="5013176"/>
            <a:ext cx="8784976" cy="1296144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10" name="Picture 5" descr="http://delaware.adventistfaith.org/site_data/302/assets/0043/4213/13ccover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463"/>
            <a:ext cx="1570840" cy="223224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F:\werk\WESEL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0" b="92174" l="5556" r="76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0" t="5446" r="25769" b="6674"/>
          <a:stretch>
            <a:fillRect/>
          </a:stretch>
        </p:blipFill>
        <p:spPr bwMode="auto">
          <a:xfrm>
            <a:off x="7740352" y="5511518"/>
            <a:ext cx="1059938" cy="105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453422" y="5153592"/>
            <a:ext cx="73657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Segoe UI Semilight" pitchFamily="34" charset="0"/>
                <a:cs typeface="Segoe UI Semilight" pitchFamily="34" charset="0"/>
              </a:rPr>
              <a:t>In 2010 </a:t>
            </a:r>
            <a:r>
              <a:rPr lang="en-US" b="1" dirty="0" err="1" smtClean="0">
                <a:latin typeface="Segoe UI Semilight" pitchFamily="34" charset="0"/>
                <a:cs typeface="Segoe UI Semilight" pitchFamily="34" charset="0"/>
              </a:rPr>
              <a:t>zei</a:t>
            </a:r>
            <a:r>
              <a:rPr lang="en-US" b="1" dirty="0" smtClean="0">
                <a:latin typeface="Segoe UI Semilight" pitchFamily="34" charset="0"/>
                <a:cs typeface="Segoe UI Semilight" pitchFamily="34" charset="0"/>
              </a:rPr>
              <a:t> Ted Wilson :  </a:t>
            </a:r>
            <a:endParaRPr lang="en-US" b="1" dirty="0" smtClean="0">
              <a:latin typeface="Segoe UI Semilight" pitchFamily="34" charset="0"/>
              <a:cs typeface="Segoe UI Semilight" pitchFamily="34" charset="0"/>
            </a:endParaRPr>
          </a:p>
          <a:p>
            <a:r>
              <a:rPr lang="en-US" sz="2000"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lang="en-US" sz="2000" b="1" dirty="0" smtClean="0">
                <a:latin typeface="Segoe UI Semilight" pitchFamily="34" charset="0"/>
                <a:cs typeface="Segoe UI Semilight" pitchFamily="34" charset="0"/>
              </a:rPr>
              <a:t>                         (</a:t>
            </a:r>
            <a:r>
              <a:rPr lang="en-US" sz="2000" b="1" dirty="0">
                <a:latin typeface="Segoe UI Semilight" pitchFamily="34" charset="0"/>
                <a:cs typeface="Segoe UI Semilight" pitchFamily="34" charset="0"/>
              </a:rPr>
              <a:t>President of the General </a:t>
            </a:r>
            <a:r>
              <a:rPr lang="en-US" sz="2000" b="1" dirty="0" smtClean="0">
                <a:latin typeface="Segoe UI Semilight" pitchFamily="34" charset="0"/>
                <a:cs typeface="Segoe UI Semilight" pitchFamily="34" charset="0"/>
              </a:rPr>
              <a:t>Conference) </a:t>
            </a:r>
            <a:r>
              <a:rPr lang="en-US" b="1" dirty="0" smtClean="0">
                <a:latin typeface="Segoe UI Semilight" pitchFamily="34" charset="0"/>
                <a:cs typeface="Segoe UI Semilight" pitchFamily="34" charset="0"/>
              </a:rPr>
              <a:t> </a:t>
            </a:r>
            <a:endParaRPr lang="nl-NL" b="1" dirty="0"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4" y="1646335"/>
            <a:ext cx="2882020" cy="352839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3319240" y="4293096"/>
            <a:ext cx="4516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Dit</a:t>
            </a:r>
            <a:r>
              <a:rPr lang="en-US" b="1" dirty="0" smtClean="0"/>
              <a:t> </a:t>
            </a:r>
            <a:r>
              <a:rPr lang="en-US" b="1" dirty="0" err="1" smtClean="0"/>
              <a:t>zei</a:t>
            </a:r>
            <a:r>
              <a:rPr lang="en-US" b="1" dirty="0" smtClean="0"/>
              <a:t> </a:t>
            </a:r>
            <a:r>
              <a:rPr lang="en-US" b="1" dirty="0" smtClean="0"/>
              <a:t>Ted </a:t>
            </a:r>
            <a:r>
              <a:rPr lang="en-US" b="1" dirty="0" smtClean="0"/>
              <a:t>Wilson in </a:t>
            </a:r>
            <a:r>
              <a:rPr lang="en-US" b="1" dirty="0"/>
              <a:t>2010!</a:t>
            </a:r>
            <a:endParaRPr lang="nl-NL" b="1" dirty="0"/>
          </a:p>
        </p:txBody>
      </p:sp>
      <p:sp>
        <p:nvSpPr>
          <p:cNvPr id="4" name="Rechthoek 3"/>
          <p:cNvSpPr/>
          <p:nvPr/>
        </p:nvSpPr>
        <p:spPr>
          <a:xfrm>
            <a:off x="2665725" y="1515282"/>
            <a:ext cx="62987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b="1" dirty="0" smtClean="0"/>
              <a:t>“</a:t>
            </a:r>
            <a:r>
              <a:rPr lang="en-US" b="1" dirty="0" smtClean="0"/>
              <a:t>MAAR</a:t>
            </a:r>
            <a:r>
              <a:rPr lang="en-US" b="1" dirty="0" smtClean="0"/>
              <a:t>... </a:t>
            </a:r>
            <a:r>
              <a:rPr lang="en-US" b="1" dirty="0" err="1" smtClean="0"/>
              <a:t>Een</a:t>
            </a:r>
            <a:r>
              <a:rPr lang="en-US" b="1" dirty="0" smtClean="0"/>
              <a:t> </a:t>
            </a:r>
            <a:r>
              <a:rPr lang="en-US" b="1" dirty="0" err="1" smtClean="0"/>
              <a:t>grondige</a:t>
            </a:r>
            <a:r>
              <a:rPr lang="en-US" b="1" dirty="0" smtClean="0"/>
              <a:t> </a:t>
            </a:r>
            <a:r>
              <a:rPr lang="en-US" b="1" dirty="0" err="1" smtClean="0"/>
              <a:t>inventartistie</a:t>
            </a:r>
            <a:r>
              <a:rPr lang="en-US" b="1" dirty="0" smtClean="0"/>
              <a:t> </a:t>
            </a:r>
            <a:r>
              <a:rPr lang="en-US" b="1" dirty="0" err="1" smtClean="0"/>
              <a:t>heeft</a:t>
            </a:r>
            <a:r>
              <a:rPr lang="en-US" b="1" dirty="0" smtClean="0"/>
              <a:t> </a:t>
            </a:r>
            <a:r>
              <a:rPr lang="en-US" b="1" dirty="0" err="1" smtClean="0"/>
              <a:t>helaas</a:t>
            </a:r>
            <a:r>
              <a:rPr lang="en-US" b="1" dirty="0" smtClean="0"/>
              <a:t> </a:t>
            </a:r>
            <a:r>
              <a:rPr lang="en-US" b="1" dirty="0" err="1" smtClean="0"/>
              <a:t>aangetoond</a:t>
            </a:r>
            <a:r>
              <a:rPr lang="en-US" b="1" dirty="0" smtClean="0"/>
              <a:t>, </a:t>
            </a:r>
            <a:r>
              <a:rPr lang="en-US" b="1" dirty="0" err="1" smtClean="0"/>
              <a:t>dat</a:t>
            </a:r>
            <a:r>
              <a:rPr lang="en-US" b="1" dirty="0" smtClean="0"/>
              <a:t> al </a:t>
            </a:r>
            <a:r>
              <a:rPr lang="en-US" b="1" dirty="0" err="1" smtClean="0"/>
              <a:t>onze</a:t>
            </a:r>
            <a:r>
              <a:rPr lang="en-US" b="1" dirty="0" smtClean="0"/>
              <a:t> </a:t>
            </a:r>
            <a:r>
              <a:rPr lang="en-US" b="1" dirty="0" err="1" smtClean="0"/>
              <a:t>goede</a:t>
            </a:r>
            <a:r>
              <a:rPr lang="en-US" b="1" dirty="0" smtClean="0"/>
              <a:t> </a:t>
            </a:r>
            <a:r>
              <a:rPr lang="en-US" b="1" dirty="0" err="1" smtClean="0"/>
              <a:t>bedoelingen</a:t>
            </a:r>
            <a:r>
              <a:rPr lang="en-US" b="1" dirty="0" smtClean="0"/>
              <a:t> ten </a:t>
            </a:r>
            <a:r>
              <a:rPr lang="en-US" b="1" dirty="0" err="1" smtClean="0"/>
              <a:t>aanzien</a:t>
            </a:r>
            <a:r>
              <a:rPr lang="en-US" b="1" dirty="0" smtClean="0"/>
              <a:t> van </a:t>
            </a:r>
            <a:r>
              <a:rPr lang="en-US" b="1" dirty="0" err="1" smtClean="0"/>
              <a:t>evangelisatie</a:t>
            </a:r>
            <a:r>
              <a:rPr lang="en-US" b="1" dirty="0" smtClean="0"/>
              <a:t> </a:t>
            </a:r>
            <a:r>
              <a:rPr lang="en-US" b="1" dirty="0" err="1" smtClean="0"/>
              <a:t>p</a:t>
            </a:r>
            <a:r>
              <a:rPr lang="en-US" b="1" dirty="0" err="1" smtClean="0"/>
              <a:t>rojecten</a:t>
            </a:r>
            <a:r>
              <a:rPr lang="en-US" b="1" dirty="0"/>
              <a:t> </a:t>
            </a:r>
            <a:r>
              <a:rPr lang="en-US" b="1" dirty="0" err="1" smtClean="0"/>
              <a:t>niet</a:t>
            </a:r>
            <a:r>
              <a:rPr lang="en-US" b="1" dirty="0" smtClean="0"/>
              <a:t> het </a:t>
            </a:r>
            <a:r>
              <a:rPr lang="en-US" b="1" dirty="0" err="1" smtClean="0"/>
              <a:t>gewenste</a:t>
            </a:r>
            <a:r>
              <a:rPr lang="en-US" b="1" dirty="0" smtClean="0"/>
              <a:t> </a:t>
            </a:r>
            <a:r>
              <a:rPr lang="en-US" b="1" dirty="0" err="1" smtClean="0"/>
              <a:t>resultaat</a:t>
            </a:r>
            <a:r>
              <a:rPr lang="en-US" b="1" dirty="0" smtClean="0"/>
              <a:t> </a:t>
            </a:r>
            <a:r>
              <a:rPr lang="en-US" b="1" dirty="0" err="1" smtClean="0"/>
              <a:t>hebben</a:t>
            </a:r>
            <a:r>
              <a:rPr lang="en-US" b="1" dirty="0" smtClean="0"/>
              <a:t>.</a:t>
            </a:r>
          </a:p>
          <a:p>
            <a:pPr lvl="1" algn="ctr"/>
            <a:r>
              <a:rPr lang="en-US" b="1" dirty="0" err="1" smtClean="0"/>
              <a:t>Wanneer</a:t>
            </a:r>
            <a:r>
              <a:rPr lang="en-US" b="1" dirty="0" smtClean="0"/>
              <a:t> we </a:t>
            </a:r>
            <a:r>
              <a:rPr lang="en-US" b="1" dirty="0" err="1" smtClean="0"/>
              <a:t>geen</a:t>
            </a:r>
            <a:r>
              <a:rPr lang="en-US" b="1" dirty="0" smtClean="0"/>
              <a:t> </a:t>
            </a:r>
            <a:r>
              <a:rPr lang="en-US" b="1" dirty="0" err="1" smtClean="0"/>
              <a:t>radicale</a:t>
            </a:r>
            <a:r>
              <a:rPr lang="en-US" b="1" dirty="0" smtClean="0"/>
              <a:t> </a:t>
            </a:r>
            <a:r>
              <a:rPr lang="en-US" b="1" dirty="0" err="1" smtClean="0"/>
              <a:t>veranderingen</a:t>
            </a:r>
            <a:r>
              <a:rPr lang="en-US" b="1" dirty="0" smtClean="0"/>
              <a:t> </a:t>
            </a:r>
            <a:r>
              <a:rPr lang="en-US" b="1" dirty="0" err="1" smtClean="0"/>
              <a:t>doorvoeren</a:t>
            </a:r>
            <a:r>
              <a:rPr lang="en-US" b="1" dirty="0" smtClean="0"/>
              <a:t> </a:t>
            </a:r>
            <a:r>
              <a:rPr lang="en-US" b="1" dirty="0" err="1" smtClean="0"/>
              <a:t>zal</a:t>
            </a:r>
            <a:r>
              <a:rPr lang="en-US" b="1" dirty="0" smtClean="0"/>
              <a:t> </a:t>
            </a:r>
            <a:r>
              <a:rPr lang="en-US" b="1" dirty="0" err="1" smtClean="0"/>
              <a:t>deze</a:t>
            </a:r>
            <a:r>
              <a:rPr lang="en-US" b="1" dirty="0" smtClean="0"/>
              <a:t> </a:t>
            </a:r>
            <a:r>
              <a:rPr lang="en-US" b="1" dirty="0" err="1" smtClean="0"/>
              <a:t>generatie</a:t>
            </a:r>
            <a:r>
              <a:rPr lang="en-US" b="1" dirty="0" smtClean="0"/>
              <a:t> </a:t>
            </a:r>
            <a:r>
              <a:rPr lang="en-US" b="1" dirty="0" err="1" smtClean="0"/>
              <a:t>haar</a:t>
            </a:r>
            <a:r>
              <a:rPr lang="en-US" b="1" dirty="0" smtClean="0"/>
              <a:t> </a:t>
            </a:r>
            <a:r>
              <a:rPr lang="en-US" b="1" dirty="0" err="1" smtClean="0"/>
              <a:t>doel</a:t>
            </a:r>
            <a:r>
              <a:rPr lang="en-US" b="1" dirty="0" smtClean="0"/>
              <a:t> </a:t>
            </a:r>
            <a:r>
              <a:rPr lang="en-US" b="1" dirty="0" err="1" smtClean="0"/>
              <a:t>nooit</a:t>
            </a:r>
            <a:r>
              <a:rPr lang="en-US" b="1" dirty="0" smtClean="0"/>
              <a:t> </a:t>
            </a:r>
            <a:r>
              <a:rPr lang="en-US" b="1" dirty="0" err="1" smtClean="0"/>
              <a:t>kunnen</a:t>
            </a:r>
            <a:r>
              <a:rPr lang="en-US" b="1" dirty="0" smtClean="0"/>
              <a:t> </a:t>
            </a:r>
            <a:r>
              <a:rPr lang="en-US" b="1" dirty="0" err="1" smtClean="0"/>
              <a:t>bereiken</a:t>
            </a:r>
            <a:r>
              <a:rPr lang="en-US" b="1" dirty="0" smtClean="0"/>
              <a:t>.”</a:t>
            </a:r>
            <a:endParaRPr lang="nl-NL" b="1" dirty="0"/>
          </a:p>
        </p:txBody>
      </p:sp>
      <p:grpSp>
        <p:nvGrpSpPr>
          <p:cNvPr id="34" name="Groep 33"/>
          <p:cNvGrpSpPr/>
          <p:nvPr/>
        </p:nvGrpSpPr>
        <p:grpSpPr>
          <a:xfrm>
            <a:off x="2099058" y="29663"/>
            <a:ext cx="6760136" cy="1446550"/>
            <a:chOff x="2099058" y="29663"/>
            <a:chExt cx="6760136" cy="1446550"/>
          </a:xfrm>
        </p:grpSpPr>
        <p:sp>
          <p:nvSpPr>
            <p:cNvPr id="35" name="Tekstvak 34"/>
            <p:cNvSpPr txBox="1"/>
            <p:nvPr/>
          </p:nvSpPr>
          <p:spPr>
            <a:xfrm>
              <a:off x="6755442" y="29663"/>
              <a:ext cx="108012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88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&amp;</a:t>
              </a:r>
              <a:endParaRPr lang="nl-NL" sz="8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6" name="Groep 35"/>
            <p:cNvGrpSpPr/>
            <p:nvPr/>
          </p:nvGrpSpPr>
          <p:grpSpPr>
            <a:xfrm>
              <a:off x="2099058" y="169871"/>
              <a:ext cx="6760136" cy="1287346"/>
              <a:chOff x="2099058" y="169871"/>
              <a:chExt cx="6760136" cy="1287346"/>
            </a:xfrm>
          </p:grpSpPr>
          <p:sp>
            <p:nvSpPr>
              <p:cNvPr id="37" name="Tekstvak 36"/>
              <p:cNvSpPr txBox="1"/>
              <p:nvPr/>
            </p:nvSpPr>
            <p:spPr>
              <a:xfrm>
                <a:off x="5796136" y="312155"/>
                <a:ext cx="3063058" cy="58477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3200" dirty="0" smtClean="0">
                    <a:solidFill>
                      <a:schemeClr val="bg1"/>
                    </a:solidFill>
                    <a:cs typeface="Times New Roman" pitchFamily="18" charset="0"/>
                  </a:rPr>
                  <a:t>      </a:t>
                </a:r>
                <a:r>
                  <a:rPr lang="nl-NL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OPWEKKING</a:t>
                </a:r>
                <a:endParaRPr lang="nl-NL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8" name="Tekstvak 37"/>
              <p:cNvSpPr txBox="1"/>
              <p:nvPr/>
            </p:nvSpPr>
            <p:spPr>
              <a:xfrm>
                <a:off x="6149291" y="733284"/>
                <a:ext cx="2203488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REFORMATIE</a:t>
                </a:r>
                <a:endParaRPr lang="nl-NL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9" name="Groep 38"/>
              <p:cNvGrpSpPr/>
              <p:nvPr/>
            </p:nvGrpSpPr>
            <p:grpSpPr>
              <a:xfrm>
                <a:off x="2099058" y="865553"/>
                <a:ext cx="821394" cy="591664"/>
                <a:chOff x="-3089219" y="1415454"/>
                <a:chExt cx="1943944" cy="1695453"/>
              </a:xfrm>
            </p:grpSpPr>
            <p:pic>
              <p:nvPicPr>
                <p:cNvPr id="42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60848" y="1415456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9551" b="89888" l="18500" r="7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50275" y="1415456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3034" b="59551" l="12000" r="715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60848" y="1415455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9663" b="51124" l="10000" r="6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89219" y="1415454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40" name="Picture 6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2366" y="169871"/>
                <a:ext cx="889508" cy="122273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Rechthoek 40"/>
              <p:cNvSpPr/>
              <p:nvPr/>
            </p:nvSpPr>
            <p:spPr>
              <a:xfrm>
                <a:off x="2129529" y="404487"/>
                <a:ext cx="28184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000" b="1" dirty="0" smtClean="0">
                    <a:solidFill>
                      <a:schemeClr val="bg1"/>
                    </a:solidFill>
                    <a:latin typeface="Narkisim" pitchFamily="34" charset="-79"/>
                    <a:cs typeface="Narkisim" pitchFamily="34" charset="-79"/>
                  </a:rPr>
                  <a:t>Sabbat  September </a:t>
                </a:r>
                <a:r>
                  <a:rPr lang="nl-NL" sz="2000" b="1" dirty="0" smtClean="0">
                    <a:solidFill>
                      <a:schemeClr val="bg1"/>
                    </a:solidFill>
                    <a:latin typeface="Narkisim" pitchFamily="34" charset="-79"/>
                    <a:cs typeface="Narkisim" pitchFamily="34" charset="-79"/>
                  </a:rPr>
                  <a:t>28-2013</a:t>
                </a:r>
                <a:endParaRPr lang="nl-NL" sz="2000" b="1" dirty="0">
                  <a:solidFill>
                    <a:schemeClr val="bg1"/>
                  </a:solidFill>
                  <a:latin typeface="Narkisim" pitchFamily="34" charset="-79"/>
                  <a:cs typeface="Narkisim" pitchFamily="34" charset="-79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899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CC99"/>
            </a:gs>
            <a:gs pos="51000">
              <a:srgbClr val="FDD2A8"/>
            </a:gs>
            <a:gs pos="60000">
              <a:srgbClr val="F8E0C8"/>
            </a:gs>
            <a:gs pos="88000">
              <a:schemeClr val="bg1">
                <a:lumMod val="95000"/>
              </a:schemeClr>
            </a:gs>
            <a:gs pos="94000">
              <a:srgbClr val="80664D"/>
            </a:gs>
            <a:gs pos="19000">
              <a:srgbClr val="403327"/>
            </a:gs>
            <a:gs pos="98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/>
        </p:nvSpPr>
        <p:spPr>
          <a:xfrm>
            <a:off x="179512" y="6427555"/>
            <a:ext cx="8784976" cy="316332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9512" y="5013176"/>
            <a:ext cx="8784976" cy="1296144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10" name="Picture 5" descr="http://delaware.adventistfaith.org/site_data/302/assets/0043/4213/13ccover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463"/>
            <a:ext cx="1570840" cy="223224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F:\werk\WESEL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0" b="92174" l="5556" r="76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0" t="5446" r="25769" b="6674"/>
          <a:stretch>
            <a:fillRect/>
          </a:stretch>
        </p:blipFill>
        <p:spPr bwMode="auto">
          <a:xfrm>
            <a:off x="7740352" y="5511518"/>
            <a:ext cx="1059938" cy="105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3957827" y="3935958"/>
            <a:ext cx="438293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/>
              <a:t>Dit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schreef</a:t>
            </a:r>
            <a:r>
              <a:rPr lang="en-US" sz="3200" b="1" dirty="0" smtClean="0"/>
              <a:t> </a:t>
            </a:r>
            <a:r>
              <a:rPr lang="en-US" sz="3200" b="1" dirty="0" smtClean="0"/>
              <a:t>Mark Finley </a:t>
            </a:r>
          </a:p>
          <a:p>
            <a:pPr algn="ctr"/>
            <a:r>
              <a:rPr lang="en-US" sz="3200" b="1" dirty="0" smtClean="0"/>
              <a:t>in 2013!</a:t>
            </a:r>
            <a:endParaRPr lang="nl-NL" sz="3200" b="1" dirty="0"/>
          </a:p>
        </p:txBody>
      </p:sp>
      <p:pic>
        <p:nvPicPr>
          <p:cNvPr id="23" name="Picture 426" descr="F:\werk\FINLEY_MARK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9" t="10011" r="24801" b="13232"/>
          <a:stretch/>
        </p:blipFill>
        <p:spPr bwMode="auto">
          <a:xfrm>
            <a:off x="882539" y="1868386"/>
            <a:ext cx="2682639" cy="35048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453422" y="5153592"/>
            <a:ext cx="73657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Segoe UI Semilight" pitchFamily="34" charset="0"/>
                <a:cs typeface="Segoe UI Semilight" pitchFamily="34" charset="0"/>
              </a:rPr>
              <a:t>                      </a:t>
            </a:r>
            <a:r>
              <a:rPr lang="en-US" b="1" dirty="0" smtClean="0">
                <a:latin typeface="Segoe UI Semilight" pitchFamily="34" charset="0"/>
                <a:cs typeface="Segoe UI Semilight" pitchFamily="34" charset="0"/>
              </a:rPr>
              <a:t>Mark Finley</a:t>
            </a:r>
          </a:p>
          <a:p>
            <a:r>
              <a:rPr lang="en-US" sz="2000"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lang="en-US" sz="2000" b="1" dirty="0" smtClean="0">
                <a:latin typeface="Segoe UI Semilight" pitchFamily="34" charset="0"/>
                <a:cs typeface="Segoe UI Semilight" pitchFamily="34" charset="0"/>
              </a:rPr>
              <a:t>             </a:t>
            </a:r>
            <a:endParaRPr lang="nl-NL" b="1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3597645" y="1973323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God </a:t>
            </a:r>
            <a:r>
              <a:rPr lang="en-US" b="1" dirty="0" err="1" smtClean="0"/>
              <a:t>streeft</a:t>
            </a:r>
            <a:r>
              <a:rPr lang="en-US" b="1" dirty="0" smtClean="0"/>
              <a:t> </a:t>
            </a:r>
            <a:r>
              <a:rPr lang="en-US" b="1" dirty="0" err="1" smtClean="0"/>
              <a:t>erna</a:t>
            </a:r>
            <a:r>
              <a:rPr lang="en-US" b="1" dirty="0" smtClean="0"/>
              <a:t>, </a:t>
            </a:r>
            <a:r>
              <a:rPr lang="en-US" b="1" dirty="0" err="1" smtClean="0"/>
              <a:t>om</a:t>
            </a:r>
            <a:r>
              <a:rPr lang="en-US" b="1" dirty="0" smtClean="0"/>
              <a:t> de </a:t>
            </a:r>
            <a:r>
              <a:rPr lang="en-US" b="1" dirty="0" err="1" smtClean="0"/>
              <a:t>Heilige</a:t>
            </a:r>
            <a:r>
              <a:rPr lang="en-US" b="1" dirty="0" smtClean="0"/>
              <a:t> </a:t>
            </a:r>
            <a:r>
              <a:rPr lang="en-US" b="1" dirty="0" err="1" smtClean="0"/>
              <a:t>Geest</a:t>
            </a:r>
            <a:r>
              <a:rPr lang="en-US" b="1" dirty="0" smtClean="0"/>
              <a:t> </a:t>
            </a:r>
            <a:r>
              <a:rPr lang="en-US" b="1" dirty="0" err="1" smtClean="0"/>
              <a:t>aan</a:t>
            </a:r>
            <a:r>
              <a:rPr lang="en-US" b="1" dirty="0" smtClean="0"/>
              <a:t> </a:t>
            </a:r>
            <a:r>
              <a:rPr lang="en-US" b="1" dirty="0" err="1" smtClean="0"/>
              <a:t>elke</a:t>
            </a:r>
            <a:r>
              <a:rPr lang="en-US" b="1" dirty="0" smtClean="0"/>
              <a:t> </a:t>
            </a:r>
            <a:r>
              <a:rPr lang="en-US" b="1" dirty="0" err="1" smtClean="0"/>
              <a:t>generatie</a:t>
            </a:r>
            <a:r>
              <a:rPr lang="en-US" b="1" dirty="0" smtClean="0"/>
              <a:t>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laten</a:t>
            </a:r>
            <a:r>
              <a:rPr lang="en-US" b="1" dirty="0" smtClean="0"/>
              <a:t> </a:t>
            </a:r>
            <a:r>
              <a:rPr lang="en-US" b="1" dirty="0" err="1" smtClean="0"/>
              <a:t>toekomen</a:t>
            </a:r>
            <a:r>
              <a:rPr lang="en-US" b="1" dirty="0" smtClean="0"/>
              <a:t>, </a:t>
            </a:r>
            <a:r>
              <a:rPr lang="en-US" b="1" dirty="0" err="1" smtClean="0"/>
              <a:t>zodat</a:t>
            </a:r>
            <a:r>
              <a:rPr lang="en-US" b="1" dirty="0" smtClean="0"/>
              <a:t> </a:t>
            </a:r>
            <a:r>
              <a:rPr lang="en-US" b="1" dirty="0" err="1" smtClean="0"/>
              <a:t>er</a:t>
            </a:r>
            <a:r>
              <a:rPr lang="en-US" b="1" dirty="0" smtClean="0"/>
              <a:t> </a:t>
            </a:r>
            <a:r>
              <a:rPr lang="en-US" b="1" dirty="0" err="1" smtClean="0"/>
              <a:t>een</a:t>
            </a:r>
            <a:r>
              <a:rPr lang="en-US" b="1" dirty="0" smtClean="0"/>
              <a:t> </a:t>
            </a:r>
            <a:r>
              <a:rPr lang="en-US" b="1" dirty="0" err="1" smtClean="0"/>
              <a:t>dagelijkse</a:t>
            </a:r>
            <a:r>
              <a:rPr lang="en-US" b="1" dirty="0" smtClean="0"/>
              <a:t> </a:t>
            </a:r>
            <a:r>
              <a:rPr lang="en-US" b="1" dirty="0" err="1" smtClean="0"/>
              <a:t>permanente</a:t>
            </a:r>
            <a:endParaRPr lang="en-US" b="1" dirty="0" smtClean="0"/>
          </a:p>
          <a:p>
            <a:pPr algn="ctr"/>
            <a:r>
              <a:rPr lang="en-US" b="1" dirty="0" err="1"/>
              <a:t>o</a:t>
            </a:r>
            <a:r>
              <a:rPr lang="en-US" b="1" dirty="0" err="1" smtClean="0"/>
              <a:t>pwekking</a:t>
            </a:r>
            <a:r>
              <a:rPr lang="en-US" b="1" dirty="0" smtClean="0"/>
              <a:t> in </a:t>
            </a:r>
            <a:r>
              <a:rPr lang="en-US" b="1" dirty="0" err="1" smtClean="0"/>
              <a:t>ons</a:t>
            </a:r>
            <a:r>
              <a:rPr lang="en-US" b="1" dirty="0" smtClean="0"/>
              <a:t> </a:t>
            </a:r>
            <a:r>
              <a:rPr lang="en-US" b="1" dirty="0" err="1" smtClean="0"/>
              <a:t>kan</a:t>
            </a:r>
            <a:r>
              <a:rPr lang="en-US" b="1" dirty="0" smtClean="0"/>
              <a:t> </a:t>
            </a:r>
            <a:r>
              <a:rPr lang="en-US" b="1" dirty="0" err="1" smtClean="0"/>
              <a:t>plaatsvinden</a:t>
            </a:r>
            <a:r>
              <a:rPr lang="en-US" b="1" dirty="0" smtClean="0"/>
              <a:t>.</a:t>
            </a:r>
            <a:endParaRPr lang="nl-NL" b="1" dirty="0"/>
          </a:p>
        </p:txBody>
      </p:sp>
      <p:grpSp>
        <p:nvGrpSpPr>
          <p:cNvPr id="25" name="Groep 24"/>
          <p:cNvGrpSpPr/>
          <p:nvPr/>
        </p:nvGrpSpPr>
        <p:grpSpPr>
          <a:xfrm>
            <a:off x="2099058" y="29663"/>
            <a:ext cx="6760136" cy="1446550"/>
            <a:chOff x="2099058" y="29663"/>
            <a:chExt cx="6760136" cy="1446550"/>
          </a:xfrm>
        </p:grpSpPr>
        <p:sp>
          <p:nvSpPr>
            <p:cNvPr id="26" name="Tekstvak 25"/>
            <p:cNvSpPr txBox="1"/>
            <p:nvPr/>
          </p:nvSpPr>
          <p:spPr>
            <a:xfrm>
              <a:off x="6755442" y="29663"/>
              <a:ext cx="108012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88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&amp;</a:t>
              </a:r>
              <a:endParaRPr lang="nl-NL" sz="8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7" name="Groep 26"/>
            <p:cNvGrpSpPr/>
            <p:nvPr/>
          </p:nvGrpSpPr>
          <p:grpSpPr>
            <a:xfrm>
              <a:off x="2099058" y="169871"/>
              <a:ext cx="6760136" cy="1287346"/>
              <a:chOff x="2099058" y="169871"/>
              <a:chExt cx="6760136" cy="1287346"/>
            </a:xfrm>
          </p:grpSpPr>
          <p:sp>
            <p:nvSpPr>
              <p:cNvPr id="28" name="Tekstvak 27"/>
              <p:cNvSpPr txBox="1"/>
              <p:nvPr/>
            </p:nvSpPr>
            <p:spPr>
              <a:xfrm>
                <a:off x="5796136" y="312155"/>
                <a:ext cx="3063058" cy="58477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3200" dirty="0" smtClean="0">
                    <a:solidFill>
                      <a:schemeClr val="bg1"/>
                    </a:solidFill>
                    <a:cs typeface="Times New Roman" pitchFamily="18" charset="0"/>
                  </a:rPr>
                  <a:t>      </a:t>
                </a:r>
                <a:r>
                  <a:rPr lang="nl-NL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OPWEKKING</a:t>
                </a:r>
                <a:endParaRPr lang="nl-NL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29" name="Tekstvak 28"/>
              <p:cNvSpPr txBox="1"/>
              <p:nvPr/>
            </p:nvSpPr>
            <p:spPr>
              <a:xfrm>
                <a:off x="6149291" y="733284"/>
                <a:ext cx="2203488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REFORMATIE</a:t>
                </a:r>
                <a:endParaRPr lang="nl-NL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0" name="Groep 29"/>
              <p:cNvGrpSpPr/>
              <p:nvPr/>
            </p:nvGrpSpPr>
            <p:grpSpPr>
              <a:xfrm>
                <a:off x="2099058" y="865553"/>
                <a:ext cx="821394" cy="591664"/>
                <a:chOff x="-3089219" y="1415454"/>
                <a:chExt cx="1943944" cy="1695453"/>
              </a:xfrm>
            </p:grpSpPr>
            <p:pic>
              <p:nvPicPr>
                <p:cNvPr id="33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60848" y="1415456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9551" b="89888" l="18500" r="7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50275" y="1415456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3034" b="59551" l="12000" r="715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60848" y="1415455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9663" b="51124" l="10000" r="6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89219" y="1415454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1" name="Picture 6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2366" y="169871"/>
                <a:ext cx="889508" cy="122273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echthoek 31"/>
              <p:cNvSpPr/>
              <p:nvPr/>
            </p:nvSpPr>
            <p:spPr>
              <a:xfrm>
                <a:off x="2129529" y="404487"/>
                <a:ext cx="28184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000" b="1" dirty="0" smtClean="0">
                    <a:solidFill>
                      <a:schemeClr val="bg1"/>
                    </a:solidFill>
                    <a:latin typeface="Narkisim" pitchFamily="34" charset="-79"/>
                    <a:cs typeface="Narkisim" pitchFamily="34" charset="-79"/>
                  </a:rPr>
                  <a:t>Sabbat  September </a:t>
                </a:r>
                <a:r>
                  <a:rPr lang="nl-NL" sz="2000" b="1" dirty="0" smtClean="0">
                    <a:solidFill>
                      <a:schemeClr val="bg1"/>
                    </a:solidFill>
                    <a:latin typeface="Narkisim" pitchFamily="34" charset="-79"/>
                    <a:cs typeface="Narkisim" pitchFamily="34" charset="-79"/>
                  </a:rPr>
                  <a:t>28-2013</a:t>
                </a:r>
                <a:endParaRPr lang="nl-NL" sz="2000" b="1" dirty="0">
                  <a:solidFill>
                    <a:schemeClr val="bg1"/>
                  </a:solidFill>
                  <a:latin typeface="Narkisim" pitchFamily="34" charset="-79"/>
                  <a:cs typeface="Narkisim" pitchFamily="34" charset="-79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272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CC99"/>
            </a:gs>
            <a:gs pos="51000">
              <a:srgbClr val="FDD2A8"/>
            </a:gs>
            <a:gs pos="60000">
              <a:srgbClr val="F8E0C8"/>
            </a:gs>
            <a:gs pos="88000">
              <a:schemeClr val="bg1">
                <a:lumMod val="95000"/>
              </a:schemeClr>
            </a:gs>
            <a:gs pos="94000">
              <a:srgbClr val="80664D"/>
            </a:gs>
            <a:gs pos="19000">
              <a:srgbClr val="403327"/>
            </a:gs>
            <a:gs pos="98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/>
        </p:nvSpPr>
        <p:spPr>
          <a:xfrm>
            <a:off x="179512" y="6427555"/>
            <a:ext cx="8784976" cy="316332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9512" y="5013176"/>
            <a:ext cx="8784976" cy="1296144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10" name="Picture 5" descr="http://delaware.adventistfaith.org/site_data/302/assets/0043/4213/13ccover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463"/>
            <a:ext cx="1570840" cy="223224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F:\werk\WESEL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0" b="92174" l="5556" r="76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0" t="5446" r="25769" b="6674"/>
          <a:stretch>
            <a:fillRect/>
          </a:stretch>
        </p:blipFill>
        <p:spPr bwMode="auto">
          <a:xfrm>
            <a:off x="7740352" y="5511518"/>
            <a:ext cx="1059938" cy="105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26" descr="F:\werk\FINLEY_MARK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9" t="10011" r="24801" b="13232"/>
          <a:stretch/>
        </p:blipFill>
        <p:spPr bwMode="auto">
          <a:xfrm>
            <a:off x="882539" y="1868386"/>
            <a:ext cx="2682639" cy="35048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77174" y="1868386"/>
            <a:ext cx="2882020" cy="352839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453422" y="5153592"/>
            <a:ext cx="73657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lang="en-US" b="1" dirty="0" smtClean="0">
                <a:latin typeface="Segoe UI Semilight" pitchFamily="34" charset="0"/>
                <a:cs typeface="Segoe UI Semilight" pitchFamily="34" charset="0"/>
              </a:rPr>
              <a:t>Mark Finley                                             Ted Wilson</a:t>
            </a:r>
          </a:p>
          <a:p>
            <a:r>
              <a:rPr lang="en-US" sz="2000"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lang="en-US" sz="2000" b="1" dirty="0" smtClean="0">
                <a:latin typeface="Segoe UI Semilight" pitchFamily="34" charset="0"/>
                <a:cs typeface="Segoe UI Semilight" pitchFamily="34" charset="0"/>
              </a:rPr>
              <a:t>             </a:t>
            </a:r>
            <a:endParaRPr lang="nl-NL" b="1" dirty="0">
              <a:latin typeface="Segoe UI Semilight" pitchFamily="34" charset="0"/>
              <a:cs typeface="Segoe UI Semilight" pitchFamily="34" charset="0"/>
            </a:endParaRPr>
          </a:p>
        </p:txBody>
      </p:sp>
      <p:grpSp>
        <p:nvGrpSpPr>
          <p:cNvPr id="27" name="Groep 26"/>
          <p:cNvGrpSpPr/>
          <p:nvPr/>
        </p:nvGrpSpPr>
        <p:grpSpPr>
          <a:xfrm>
            <a:off x="2099058" y="29663"/>
            <a:ext cx="6760136" cy="1446550"/>
            <a:chOff x="2099058" y="29663"/>
            <a:chExt cx="6760136" cy="1446550"/>
          </a:xfrm>
        </p:grpSpPr>
        <p:sp>
          <p:nvSpPr>
            <p:cNvPr id="28" name="Tekstvak 27"/>
            <p:cNvSpPr txBox="1"/>
            <p:nvPr/>
          </p:nvSpPr>
          <p:spPr>
            <a:xfrm>
              <a:off x="6755442" y="29663"/>
              <a:ext cx="108012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88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&amp;</a:t>
              </a:r>
              <a:endParaRPr lang="nl-NL" sz="8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" name="Groep 28"/>
            <p:cNvGrpSpPr/>
            <p:nvPr/>
          </p:nvGrpSpPr>
          <p:grpSpPr>
            <a:xfrm>
              <a:off x="2099058" y="169871"/>
              <a:ext cx="6760136" cy="1287346"/>
              <a:chOff x="2099058" y="169871"/>
              <a:chExt cx="6760136" cy="1287346"/>
            </a:xfrm>
          </p:grpSpPr>
          <p:sp>
            <p:nvSpPr>
              <p:cNvPr id="30" name="Tekstvak 29"/>
              <p:cNvSpPr txBox="1"/>
              <p:nvPr/>
            </p:nvSpPr>
            <p:spPr>
              <a:xfrm>
                <a:off x="5796136" y="312155"/>
                <a:ext cx="3063058" cy="58477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3200" dirty="0" smtClean="0">
                    <a:solidFill>
                      <a:schemeClr val="bg1"/>
                    </a:solidFill>
                    <a:cs typeface="Times New Roman" pitchFamily="18" charset="0"/>
                  </a:rPr>
                  <a:t>      </a:t>
                </a:r>
                <a:r>
                  <a:rPr lang="nl-NL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OPWEKKING</a:t>
                </a:r>
                <a:endParaRPr lang="nl-NL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1" name="Tekstvak 30"/>
              <p:cNvSpPr txBox="1"/>
              <p:nvPr/>
            </p:nvSpPr>
            <p:spPr>
              <a:xfrm>
                <a:off x="6149291" y="733284"/>
                <a:ext cx="2203488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REFORMATIE</a:t>
                </a:r>
                <a:endParaRPr lang="nl-NL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2" name="Groep 31"/>
              <p:cNvGrpSpPr/>
              <p:nvPr/>
            </p:nvGrpSpPr>
            <p:grpSpPr>
              <a:xfrm>
                <a:off x="2099058" y="865553"/>
                <a:ext cx="821394" cy="591664"/>
                <a:chOff x="-3089219" y="1415454"/>
                <a:chExt cx="1943944" cy="1695453"/>
              </a:xfrm>
            </p:grpSpPr>
            <p:pic>
              <p:nvPicPr>
                <p:cNvPr id="35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60848" y="1415456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9551" b="89888" l="18500" r="7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50275" y="1415456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7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23034" b="59551" l="12000" r="715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60848" y="1415455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9663" b="51124" l="10000" r="6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89219" y="1415454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3" name="Picture 6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2366" y="169871"/>
                <a:ext cx="889508" cy="122273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Rechthoek 33"/>
              <p:cNvSpPr/>
              <p:nvPr/>
            </p:nvSpPr>
            <p:spPr>
              <a:xfrm>
                <a:off x="2129529" y="404487"/>
                <a:ext cx="28184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000" b="1" dirty="0" smtClean="0">
                    <a:solidFill>
                      <a:schemeClr val="bg1"/>
                    </a:solidFill>
                    <a:latin typeface="Narkisim" pitchFamily="34" charset="-79"/>
                    <a:cs typeface="Narkisim" pitchFamily="34" charset="-79"/>
                  </a:rPr>
                  <a:t>Sabbat  September </a:t>
                </a:r>
                <a:r>
                  <a:rPr lang="nl-NL" sz="2000" b="1" dirty="0" smtClean="0">
                    <a:solidFill>
                      <a:schemeClr val="bg1"/>
                    </a:solidFill>
                    <a:latin typeface="Narkisim" pitchFamily="34" charset="-79"/>
                    <a:cs typeface="Narkisim" pitchFamily="34" charset="-79"/>
                  </a:rPr>
                  <a:t>28-2013</a:t>
                </a:r>
                <a:endParaRPr lang="nl-NL" sz="2000" b="1" dirty="0">
                  <a:solidFill>
                    <a:schemeClr val="bg1"/>
                  </a:solidFill>
                  <a:latin typeface="Narkisim" pitchFamily="34" charset="-79"/>
                  <a:cs typeface="Narkisim" pitchFamily="34" charset="-79"/>
                </a:endParaRPr>
              </a:p>
            </p:txBody>
          </p:sp>
        </p:grpSp>
      </p:grpSp>
      <p:sp>
        <p:nvSpPr>
          <p:cNvPr id="24" name="Rechthoek 23"/>
          <p:cNvSpPr/>
          <p:nvPr/>
        </p:nvSpPr>
        <p:spPr>
          <a:xfrm>
            <a:off x="1979713" y="2060848"/>
            <a:ext cx="550073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VRAAG</a:t>
            </a:r>
            <a:r>
              <a:rPr lang="en-US" b="1" dirty="0" smtClean="0"/>
              <a:t>:</a:t>
            </a:r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sz="3200" b="1" dirty="0" smtClean="0"/>
              <a:t>ZIJN DEZE</a:t>
            </a:r>
          </a:p>
          <a:p>
            <a:pPr algn="ctr"/>
            <a:r>
              <a:rPr lang="en-US" sz="3200" b="1" dirty="0" smtClean="0"/>
              <a:t>UITSPRAKEN 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TEGENSTRIJDIGE</a:t>
            </a:r>
            <a:r>
              <a:rPr lang="en-US" sz="3200" b="1" dirty="0" smtClean="0"/>
              <a:t>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UITSPRAKEN</a:t>
            </a:r>
            <a:r>
              <a:rPr lang="en-US" sz="3200" b="1" dirty="0" smtClean="0"/>
              <a:t>? 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77659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CC99"/>
            </a:gs>
            <a:gs pos="51000">
              <a:srgbClr val="FDD2A8"/>
            </a:gs>
            <a:gs pos="60000">
              <a:srgbClr val="F8E0C8"/>
            </a:gs>
            <a:gs pos="88000">
              <a:schemeClr val="bg1">
                <a:lumMod val="95000"/>
              </a:schemeClr>
            </a:gs>
            <a:gs pos="94000">
              <a:srgbClr val="80664D"/>
            </a:gs>
            <a:gs pos="19000">
              <a:srgbClr val="403327"/>
            </a:gs>
            <a:gs pos="98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/>
        </p:nvSpPr>
        <p:spPr>
          <a:xfrm>
            <a:off x="179512" y="6427555"/>
            <a:ext cx="8784976" cy="316332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9512" y="5013176"/>
            <a:ext cx="8784976" cy="1296144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10" name="Picture 5" descr="http://delaware.adventistfaith.org/site_data/302/assets/0043/4213/13ccover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463"/>
            <a:ext cx="1570840" cy="223224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F:\werk\WESEL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0" b="92174" l="5556" r="76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0" t="5446" r="25769" b="6674"/>
          <a:stretch>
            <a:fillRect/>
          </a:stretch>
        </p:blipFill>
        <p:spPr bwMode="auto">
          <a:xfrm>
            <a:off x="7740352" y="5511518"/>
            <a:ext cx="1059938" cy="105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26" descr="F:\werk\FINLEY_MARK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9" t="10011" r="24801" b="13232"/>
          <a:stretch/>
        </p:blipFill>
        <p:spPr bwMode="auto">
          <a:xfrm>
            <a:off x="882539" y="1868386"/>
            <a:ext cx="2682639" cy="35048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77174" y="1868386"/>
            <a:ext cx="2882020" cy="352839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453422" y="5153592"/>
            <a:ext cx="73657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lang="en-US" b="1" dirty="0" smtClean="0">
                <a:latin typeface="Segoe UI Semilight" pitchFamily="34" charset="0"/>
                <a:cs typeface="Segoe UI Semilight" pitchFamily="34" charset="0"/>
              </a:rPr>
              <a:t>Mark Finley                                             Ted Wilson</a:t>
            </a:r>
          </a:p>
          <a:p>
            <a:r>
              <a:rPr lang="en-US" sz="2000"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lang="en-US" sz="2000" b="1" dirty="0" smtClean="0">
                <a:latin typeface="Segoe UI Semilight" pitchFamily="34" charset="0"/>
                <a:cs typeface="Segoe UI Semilight" pitchFamily="34" charset="0"/>
              </a:rPr>
              <a:t>             </a:t>
            </a:r>
            <a:endParaRPr lang="nl-NL" b="1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2115513" y="1856724"/>
            <a:ext cx="52565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ANTWOORD:</a:t>
            </a:r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sz="3200" b="1" dirty="0" smtClean="0"/>
              <a:t>HET VOLGENDE</a:t>
            </a:r>
            <a:r>
              <a:rPr lang="en-US" sz="3200" b="1" dirty="0" smtClean="0"/>
              <a:t>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LIED KAN ONS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MISSCHIEN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3200" b="1" dirty="0" smtClean="0"/>
              <a:t>HIERBIJ</a:t>
            </a:r>
          </a:p>
          <a:p>
            <a:pPr algn="ctr"/>
            <a:r>
              <a:rPr lang="en-US" sz="3200" b="1" dirty="0" smtClean="0"/>
              <a:t>HELPEN</a:t>
            </a:r>
            <a:r>
              <a:rPr lang="en-US" sz="3200" b="1" dirty="0" smtClean="0"/>
              <a:t>… </a:t>
            </a:r>
            <a:endParaRPr lang="nl-NL" sz="3200" b="1" dirty="0"/>
          </a:p>
        </p:txBody>
      </p:sp>
      <p:grpSp>
        <p:nvGrpSpPr>
          <p:cNvPr id="27" name="Groep 26"/>
          <p:cNvGrpSpPr/>
          <p:nvPr/>
        </p:nvGrpSpPr>
        <p:grpSpPr>
          <a:xfrm>
            <a:off x="2099058" y="29663"/>
            <a:ext cx="6760136" cy="1446550"/>
            <a:chOff x="2099058" y="29663"/>
            <a:chExt cx="6760136" cy="1446550"/>
          </a:xfrm>
        </p:grpSpPr>
        <p:sp>
          <p:nvSpPr>
            <p:cNvPr id="28" name="Tekstvak 27"/>
            <p:cNvSpPr txBox="1"/>
            <p:nvPr/>
          </p:nvSpPr>
          <p:spPr>
            <a:xfrm>
              <a:off x="6755442" y="29663"/>
              <a:ext cx="108012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88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&amp;</a:t>
              </a:r>
              <a:endParaRPr lang="nl-NL" sz="8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" name="Groep 28"/>
            <p:cNvGrpSpPr/>
            <p:nvPr/>
          </p:nvGrpSpPr>
          <p:grpSpPr>
            <a:xfrm>
              <a:off x="2099058" y="169871"/>
              <a:ext cx="6760136" cy="1287346"/>
              <a:chOff x="2099058" y="169871"/>
              <a:chExt cx="6760136" cy="1287346"/>
            </a:xfrm>
          </p:grpSpPr>
          <p:sp>
            <p:nvSpPr>
              <p:cNvPr id="30" name="Tekstvak 29"/>
              <p:cNvSpPr txBox="1"/>
              <p:nvPr/>
            </p:nvSpPr>
            <p:spPr>
              <a:xfrm>
                <a:off x="5796136" y="312155"/>
                <a:ext cx="3063058" cy="58477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3200" dirty="0" smtClean="0">
                    <a:solidFill>
                      <a:schemeClr val="bg1"/>
                    </a:solidFill>
                    <a:cs typeface="Times New Roman" pitchFamily="18" charset="0"/>
                  </a:rPr>
                  <a:t>      </a:t>
                </a:r>
                <a:r>
                  <a:rPr lang="nl-NL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OPWEKKING</a:t>
                </a:r>
                <a:endParaRPr lang="nl-NL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1" name="Tekstvak 30"/>
              <p:cNvSpPr txBox="1"/>
              <p:nvPr/>
            </p:nvSpPr>
            <p:spPr>
              <a:xfrm>
                <a:off x="6149291" y="733284"/>
                <a:ext cx="2203488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REFORMATIE</a:t>
                </a:r>
                <a:endParaRPr lang="nl-NL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2" name="Groep 31"/>
              <p:cNvGrpSpPr/>
              <p:nvPr/>
            </p:nvGrpSpPr>
            <p:grpSpPr>
              <a:xfrm>
                <a:off x="2099058" y="865553"/>
                <a:ext cx="821394" cy="591664"/>
                <a:chOff x="-3089219" y="1415454"/>
                <a:chExt cx="1943944" cy="1695453"/>
              </a:xfrm>
            </p:grpSpPr>
            <p:pic>
              <p:nvPicPr>
                <p:cNvPr id="35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60848" y="1415456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9551" b="89888" l="18500" r="7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50275" y="1415456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7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23034" b="59551" l="12000" r="715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60848" y="1415455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9663" b="51124" l="10000" r="6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89219" y="1415454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3" name="Picture 6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2366" y="169871"/>
                <a:ext cx="889508" cy="122273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Rechthoek 33"/>
              <p:cNvSpPr/>
              <p:nvPr/>
            </p:nvSpPr>
            <p:spPr>
              <a:xfrm>
                <a:off x="2129529" y="404487"/>
                <a:ext cx="28184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000" b="1" dirty="0" smtClean="0">
                    <a:solidFill>
                      <a:schemeClr val="bg1"/>
                    </a:solidFill>
                    <a:latin typeface="Narkisim" pitchFamily="34" charset="-79"/>
                    <a:cs typeface="Narkisim" pitchFamily="34" charset="-79"/>
                  </a:rPr>
                  <a:t>Sabbat  September </a:t>
                </a:r>
                <a:r>
                  <a:rPr lang="nl-NL" sz="2000" b="1" dirty="0" smtClean="0">
                    <a:solidFill>
                      <a:schemeClr val="bg1"/>
                    </a:solidFill>
                    <a:latin typeface="Narkisim" pitchFamily="34" charset="-79"/>
                    <a:cs typeface="Narkisim" pitchFamily="34" charset="-79"/>
                  </a:rPr>
                  <a:t>28-2013</a:t>
                </a:r>
                <a:endParaRPr lang="nl-NL" sz="2000" b="1" dirty="0">
                  <a:solidFill>
                    <a:schemeClr val="bg1"/>
                  </a:solidFill>
                  <a:latin typeface="Narkisim" pitchFamily="34" charset="-79"/>
                  <a:cs typeface="Narkisim" pitchFamily="34" charset="-79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111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CC99"/>
            </a:gs>
            <a:gs pos="51000">
              <a:srgbClr val="FDD2A8"/>
            </a:gs>
            <a:gs pos="60000">
              <a:srgbClr val="F8E0C8"/>
            </a:gs>
            <a:gs pos="88000">
              <a:schemeClr val="bg1">
                <a:lumMod val="95000"/>
              </a:schemeClr>
            </a:gs>
            <a:gs pos="94000">
              <a:srgbClr val="80664D"/>
            </a:gs>
            <a:gs pos="19000">
              <a:srgbClr val="403327"/>
            </a:gs>
            <a:gs pos="98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 bwMode="auto">
          <a:xfrm>
            <a:off x="0" y="-37670"/>
            <a:ext cx="9163277" cy="707293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179512" y="6427555"/>
            <a:ext cx="8784976" cy="316332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9512" y="5383212"/>
            <a:ext cx="8784976" cy="926107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10" name="Picture 5" descr="http://delaware.adventistfaith.org/site_data/302/assets/0043/4213/13ccover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463"/>
            <a:ext cx="1570840" cy="223224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F:\werk\WESEL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0" b="92174" l="5556" r="76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0" t="5446" r="25769" b="6674"/>
          <a:stretch>
            <a:fillRect/>
          </a:stretch>
        </p:blipFill>
        <p:spPr bwMode="auto">
          <a:xfrm>
            <a:off x="7740352" y="5511518"/>
            <a:ext cx="1059938" cy="105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179512" y="5461544"/>
            <a:ext cx="73657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b="1" dirty="0" smtClean="0">
              <a:latin typeface="Segoe UI Semilight" pitchFamily="34" charset="0"/>
              <a:cs typeface="Segoe UI Semilight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             Song : “Lift </a:t>
            </a:r>
            <a:r>
              <a:rPr lang="en-US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up the </a:t>
            </a:r>
            <a:r>
              <a:rPr lang="en-US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trumpet” </a:t>
            </a:r>
          </a:p>
          <a:p>
            <a:r>
              <a:rPr lang="en-US" sz="2000"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lang="en-US" sz="2000" b="1" dirty="0" smtClean="0">
                <a:latin typeface="Segoe UI Semilight" pitchFamily="34" charset="0"/>
                <a:cs typeface="Segoe UI Semilight" pitchFamily="34" charset="0"/>
              </a:rPr>
              <a:t>             </a:t>
            </a:r>
            <a:endParaRPr lang="nl-NL" b="1" dirty="0"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8" y="2797815"/>
            <a:ext cx="2654110" cy="169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517982" y="1725332"/>
            <a:ext cx="646296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0" kern="0" dirty="0" err="1">
                <a:solidFill>
                  <a:srgbClr val="FFFFFF"/>
                </a:solidFill>
                <a:latin typeface="Courier New" pitchFamily="49" charset="0"/>
              </a:rPr>
              <a:t>Hef</a:t>
            </a:r>
            <a:r>
              <a:rPr lang="en-US" sz="2800" b="1" i="0" kern="0" dirty="0">
                <a:solidFill>
                  <a:srgbClr val="FFFFFF"/>
                </a:solidFill>
                <a:latin typeface="Courier New" pitchFamily="49" charset="0"/>
              </a:rPr>
              <a:t> </a:t>
            </a:r>
            <a:r>
              <a:rPr lang="en-US" sz="2800" b="1" i="0" kern="0" dirty="0" err="1">
                <a:solidFill>
                  <a:srgbClr val="FFFFFF"/>
                </a:solidFill>
                <a:latin typeface="Courier New" pitchFamily="49" charset="0"/>
              </a:rPr>
              <a:t>uw</a:t>
            </a:r>
            <a:r>
              <a:rPr lang="en-US" sz="2800" b="1" i="0" kern="0" dirty="0">
                <a:solidFill>
                  <a:srgbClr val="FFFFFF"/>
                </a:solidFill>
                <a:latin typeface="Courier New" pitchFamily="49" charset="0"/>
              </a:rPr>
              <a:t> </a:t>
            </a:r>
            <a:r>
              <a:rPr lang="en-US" sz="2800" b="1" i="0" kern="0" dirty="0" err="1">
                <a:solidFill>
                  <a:srgbClr val="FFFFFF"/>
                </a:solidFill>
                <a:latin typeface="Courier New" pitchFamily="49" charset="0"/>
              </a:rPr>
              <a:t>bazuin</a:t>
            </a:r>
            <a:r>
              <a:rPr lang="en-US" sz="2800" b="1" i="0" kern="0" dirty="0">
                <a:solidFill>
                  <a:srgbClr val="FFFFFF"/>
                </a:solidFill>
                <a:latin typeface="Courier New" pitchFamily="49" charset="0"/>
              </a:rPr>
              <a:t> nu,</a:t>
            </a:r>
            <a:endParaRPr lang="en-US" sz="2800" b="1" i="0" kern="0" dirty="0" smtClean="0">
              <a:solidFill>
                <a:srgbClr val="FFFFFF"/>
              </a:solidFill>
              <a:latin typeface="Courier New" pitchFamily="49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0" kern="0" dirty="0">
                <a:solidFill>
                  <a:srgbClr val="FFFFFF"/>
                </a:solidFill>
                <a:latin typeface="Courier New" pitchFamily="49" charset="0"/>
              </a:rPr>
              <a:t>en </a:t>
            </a:r>
            <a:r>
              <a:rPr lang="en-US" sz="2800" b="1" i="0" kern="0" dirty="0" err="1">
                <a:solidFill>
                  <a:srgbClr val="FFFFFF"/>
                </a:solidFill>
                <a:latin typeface="Courier New" pitchFamily="49" charset="0"/>
              </a:rPr>
              <a:t>jubelt</a:t>
            </a:r>
            <a:r>
              <a:rPr lang="en-US" sz="2800" b="1" i="0" kern="0" dirty="0">
                <a:solidFill>
                  <a:srgbClr val="FFFFFF"/>
                </a:solidFill>
                <a:latin typeface="Courier New" pitchFamily="49" charset="0"/>
              </a:rPr>
              <a:t> het </a:t>
            </a:r>
            <a:r>
              <a:rPr lang="en-US" sz="2800" b="1" i="0" kern="0" dirty="0" err="1" smtClean="0">
                <a:solidFill>
                  <a:srgbClr val="FFFFFF"/>
                </a:solidFill>
                <a:latin typeface="Courier New" pitchFamily="49" charset="0"/>
              </a:rPr>
              <a:t>uit</a:t>
            </a:r>
            <a:r>
              <a:rPr lang="en-US" sz="2800" b="1" i="0" kern="0" dirty="0" smtClean="0">
                <a:solidFill>
                  <a:srgbClr val="FFFFFF"/>
                </a:solidFill>
                <a:latin typeface="Courier New" pitchFamily="49" charset="0"/>
              </a:rPr>
              <a:t>:</a:t>
            </a:r>
            <a:endParaRPr lang="en-US" sz="2800" b="1" i="0" kern="0" dirty="0">
              <a:solidFill>
                <a:srgbClr val="FFFFFF"/>
              </a:solidFill>
              <a:latin typeface="Courier New" pitchFamily="49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i="0" kern="0" dirty="0">
                <a:solidFill>
                  <a:srgbClr val="FFFFFF"/>
                </a:solidFill>
                <a:latin typeface="Courier New" pitchFamily="49" charset="0"/>
              </a:rPr>
              <a:t>ziet onze Heiland keert </a:t>
            </a:r>
            <a:r>
              <a:rPr lang="nl-NL" sz="2800" b="1" i="0" kern="0" dirty="0" smtClean="0">
                <a:solidFill>
                  <a:srgbClr val="FFFFFF"/>
                </a:solidFill>
                <a:latin typeface="Courier New" pitchFamily="49" charset="0"/>
              </a:rPr>
              <a:t>weer!</a:t>
            </a:r>
            <a:endParaRPr lang="en-US" sz="2800" b="1" i="0" kern="0" dirty="0" smtClean="0">
              <a:solidFill>
                <a:srgbClr val="FFFFFF"/>
              </a:solidFill>
              <a:latin typeface="Courier New" pitchFamily="49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0" kern="0" dirty="0" smtClean="0">
              <a:solidFill>
                <a:srgbClr val="FFFFFF"/>
              </a:solidFill>
              <a:latin typeface="Courier New" pitchFamily="49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0" kern="0" dirty="0" err="1" smtClean="0">
                <a:solidFill>
                  <a:srgbClr val="FFFFFF"/>
                </a:solidFill>
                <a:latin typeface="Courier New" pitchFamily="49" charset="0"/>
              </a:rPr>
              <a:t>Waakt</a:t>
            </a:r>
            <a:r>
              <a:rPr lang="en-US" sz="2800" b="1" i="0" kern="0" dirty="0" smtClean="0">
                <a:solidFill>
                  <a:srgbClr val="FFFFFF"/>
                </a:solidFill>
                <a:latin typeface="Courier New" pitchFamily="49" charset="0"/>
              </a:rPr>
              <a:t> op </a:t>
            </a:r>
            <a:r>
              <a:rPr lang="en-US" sz="2800" b="1" i="0" kern="0" dirty="0" err="1" smtClean="0">
                <a:solidFill>
                  <a:srgbClr val="FFFFFF"/>
                </a:solidFill>
                <a:latin typeface="Courier New" pitchFamily="49" charset="0"/>
              </a:rPr>
              <a:t>gij</a:t>
            </a:r>
            <a:r>
              <a:rPr lang="en-US" sz="2800" b="1" i="0" kern="0" dirty="0" smtClean="0">
                <a:solidFill>
                  <a:srgbClr val="FFFFFF"/>
                </a:solidFill>
                <a:latin typeface="Courier New" pitchFamily="49" charset="0"/>
              </a:rPr>
              <a:t> </a:t>
            </a:r>
            <a:r>
              <a:rPr lang="en-US" sz="2800" b="1" i="0" kern="0" dirty="0" err="1" smtClean="0">
                <a:solidFill>
                  <a:srgbClr val="FFFFFF"/>
                </a:solidFill>
                <a:latin typeface="Courier New" pitchFamily="49" charset="0"/>
              </a:rPr>
              <a:t>pelgrims</a:t>
            </a:r>
            <a:r>
              <a:rPr lang="en-US" sz="2800" b="1" i="0" kern="0" dirty="0" smtClean="0">
                <a:solidFill>
                  <a:srgbClr val="FFFFFF"/>
                </a:solidFill>
                <a:latin typeface="Courier New" pitchFamily="49" charset="0"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0" kern="0" dirty="0" err="1" smtClean="0">
                <a:solidFill>
                  <a:srgbClr val="FFFFFF"/>
                </a:solidFill>
                <a:latin typeface="Courier New" pitchFamily="49" charset="0"/>
              </a:rPr>
              <a:t>verbreidt</a:t>
            </a:r>
            <a:r>
              <a:rPr lang="en-US" sz="2800" b="1" i="0" kern="0" dirty="0" smtClean="0">
                <a:solidFill>
                  <a:srgbClr val="FFFFFF"/>
                </a:solidFill>
                <a:latin typeface="Courier New" pitchFamily="49" charset="0"/>
              </a:rPr>
              <a:t> </a:t>
            </a:r>
            <a:r>
              <a:rPr lang="en-US" sz="2800" b="1" i="0" kern="0" dirty="0">
                <a:solidFill>
                  <a:srgbClr val="FFFFFF"/>
                </a:solidFill>
                <a:latin typeface="Courier New" pitchFamily="49" charset="0"/>
              </a:rPr>
              <a:t>het </a:t>
            </a:r>
            <a:r>
              <a:rPr lang="en-US" sz="2800" b="1" i="0" kern="0" dirty="0" err="1" smtClean="0">
                <a:solidFill>
                  <a:srgbClr val="FFFFFF"/>
                </a:solidFill>
                <a:latin typeface="Courier New" pitchFamily="49" charset="0"/>
              </a:rPr>
              <a:t>besluit</a:t>
            </a:r>
            <a:r>
              <a:rPr lang="en-US" sz="2800" b="1" i="0" kern="0" dirty="0" smtClean="0">
                <a:solidFill>
                  <a:srgbClr val="FFFFFF"/>
                </a:solidFill>
                <a:latin typeface="Courier New" pitchFamily="49" charset="0"/>
              </a:rPr>
              <a:t>:</a:t>
            </a:r>
            <a:endParaRPr lang="en-US" sz="2800" b="1" i="0" kern="0" dirty="0">
              <a:solidFill>
                <a:srgbClr val="FFFFFF"/>
              </a:solidFill>
              <a:latin typeface="Courier New" pitchFamily="49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i="0" kern="0" dirty="0">
                <a:solidFill>
                  <a:srgbClr val="FFFFFF"/>
                </a:solidFill>
                <a:latin typeface="Courier New" pitchFamily="49" charset="0"/>
              </a:rPr>
              <a:t>Ziet onze Heiland keert weer</a:t>
            </a:r>
            <a:r>
              <a:rPr lang="nl-NL" sz="2800" b="1" i="0" kern="0" dirty="0" smtClean="0">
                <a:solidFill>
                  <a:srgbClr val="FFFFFF"/>
                </a:solidFill>
                <a:latin typeface="Courier New" pitchFamily="49" charset="0"/>
              </a:rPr>
              <a:t>!</a:t>
            </a:r>
            <a:r>
              <a:rPr kumimoji="0" lang="nl-N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endParaRPr kumimoji="0" lang="nl-NL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5516498" y="5615432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Words: Jessie E. </a:t>
            </a:r>
            <a:r>
              <a:rPr lang="en-US" sz="1200" dirty="0" err="1">
                <a:solidFill>
                  <a:schemeClr val="bg1"/>
                </a:solidFill>
              </a:rPr>
              <a:t>Strout</a:t>
            </a:r>
            <a:r>
              <a:rPr lang="en-US" sz="1200" dirty="0">
                <a:solidFill>
                  <a:schemeClr val="bg1"/>
                </a:solidFill>
              </a:rPr>
              <a:t>, 1872</a:t>
            </a:r>
            <a:r>
              <a:rPr lang="en-US" sz="1200" dirty="0" smtClean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Music: George E. Lee, 1872 </a:t>
            </a:r>
            <a:endParaRPr lang="nl-NL" sz="1200" dirty="0">
              <a:solidFill>
                <a:schemeClr val="bg1"/>
              </a:solidFill>
            </a:endParaRPr>
          </a:p>
        </p:txBody>
      </p:sp>
      <p:grpSp>
        <p:nvGrpSpPr>
          <p:cNvPr id="23" name="Groep 22"/>
          <p:cNvGrpSpPr/>
          <p:nvPr/>
        </p:nvGrpSpPr>
        <p:grpSpPr>
          <a:xfrm>
            <a:off x="2099058" y="29663"/>
            <a:ext cx="6760136" cy="1446550"/>
            <a:chOff x="2099058" y="29663"/>
            <a:chExt cx="6760136" cy="1446550"/>
          </a:xfrm>
        </p:grpSpPr>
        <p:sp>
          <p:nvSpPr>
            <p:cNvPr id="24" name="Tekstvak 23"/>
            <p:cNvSpPr txBox="1"/>
            <p:nvPr/>
          </p:nvSpPr>
          <p:spPr>
            <a:xfrm>
              <a:off x="6755442" y="29663"/>
              <a:ext cx="108012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88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&amp;</a:t>
              </a:r>
              <a:endParaRPr lang="nl-NL" sz="8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5" name="Groep 24"/>
            <p:cNvGrpSpPr/>
            <p:nvPr/>
          </p:nvGrpSpPr>
          <p:grpSpPr>
            <a:xfrm>
              <a:off x="2099058" y="169871"/>
              <a:ext cx="6760136" cy="1287346"/>
              <a:chOff x="2099058" y="169871"/>
              <a:chExt cx="6760136" cy="1287346"/>
            </a:xfrm>
          </p:grpSpPr>
          <p:sp>
            <p:nvSpPr>
              <p:cNvPr id="26" name="Tekstvak 25"/>
              <p:cNvSpPr txBox="1"/>
              <p:nvPr/>
            </p:nvSpPr>
            <p:spPr>
              <a:xfrm>
                <a:off x="5796136" y="312155"/>
                <a:ext cx="3063058" cy="58477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3200" dirty="0" smtClean="0">
                    <a:solidFill>
                      <a:schemeClr val="bg1"/>
                    </a:solidFill>
                    <a:cs typeface="Times New Roman" pitchFamily="18" charset="0"/>
                  </a:rPr>
                  <a:t>      </a:t>
                </a:r>
                <a:r>
                  <a:rPr lang="nl-NL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OPWEKKING</a:t>
                </a:r>
                <a:endParaRPr lang="nl-NL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27" name="Tekstvak 26"/>
              <p:cNvSpPr txBox="1"/>
              <p:nvPr/>
            </p:nvSpPr>
            <p:spPr>
              <a:xfrm>
                <a:off x="6149291" y="733284"/>
                <a:ext cx="2203488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REFORMATIE</a:t>
                </a:r>
                <a:endParaRPr lang="nl-NL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8" name="Groep 27"/>
              <p:cNvGrpSpPr/>
              <p:nvPr/>
            </p:nvGrpSpPr>
            <p:grpSpPr>
              <a:xfrm>
                <a:off x="2099058" y="865553"/>
                <a:ext cx="821394" cy="591664"/>
                <a:chOff x="-3089219" y="1415454"/>
                <a:chExt cx="1943944" cy="1695453"/>
              </a:xfrm>
            </p:grpSpPr>
            <p:pic>
              <p:nvPicPr>
                <p:cNvPr id="32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60848" y="1415456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9551" b="89888" l="18500" r="7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50275" y="1415456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3034" b="59551" l="12000" r="715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60848" y="1415455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9663" b="51124" l="10000" r="6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89219" y="1415454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0" name="Picture 6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2366" y="169871"/>
                <a:ext cx="889508" cy="122273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echthoek 30"/>
              <p:cNvSpPr/>
              <p:nvPr/>
            </p:nvSpPr>
            <p:spPr>
              <a:xfrm>
                <a:off x="2129529" y="404487"/>
                <a:ext cx="28184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000" b="1" dirty="0" smtClean="0">
                    <a:solidFill>
                      <a:schemeClr val="bg1"/>
                    </a:solidFill>
                    <a:latin typeface="Narkisim" pitchFamily="34" charset="-79"/>
                    <a:cs typeface="Narkisim" pitchFamily="34" charset="-79"/>
                  </a:rPr>
                  <a:t>Sabbat  September </a:t>
                </a:r>
                <a:r>
                  <a:rPr lang="nl-NL" sz="2000" b="1" dirty="0" smtClean="0">
                    <a:solidFill>
                      <a:schemeClr val="bg1"/>
                    </a:solidFill>
                    <a:latin typeface="Narkisim" pitchFamily="34" charset="-79"/>
                    <a:cs typeface="Narkisim" pitchFamily="34" charset="-79"/>
                  </a:rPr>
                  <a:t>28-2013</a:t>
                </a:r>
                <a:endParaRPr lang="nl-NL" sz="2000" b="1" dirty="0">
                  <a:solidFill>
                    <a:schemeClr val="bg1"/>
                  </a:solidFill>
                  <a:latin typeface="Narkisim" pitchFamily="34" charset="-79"/>
                  <a:cs typeface="Narkisim" pitchFamily="34" charset="-79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379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CC99"/>
            </a:gs>
            <a:gs pos="51000">
              <a:srgbClr val="FDD2A8"/>
            </a:gs>
            <a:gs pos="60000">
              <a:srgbClr val="F8E0C8"/>
            </a:gs>
            <a:gs pos="88000">
              <a:schemeClr val="bg1">
                <a:lumMod val="95000"/>
              </a:schemeClr>
            </a:gs>
            <a:gs pos="94000">
              <a:srgbClr val="80664D"/>
            </a:gs>
            <a:gs pos="19000">
              <a:srgbClr val="403327"/>
            </a:gs>
            <a:gs pos="98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 bwMode="auto">
          <a:xfrm>
            <a:off x="0" y="-37670"/>
            <a:ext cx="9163277" cy="707293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179512" y="6427555"/>
            <a:ext cx="8784976" cy="316332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9512" y="5383212"/>
            <a:ext cx="8784976" cy="926107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10" name="Picture 5" descr="http://delaware.adventistfaith.org/site_data/302/assets/0043/4213/13ccover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463"/>
            <a:ext cx="1570840" cy="223224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F:\werk\WESEL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0" b="92174" l="5556" r="76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0" t="5446" r="25769" b="6674"/>
          <a:stretch>
            <a:fillRect/>
          </a:stretch>
        </p:blipFill>
        <p:spPr bwMode="auto">
          <a:xfrm>
            <a:off x="7740352" y="5511518"/>
            <a:ext cx="1059938" cy="105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179512" y="5461544"/>
            <a:ext cx="73657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b="1" dirty="0" smtClean="0">
              <a:latin typeface="Segoe UI Semilight" pitchFamily="34" charset="0"/>
              <a:cs typeface="Segoe UI Semilight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             Song : “Lift </a:t>
            </a:r>
            <a:r>
              <a:rPr lang="en-US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up the </a:t>
            </a:r>
            <a:r>
              <a:rPr lang="en-US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trumpet” </a:t>
            </a:r>
          </a:p>
          <a:p>
            <a:r>
              <a:rPr lang="en-US" sz="2000"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lang="en-US" sz="2000" b="1" dirty="0" smtClean="0">
                <a:latin typeface="Segoe UI Semilight" pitchFamily="34" charset="0"/>
                <a:cs typeface="Segoe UI Semilight" pitchFamily="34" charset="0"/>
              </a:rPr>
              <a:t>             </a:t>
            </a:r>
            <a:endParaRPr lang="nl-NL" b="1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374830" y="2375410"/>
            <a:ext cx="65245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0" kern="0" dirty="0">
                <a:solidFill>
                  <a:srgbClr val="FFFFFF"/>
                </a:solidFill>
                <a:latin typeface="Courier New" pitchFamily="49" charset="0"/>
              </a:rPr>
              <a:t>Refrain…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0" kern="0" dirty="0" smtClean="0">
              <a:solidFill>
                <a:srgbClr val="FFFFFF"/>
              </a:solidFill>
              <a:latin typeface="Courier New" pitchFamily="49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0" kern="0" dirty="0" err="1" smtClean="0">
                <a:solidFill>
                  <a:srgbClr val="FFFFFF"/>
                </a:solidFill>
                <a:latin typeface="Courier New" pitchFamily="49" charset="0"/>
              </a:rPr>
              <a:t>Ziet</a:t>
            </a:r>
            <a:r>
              <a:rPr lang="en-US" sz="2800" b="1" i="0" kern="0" dirty="0" err="1" smtClean="0">
                <a:solidFill>
                  <a:srgbClr val="FFFFFF"/>
                </a:solidFill>
                <a:latin typeface="Courier New" pitchFamily="49" charset="0"/>
              </a:rPr>
              <a:t>,Hij</a:t>
            </a:r>
            <a:r>
              <a:rPr lang="en-US" sz="2800" b="1" i="0" kern="0" dirty="0" smtClean="0">
                <a:solidFill>
                  <a:srgbClr val="FFFFFF"/>
                </a:solidFill>
                <a:latin typeface="Courier New" pitchFamily="49" charset="0"/>
              </a:rPr>
              <a:t> </a:t>
            </a:r>
            <a:r>
              <a:rPr lang="en-US" sz="2800" b="1" i="0" kern="0" dirty="0" err="1" smtClean="0">
                <a:solidFill>
                  <a:srgbClr val="FFFFFF"/>
                </a:solidFill>
                <a:latin typeface="Courier New" pitchFamily="49" charset="0"/>
              </a:rPr>
              <a:t>keert</a:t>
            </a:r>
            <a:r>
              <a:rPr lang="en-US" sz="2800" b="1" i="0" kern="0" dirty="0" smtClean="0">
                <a:solidFill>
                  <a:srgbClr val="FFFFFF"/>
                </a:solidFill>
                <a:latin typeface="Courier New" pitchFamily="49" charset="0"/>
              </a:rPr>
              <a:t> </a:t>
            </a:r>
            <a:r>
              <a:rPr lang="en-US" sz="2800" b="1" i="0" kern="0" dirty="0" err="1" smtClean="0">
                <a:solidFill>
                  <a:srgbClr val="FFFFFF"/>
                </a:solidFill>
                <a:latin typeface="Courier New" pitchFamily="49" charset="0"/>
              </a:rPr>
              <a:t>weer</a:t>
            </a:r>
            <a:r>
              <a:rPr lang="en-US" sz="2800" b="1" i="0" kern="0" dirty="0" smtClean="0">
                <a:solidFill>
                  <a:srgbClr val="FFFFFF"/>
                </a:solidFill>
                <a:latin typeface="Courier New" pitchFamily="49" charset="0"/>
              </a:rPr>
              <a:t>!</a:t>
            </a:r>
            <a:endParaRPr lang="en-US" sz="2800" b="1" i="0" kern="0" dirty="0" smtClean="0">
              <a:solidFill>
                <a:srgbClr val="FFFFFF"/>
              </a:solidFill>
              <a:latin typeface="Courier New" pitchFamily="49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0" kern="0" dirty="0" err="1" smtClean="0">
                <a:solidFill>
                  <a:srgbClr val="FFFFFF"/>
                </a:solidFill>
                <a:latin typeface="Courier New" pitchFamily="49" charset="0"/>
              </a:rPr>
              <a:t>Ja</a:t>
            </a:r>
            <a:r>
              <a:rPr lang="en-US" sz="2800" b="1" i="0" kern="0" dirty="0" smtClean="0">
                <a:solidFill>
                  <a:srgbClr val="FFFFFF"/>
                </a:solidFill>
                <a:latin typeface="Courier New" pitchFamily="49" charset="0"/>
              </a:rPr>
              <a:t>, </a:t>
            </a:r>
            <a:r>
              <a:rPr lang="en-US" sz="2800" b="1" i="0" kern="0" dirty="0" err="1" smtClean="0">
                <a:solidFill>
                  <a:srgbClr val="FFFFFF"/>
                </a:solidFill>
                <a:latin typeface="Courier New" pitchFamily="49" charset="0"/>
              </a:rPr>
              <a:t>Hij</a:t>
            </a:r>
            <a:r>
              <a:rPr lang="en-US" sz="2800" b="1" i="0" kern="0" dirty="0" smtClean="0">
                <a:solidFill>
                  <a:srgbClr val="FFFFFF"/>
                </a:solidFill>
                <a:latin typeface="Courier New" pitchFamily="49" charset="0"/>
              </a:rPr>
              <a:t> </a:t>
            </a:r>
            <a:r>
              <a:rPr lang="en-US" sz="2800" b="1" i="0" kern="0" dirty="0" err="1" smtClean="0">
                <a:solidFill>
                  <a:srgbClr val="FFFFFF"/>
                </a:solidFill>
                <a:latin typeface="Courier New" pitchFamily="49" charset="0"/>
              </a:rPr>
              <a:t>keert</a:t>
            </a:r>
            <a:r>
              <a:rPr lang="en-US" sz="2800" b="1" i="0" kern="0" dirty="0" smtClean="0">
                <a:solidFill>
                  <a:srgbClr val="FFFFFF"/>
                </a:solidFill>
                <a:latin typeface="Courier New" pitchFamily="49" charset="0"/>
              </a:rPr>
              <a:t> </a:t>
            </a:r>
            <a:r>
              <a:rPr lang="en-US" sz="2800" b="1" i="0" kern="0" dirty="0" err="1" smtClean="0">
                <a:solidFill>
                  <a:srgbClr val="FFFFFF"/>
                </a:solidFill>
                <a:latin typeface="Courier New" pitchFamily="49" charset="0"/>
              </a:rPr>
              <a:t>weer</a:t>
            </a:r>
            <a:r>
              <a:rPr lang="en-US" sz="2800" b="1" i="0" kern="0" dirty="0" smtClean="0">
                <a:solidFill>
                  <a:srgbClr val="FFFFFF"/>
                </a:solidFill>
                <a:latin typeface="Courier New" pitchFamily="49" charset="0"/>
              </a:rPr>
              <a:t>,</a:t>
            </a:r>
            <a:endParaRPr lang="en-US" sz="2800" b="1" i="0" kern="0" dirty="0">
              <a:solidFill>
                <a:srgbClr val="FFFFFF"/>
              </a:solidFill>
              <a:latin typeface="Courier New" pitchFamily="49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i="0" kern="0" dirty="0" err="1" smtClean="0">
                <a:solidFill>
                  <a:srgbClr val="FFFFFF"/>
                </a:solidFill>
                <a:latin typeface="Courier New" pitchFamily="49" charset="0"/>
              </a:rPr>
              <a:t>Ziet,onze</a:t>
            </a:r>
            <a:r>
              <a:rPr lang="nl-NL" sz="2800" b="1" i="0" kern="0" dirty="0" smtClean="0">
                <a:solidFill>
                  <a:srgbClr val="FFFFFF"/>
                </a:solidFill>
                <a:latin typeface="Courier New" pitchFamily="49" charset="0"/>
              </a:rPr>
              <a:t> </a:t>
            </a:r>
            <a:r>
              <a:rPr lang="nl-NL" sz="2800" b="1" i="0" kern="0" dirty="0">
                <a:solidFill>
                  <a:srgbClr val="FFFFFF"/>
                </a:solidFill>
                <a:latin typeface="Courier New" pitchFamily="49" charset="0"/>
              </a:rPr>
              <a:t>Heiland keert </a:t>
            </a:r>
            <a:r>
              <a:rPr lang="nl-NL" sz="2800" b="1" i="0" kern="0" dirty="0" smtClean="0">
                <a:solidFill>
                  <a:srgbClr val="FFFFFF"/>
                </a:solidFill>
                <a:latin typeface="Courier New" pitchFamily="49" charset="0"/>
              </a:rPr>
              <a:t>weer</a:t>
            </a:r>
            <a:r>
              <a:rPr lang="en-US" sz="2800" b="1" i="0" kern="0" dirty="0" smtClean="0">
                <a:solidFill>
                  <a:srgbClr val="FFFFFF"/>
                </a:solidFill>
                <a:latin typeface="Courier New" pitchFamily="49" charset="0"/>
              </a:rPr>
              <a:t>! </a:t>
            </a:r>
            <a:r>
              <a:rPr kumimoji="0" lang="nl-N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endParaRPr kumimoji="0" lang="nl-NL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23" name="Rechthoek 22"/>
          <p:cNvSpPr/>
          <p:nvPr/>
        </p:nvSpPr>
        <p:spPr>
          <a:xfrm>
            <a:off x="5516498" y="5615432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Words: Jessie E. </a:t>
            </a:r>
            <a:r>
              <a:rPr lang="en-US" sz="1200" dirty="0" err="1">
                <a:solidFill>
                  <a:schemeClr val="bg1"/>
                </a:solidFill>
              </a:rPr>
              <a:t>Strout</a:t>
            </a:r>
            <a:r>
              <a:rPr lang="en-US" sz="1200" dirty="0">
                <a:solidFill>
                  <a:schemeClr val="bg1"/>
                </a:solidFill>
              </a:rPr>
              <a:t>, 1872</a:t>
            </a:r>
            <a:r>
              <a:rPr lang="en-US" sz="1200" dirty="0" smtClean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Music: George E. Lee, 1872 </a:t>
            </a:r>
            <a:endParaRPr lang="nl-NL" sz="1200" dirty="0">
              <a:solidFill>
                <a:schemeClr val="bg1"/>
              </a:solidFill>
            </a:endParaRPr>
          </a:p>
        </p:txBody>
      </p:sp>
      <p:grpSp>
        <p:nvGrpSpPr>
          <p:cNvPr id="24" name="Groep 23"/>
          <p:cNvGrpSpPr/>
          <p:nvPr/>
        </p:nvGrpSpPr>
        <p:grpSpPr>
          <a:xfrm>
            <a:off x="2099058" y="29663"/>
            <a:ext cx="6760136" cy="1446550"/>
            <a:chOff x="2099058" y="29663"/>
            <a:chExt cx="6760136" cy="1446550"/>
          </a:xfrm>
        </p:grpSpPr>
        <p:sp>
          <p:nvSpPr>
            <p:cNvPr id="25" name="Tekstvak 24"/>
            <p:cNvSpPr txBox="1"/>
            <p:nvPr/>
          </p:nvSpPr>
          <p:spPr>
            <a:xfrm>
              <a:off x="6755442" y="29663"/>
              <a:ext cx="108012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88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&amp;</a:t>
              </a:r>
              <a:endParaRPr lang="nl-NL" sz="8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6" name="Groep 25"/>
            <p:cNvGrpSpPr/>
            <p:nvPr/>
          </p:nvGrpSpPr>
          <p:grpSpPr>
            <a:xfrm>
              <a:off x="2099058" y="169871"/>
              <a:ext cx="6760136" cy="1287346"/>
              <a:chOff x="2099058" y="169871"/>
              <a:chExt cx="6760136" cy="1287346"/>
            </a:xfrm>
          </p:grpSpPr>
          <p:sp>
            <p:nvSpPr>
              <p:cNvPr id="27" name="Tekstvak 26"/>
              <p:cNvSpPr txBox="1"/>
              <p:nvPr/>
            </p:nvSpPr>
            <p:spPr>
              <a:xfrm>
                <a:off x="5796136" y="312155"/>
                <a:ext cx="3063058" cy="58477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3200" dirty="0" smtClean="0">
                    <a:solidFill>
                      <a:schemeClr val="bg1"/>
                    </a:solidFill>
                    <a:cs typeface="Times New Roman" pitchFamily="18" charset="0"/>
                  </a:rPr>
                  <a:t>      </a:t>
                </a:r>
                <a:r>
                  <a:rPr lang="nl-NL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OPWEKKING</a:t>
                </a:r>
                <a:endParaRPr lang="nl-NL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28" name="Tekstvak 27"/>
              <p:cNvSpPr txBox="1"/>
              <p:nvPr/>
            </p:nvSpPr>
            <p:spPr>
              <a:xfrm>
                <a:off x="6149291" y="733284"/>
                <a:ext cx="2203488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REFORMATIE</a:t>
                </a:r>
                <a:endParaRPr lang="nl-NL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0" name="Groep 29"/>
              <p:cNvGrpSpPr/>
              <p:nvPr/>
            </p:nvGrpSpPr>
            <p:grpSpPr>
              <a:xfrm>
                <a:off x="2099058" y="865553"/>
                <a:ext cx="821394" cy="591664"/>
                <a:chOff x="-3089219" y="1415454"/>
                <a:chExt cx="1943944" cy="1695453"/>
              </a:xfrm>
            </p:grpSpPr>
            <p:pic>
              <p:nvPicPr>
                <p:cNvPr id="33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60848" y="1415456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9551" b="89888" l="18500" r="7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50275" y="1415456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23034" b="59551" l="12000" r="715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60848" y="1415455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9663" b="51124" l="10000" r="6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89219" y="1415454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1" name="Picture 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2366" y="169871"/>
                <a:ext cx="889508" cy="122273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echthoek 31"/>
              <p:cNvSpPr/>
              <p:nvPr/>
            </p:nvSpPr>
            <p:spPr>
              <a:xfrm>
                <a:off x="2129529" y="404487"/>
                <a:ext cx="28184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000" b="1" dirty="0" smtClean="0">
                    <a:solidFill>
                      <a:schemeClr val="bg1"/>
                    </a:solidFill>
                    <a:latin typeface="Narkisim" pitchFamily="34" charset="-79"/>
                    <a:cs typeface="Narkisim" pitchFamily="34" charset="-79"/>
                  </a:rPr>
                  <a:t>Sabbat  September </a:t>
                </a:r>
                <a:r>
                  <a:rPr lang="nl-NL" sz="2000" b="1" dirty="0" smtClean="0">
                    <a:solidFill>
                      <a:schemeClr val="bg1"/>
                    </a:solidFill>
                    <a:latin typeface="Narkisim" pitchFamily="34" charset="-79"/>
                    <a:cs typeface="Narkisim" pitchFamily="34" charset="-79"/>
                  </a:rPr>
                  <a:t>28-2013</a:t>
                </a:r>
                <a:endParaRPr lang="nl-NL" sz="2000" b="1" dirty="0">
                  <a:solidFill>
                    <a:schemeClr val="bg1"/>
                  </a:solidFill>
                  <a:latin typeface="Narkisim" pitchFamily="34" charset="-79"/>
                  <a:cs typeface="Narkisim" pitchFamily="34" charset="-79"/>
                </a:endParaRPr>
              </a:p>
            </p:txBody>
          </p:sp>
        </p:grpSp>
      </p:grp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8" y="2797815"/>
            <a:ext cx="2654110" cy="169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943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CC99"/>
            </a:gs>
            <a:gs pos="51000">
              <a:srgbClr val="FDD2A8"/>
            </a:gs>
            <a:gs pos="60000">
              <a:srgbClr val="F8E0C8"/>
            </a:gs>
            <a:gs pos="88000">
              <a:schemeClr val="bg1">
                <a:lumMod val="95000"/>
              </a:schemeClr>
            </a:gs>
            <a:gs pos="94000">
              <a:srgbClr val="80664D"/>
            </a:gs>
            <a:gs pos="19000">
              <a:srgbClr val="403327"/>
            </a:gs>
            <a:gs pos="98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/>
        </p:nvSpPr>
        <p:spPr>
          <a:xfrm>
            <a:off x="179512" y="6427555"/>
            <a:ext cx="8784976" cy="316332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9512" y="5923032"/>
            <a:ext cx="8784976" cy="386287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985B02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11" name="Picture 5" descr="F:\werk\WESEL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0" b="92174" l="5556" r="76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0" t="5446" r="25769" b="6674"/>
          <a:stretch>
            <a:fillRect/>
          </a:stretch>
        </p:blipFill>
        <p:spPr bwMode="auto">
          <a:xfrm>
            <a:off x="7740352" y="5511518"/>
            <a:ext cx="1059938" cy="105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http://delaware.adventistfaith.org/site_data/302/assets/0043/4213/13ccover2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2" y="1310615"/>
            <a:ext cx="2614316" cy="371508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26" descr="F:\werk\FINLEY_MARK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9" t="10011" r="24801" b="13232"/>
          <a:stretch/>
        </p:blipFill>
        <p:spPr bwMode="auto">
          <a:xfrm>
            <a:off x="724459" y="4232869"/>
            <a:ext cx="1194513" cy="156061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453422" y="5153592"/>
            <a:ext cx="736575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Segoe UI Semilight" pitchFamily="34" charset="0"/>
                <a:cs typeface="Segoe UI Semilight" pitchFamily="34" charset="0"/>
              </a:rPr>
              <a:t>           </a:t>
            </a:r>
          </a:p>
          <a:p>
            <a:endParaRPr lang="en-US" sz="1000" b="1" dirty="0" smtClean="0">
              <a:latin typeface="Segoe UI Semilight" pitchFamily="34" charset="0"/>
              <a:cs typeface="Segoe UI Semilight" pitchFamily="34" charset="0"/>
            </a:endParaRPr>
          </a:p>
          <a:p>
            <a:r>
              <a:rPr lang="en-US" b="1" dirty="0" smtClean="0">
                <a:latin typeface="Segoe UI Semilight" pitchFamily="34" charset="0"/>
                <a:cs typeface="Segoe UI Semilight" pitchFamily="34" charset="0"/>
              </a:rPr>
              <a:t>Mark Finley</a:t>
            </a:r>
          </a:p>
          <a:p>
            <a:r>
              <a:rPr lang="en-US" sz="2000"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lang="en-US" sz="2000" b="1" dirty="0" smtClean="0">
                <a:latin typeface="Segoe UI Semilight" pitchFamily="34" charset="0"/>
                <a:cs typeface="Segoe UI Semilight" pitchFamily="34" charset="0"/>
              </a:rPr>
              <a:t>             </a:t>
            </a:r>
            <a:endParaRPr lang="nl-NL" b="1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698321" y="1628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b="1" dirty="0" smtClean="0"/>
              <a:t>De Belofte </a:t>
            </a:r>
            <a:r>
              <a:rPr lang="nl-NL" b="1" dirty="0"/>
              <a:t>van </a:t>
            </a:r>
            <a:r>
              <a:rPr lang="nl-NL" b="1" dirty="0" smtClean="0"/>
              <a:t>Opwekking</a:t>
            </a:r>
            <a:r>
              <a:rPr lang="nl-NL" b="1" dirty="0"/>
              <a:t>: </a:t>
            </a:r>
          </a:p>
          <a:p>
            <a:r>
              <a:rPr lang="nl-NL" b="1" dirty="0" smtClean="0"/>
              <a:t>Gods </a:t>
            </a:r>
            <a:r>
              <a:rPr lang="nl-NL" b="1" dirty="0"/>
              <a:t>werk </a:t>
            </a:r>
            <a:r>
              <a:rPr lang="nl-NL" b="1" dirty="0" smtClean="0"/>
              <a:t>volbracht</a:t>
            </a:r>
            <a:r>
              <a:rPr lang="en-US" b="1" dirty="0" smtClean="0"/>
              <a:t>………</a:t>
            </a:r>
            <a:endParaRPr lang="en-US" b="1" dirty="0" smtClean="0"/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382" y="5268041"/>
            <a:ext cx="1862716" cy="127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ep 23"/>
          <p:cNvGrpSpPr/>
          <p:nvPr/>
        </p:nvGrpSpPr>
        <p:grpSpPr>
          <a:xfrm>
            <a:off x="2099058" y="29663"/>
            <a:ext cx="6760136" cy="1446550"/>
            <a:chOff x="2099058" y="29663"/>
            <a:chExt cx="6760136" cy="1446550"/>
          </a:xfrm>
        </p:grpSpPr>
        <p:sp>
          <p:nvSpPr>
            <p:cNvPr id="26" name="Tekstvak 25"/>
            <p:cNvSpPr txBox="1"/>
            <p:nvPr/>
          </p:nvSpPr>
          <p:spPr>
            <a:xfrm>
              <a:off x="6755442" y="29663"/>
              <a:ext cx="108012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88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&amp;</a:t>
              </a:r>
              <a:endParaRPr lang="nl-NL" sz="8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" name="Groep 28"/>
            <p:cNvGrpSpPr/>
            <p:nvPr/>
          </p:nvGrpSpPr>
          <p:grpSpPr>
            <a:xfrm>
              <a:off x="2099058" y="169871"/>
              <a:ext cx="6760136" cy="1287346"/>
              <a:chOff x="2099058" y="169871"/>
              <a:chExt cx="6760136" cy="1287346"/>
            </a:xfrm>
          </p:grpSpPr>
          <p:sp>
            <p:nvSpPr>
              <p:cNvPr id="30" name="Tekstvak 29"/>
              <p:cNvSpPr txBox="1"/>
              <p:nvPr/>
            </p:nvSpPr>
            <p:spPr>
              <a:xfrm>
                <a:off x="5796136" y="312155"/>
                <a:ext cx="3063058" cy="58477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3200" dirty="0" smtClean="0">
                    <a:solidFill>
                      <a:schemeClr val="bg1"/>
                    </a:solidFill>
                    <a:cs typeface="Times New Roman" pitchFamily="18" charset="0"/>
                  </a:rPr>
                  <a:t>      </a:t>
                </a:r>
                <a:r>
                  <a:rPr lang="nl-NL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OPWEKKING</a:t>
                </a:r>
                <a:endParaRPr lang="nl-NL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1" name="Tekstvak 30"/>
              <p:cNvSpPr txBox="1"/>
              <p:nvPr/>
            </p:nvSpPr>
            <p:spPr>
              <a:xfrm>
                <a:off x="6149291" y="733284"/>
                <a:ext cx="2203488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REFORMATIE</a:t>
                </a:r>
                <a:endParaRPr lang="nl-NL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2" name="Groep 31"/>
              <p:cNvGrpSpPr/>
              <p:nvPr/>
            </p:nvGrpSpPr>
            <p:grpSpPr>
              <a:xfrm>
                <a:off x="2099058" y="865553"/>
                <a:ext cx="821394" cy="591664"/>
                <a:chOff x="-3089219" y="1415454"/>
                <a:chExt cx="1943944" cy="1695453"/>
              </a:xfrm>
            </p:grpSpPr>
            <p:pic>
              <p:nvPicPr>
                <p:cNvPr id="35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60848" y="1415456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9551" b="89888" l="18500" r="7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50275" y="1415456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7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23034" b="59551" l="12000" r="715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60848" y="1415455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" name="Picture 4" descr="http://1.bp.blogspot.com/-BLuVTOR0L94/UdlGRZaH8fI/AAAAAAAAFGo/8aqYbUu_Ea8/s200/mipes.jp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9663" b="51124" l="10000" r="6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89219" y="1415454"/>
                  <a:ext cx="1905000" cy="1695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3" name="Picture 6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2366" y="169871"/>
                <a:ext cx="889508" cy="122273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Rechthoek 33"/>
              <p:cNvSpPr/>
              <p:nvPr/>
            </p:nvSpPr>
            <p:spPr>
              <a:xfrm>
                <a:off x="2129529" y="404487"/>
                <a:ext cx="28184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000" b="1" dirty="0" smtClean="0">
                    <a:solidFill>
                      <a:schemeClr val="bg1"/>
                    </a:solidFill>
                    <a:latin typeface="Narkisim" pitchFamily="34" charset="-79"/>
                    <a:cs typeface="Narkisim" pitchFamily="34" charset="-79"/>
                  </a:rPr>
                  <a:t>Sabbat  September </a:t>
                </a:r>
                <a:r>
                  <a:rPr lang="nl-NL" sz="2000" b="1" dirty="0" smtClean="0">
                    <a:solidFill>
                      <a:schemeClr val="bg1"/>
                    </a:solidFill>
                    <a:latin typeface="Narkisim" pitchFamily="34" charset="-79"/>
                    <a:cs typeface="Narkisim" pitchFamily="34" charset="-79"/>
                  </a:rPr>
                  <a:t>28-2013</a:t>
                </a:r>
                <a:endParaRPr lang="nl-NL" sz="2000" b="1" dirty="0">
                  <a:solidFill>
                    <a:schemeClr val="bg1"/>
                  </a:solidFill>
                  <a:latin typeface="Narkisim" pitchFamily="34" charset="-79"/>
                  <a:cs typeface="Narkisim" pitchFamily="34" charset="-79"/>
                </a:endParaRPr>
              </a:p>
            </p:txBody>
          </p:sp>
        </p:grpSp>
      </p:grpSp>
      <p:sp>
        <p:nvSpPr>
          <p:cNvPr id="9" name="Rechthoek 8"/>
          <p:cNvSpPr/>
          <p:nvPr/>
        </p:nvSpPr>
        <p:spPr>
          <a:xfrm>
            <a:off x="2903997" y="2564904"/>
            <a:ext cx="57004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Kerntekst</a:t>
            </a:r>
            <a:r>
              <a:rPr lang="en-US" b="1" dirty="0" smtClean="0"/>
              <a:t>: “</a:t>
            </a:r>
            <a:r>
              <a:rPr lang="nl-NL" b="1" dirty="0"/>
              <a:t>‘Heb geduld, broeders en </a:t>
            </a:r>
          </a:p>
          <a:p>
            <a:pPr algn="ctr"/>
            <a:r>
              <a:rPr lang="nl-NL" b="1" dirty="0"/>
              <a:t>zusters, totdat de Heer komt. </a:t>
            </a:r>
            <a:endParaRPr lang="nl-NL" b="1" dirty="0" smtClean="0"/>
          </a:p>
          <a:p>
            <a:pPr algn="ctr"/>
            <a:r>
              <a:rPr lang="nl-NL" b="1" dirty="0" smtClean="0"/>
              <a:t>Denk </a:t>
            </a:r>
            <a:r>
              <a:rPr lang="nl-NL" b="1" dirty="0"/>
              <a:t>eens aan de boer, die </a:t>
            </a:r>
            <a:r>
              <a:rPr lang="nl-NL" b="1" dirty="0" smtClean="0"/>
              <a:t>geduldig </a:t>
            </a:r>
            <a:r>
              <a:rPr lang="nl-NL" b="1" dirty="0"/>
              <a:t>blijft wachten op </a:t>
            </a:r>
            <a:r>
              <a:rPr lang="nl-NL" b="1" dirty="0" smtClean="0"/>
              <a:t>de </a:t>
            </a:r>
            <a:r>
              <a:rPr lang="nl-NL" b="1" dirty="0"/>
              <a:t>opbrengst van zijn land, </a:t>
            </a:r>
            <a:endParaRPr lang="nl-NL" b="1" dirty="0" smtClean="0"/>
          </a:p>
          <a:p>
            <a:pPr algn="ctr"/>
            <a:r>
              <a:rPr lang="nl-NL" b="1" dirty="0" smtClean="0"/>
              <a:t>totdat </a:t>
            </a:r>
            <a:r>
              <a:rPr lang="nl-NL" b="1" dirty="0"/>
              <a:t>de regens van najaar </a:t>
            </a:r>
            <a:r>
              <a:rPr lang="nl-NL" b="1" dirty="0" smtClean="0"/>
              <a:t>en </a:t>
            </a:r>
            <a:r>
              <a:rPr lang="nl-NL" b="1" dirty="0"/>
              <a:t>voorjaar zijn gevallen. </a:t>
            </a:r>
            <a:r>
              <a:rPr lang="nl-NL" b="1" dirty="0" smtClean="0"/>
              <a:t>Wees </a:t>
            </a:r>
            <a:r>
              <a:rPr lang="nl-NL" b="1" dirty="0"/>
              <a:t>net zo geduldig en </a:t>
            </a:r>
          </a:p>
          <a:p>
            <a:pPr algn="ctr"/>
            <a:r>
              <a:rPr lang="nl-NL" b="1" dirty="0"/>
              <a:t>houd moed, want de </a:t>
            </a:r>
            <a:r>
              <a:rPr lang="nl-NL" b="1" dirty="0" smtClean="0"/>
              <a:t>Heer</a:t>
            </a:r>
          </a:p>
          <a:p>
            <a:pPr algn="ctr"/>
            <a:r>
              <a:rPr lang="nl-NL" b="1" dirty="0" smtClean="0"/>
              <a:t> zal </a:t>
            </a:r>
            <a:r>
              <a:rPr lang="nl-NL" b="1" dirty="0"/>
              <a:t>spoedig komen</a:t>
            </a:r>
            <a:r>
              <a:rPr lang="nl-NL" b="1" dirty="0" smtClean="0"/>
              <a:t>’</a:t>
            </a:r>
          </a:p>
          <a:p>
            <a:pPr algn="ctr"/>
            <a:r>
              <a:rPr lang="nl-NL" b="1" dirty="0" smtClean="0"/>
              <a:t>(</a:t>
            </a:r>
            <a:r>
              <a:rPr lang="nl-NL" b="1" dirty="0" err="1"/>
              <a:t>Jakobus</a:t>
            </a:r>
            <a:r>
              <a:rPr lang="nl-NL" b="1" dirty="0"/>
              <a:t> </a:t>
            </a:r>
            <a:r>
              <a:rPr lang="nl-NL" b="1" dirty="0" smtClean="0"/>
              <a:t>5:7,8).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62876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the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1013</Words>
  <Application>Microsoft Office PowerPoint</Application>
  <PresentationFormat>Diavoorstelling (4:3)</PresentationFormat>
  <Paragraphs>290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Privé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Geen diatitel</dc:title>
  <dc:creator>Fred Oudekerk</dc:creator>
  <cp:lastModifiedBy>Gebruiker</cp:lastModifiedBy>
  <cp:revision>205</cp:revision>
  <dcterms:created xsi:type="dcterms:W3CDTF">2010-10-16T17:18:03Z</dcterms:created>
  <dcterms:modified xsi:type="dcterms:W3CDTF">2013-09-11T20:48:28Z</dcterms:modified>
</cp:coreProperties>
</file>