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86" r:id="rId2"/>
    <p:sldId id="256" r:id="rId3"/>
    <p:sldId id="279" r:id="rId4"/>
    <p:sldId id="287" r:id="rId5"/>
    <p:sldId id="257" r:id="rId6"/>
    <p:sldId id="259" r:id="rId7"/>
    <p:sldId id="285" r:id="rId8"/>
    <p:sldId id="260" r:id="rId9"/>
    <p:sldId id="280" r:id="rId10"/>
    <p:sldId id="295" r:id="rId11"/>
    <p:sldId id="283" r:id="rId12"/>
    <p:sldId id="261" r:id="rId13"/>
    <p:sldId id="263" r:id="rId14"/>
    <p:sldId id="264" r:id="rId15"/>
    <p:sldId id="265" r:id="rId16"/>
    <p:sldId id="266" r:id="rId17"/>
    <p:sldId id="281" r:id="rId18"/>
    <p:sldId id="268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93" r:id="rId27"/>
    <p:sldId id="294" r:id="rId28"/>
    <p:sldId id="282" r:id="rId29"/>
    <p:sldId id="276" r:id="rId30"/>
    <p:sldId id="277" r:id="rId31"/>
    <p:sldId id="278" r:id="rId32"/>
    <p:sldId id="288" r:id="rId33"/>
    <p:sldId id="297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55D9-B4B2-4443-A508-1F337EED20E7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6188-72E7-480F-8C32-1000C620E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8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Titeldia</a:t>
            </a:r>
            <a:r>
              <a:rPr lang="nl-NL" dirty="0" smtClean="0"/>
              <a:t>, </a:t>
            </a:r>
            <a:r>
              <a:rPr lang="nl-NL" dirty="0" smtClean="0"/>
              <a:t>direct</a:t>
            </a:r>
            <a:r>
              <a:rPr lang="nl-NL" baseline="0" dirty="0" smtClean="0"/>
              <a:t> tonen bij aanvang preek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00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einde verklaard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98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</a:t>
            </a:r>
            <a:r>
              <a:rPr lang="nl-NL" baseline="0" dirty="0" smtClean="0"/>
              <a:t> wij het einde willen meemaken, dan moeten wij allereerst bewust zijn bij wie wij mogen beginnen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44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begin..</a:t>
            </a:r>
            <a:r>
              <a:rPr lang="nl-NL" baseline="0" dirty="0" smtClean="0"/>
              <a:t> De schepping begon met Jezus, het einde begint met </a:t>
            </a:r>
            <a:r>
              <a:rPr lang="nl-NL" baseline="0" dirty="0" err="1" smtClean="0"/>
              <a:t>Jesus</a:t>
            </a:r>
            <a:r>
              <a:rPr lang="nl-NL" baseline="0" dirty="0" smtClean="0"/>
              <a:t> en het eindigt met Jezus als </a:t>
            </a:r>
            <a:r>
              <a:rPr lang="nl-NL" baseline="0" dirty="0" err="1" smtClean="0"/>
              <a:t>overwinnnaar</a:t>
            </a:r>
            <a:r>
              <a:rPr lang="nl-NL" baseline="0" dirty="0" smtClean="0"/>
              <a:t>. En voor ons… waar begint 1844 voor ons. Die wonderbaarlijke profetie. Juist… met Jezus. Profetie, begint met Jezus. Want alleen met en door Hem blijven wij standvastige.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67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41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r>
              <a:rPr lang="nl-NL" baseline="0" dirty="0" smtClean="0"/>
              <a:t> thema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91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Laten wij beginnen met het einde…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7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paradijs..</a:t>
            </a:r>
            <a:r>
              <a:rPr lang="nl-NL" baseline="0" dirty="0" smtClean="0"/>
              <a:t> .bij God… lekkere appels dan bij ah of jumbo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90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onrustige </a:t>
            </a:r>
            <a:r>
              <a:rPr lang="nl-NL" dirty="0" err="1" smtClean="0"/>
              <a:t>wreld</a:t>
            </a:r>
            <a:r>
              <a:rPr lang="nl-NL" dirty="0" smtClean="0"/>
              <a:t>…. Rampen, </a:t>
            </a:r>
            <a:r>
              <a:rPr lang="nl-NL" dirty="0" err="1" smtClean="0"/>
              <a:t>hongersnoden</a:t>
            </a:r>
            <a:r>
              <a:rPr lang="nl-NL" dirty="0" smtClean="0"/>
              <a:t>, geweld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terroisme</a:t>
            </a:r>
            <a:r>
              <a:rPr lang="nl-NL" baseline="0" dirty="0" smtClean="0"/>
              <a:t>, het lijkt of er geen eind aan lijkt te komen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60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Jezus zei dat alle ellende (van</a:t>
            </a:r>
            <a:r>
              <a:rPr lang="nl-NL" baseline="0" dirty="0" smtClean="0"/>
              <a:t>  het einde) slechts het begin is… er staat ons nog wat te wachten….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61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Profeet </a:t>
            </a:r>
            <a:r>
              <a:rPr lang="nl-NL" smtClean="0"/>
              <a:t>amos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5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Schema</a:t>
            </a:r>
            <a:r>
              <a:rPr lang="nl-NL" baseline="0" dirty="0" smtClean="0"/>
              <a:t> om bepaling te maken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Regels voor </a:t>
            </a:r>
            <a:r>
              <a:rPr lang="nl-NL" baseline="0" dirty="0" err="1" smtClean="0"/>
              <a:t>bijbelse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intrepreatie</a:t>
            </a:r>
            <a:endParaRPr lang="nl-NL" baseline="0" dirty="0" smtClean="0"/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canon van de Bijbel verschaft de context voor interpretatie ervan.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 woord en elke zin is belangrijk en moet daarom gepaste aandacht krijgen.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Bijbel verklaart zichzelf en geeft derhalve duidelijke aanwijzingen in verschillende gevallen hoe een passage moet worden verklaard.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ene deel van de Schrift kan verklaard worden naar analogie met een ander deel ervan.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Bijbel staan profetische parallellen die elkaar aanvullen en samenvoeging vereisen om hun betekenis te onthullen.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letterlijke betekenis van een passage moet de voorrang krijgen zolang het een zinnige betekenis heeft.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Sommige terugkerende motieven hebben symbolische betekenis.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28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smtClean="0">
                <a:solidFill>
                  <a:srgbClr val="00B0F0"/>
                </a:solidFill>
              </a:rPr>
              <a:t>Een blauwdruk voor de gelovige  in deze tijd?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6188-72E7-480F-8C32-1000C620E09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4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F54EDC5-98E6-4AEB-99F3-07261C64FD21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CA0B9A-1299-4B3F-92A2-B2C904032EE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‘t Begin van ‘t Einde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Riley Jack (</a:t>
            </a:r>
            <a:r>
              <a:rPr lang="nl-NL" i="1" dirty="0" smtClean="0">
                <a:solidFill>
                  <a:srgbClr val="00B0F0"/>
                </a:solidFill>
              </a:rPr>
              <a:t>the</a:t>
            </a:r>
            <a:r>
              <a:rPr lang="nl-NL" dirty="0" smtClean="0"/>
              <a:t> Advent Gospel </a:t>
            </a:r>
            <a:r>
              <a:rPr lang="nl-NL" dirty="0" err="1" smtClean="0"/>
              <a:t>Promotions</a:t>
            </a:r>
            <a:r>
              <a:rPr lang="nl-NL" dirty="0" smtClean="0"/>
              <a:t>, 2014)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1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5301208"/>
            <a:ext cx="84449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000" dirty="0"/>
              <a:t>± </a:t>
            </a:r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1844:</a:t>
            </a:r>
          </a:p>
          <a:p>
            <a:r>
              <a:rPr lang="nl-N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 zoek naar antwoorden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87824" y="188640"/>
            <a:ext cx="553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±1844 schreef </a:t>
            </a:r>
            <a:r>
              <a:rPr lang="nl-NL" b="1" dirty="0" err="1" smtClean="0">
                <a:solidFill>
                  <a:srgbClr val="00B0F0"/>
                </a:solidFill>
              </a:rPr>
              <a:t>Charles</a:t>
            </a:r>
            <a:r>
              <a:rPr lang="nl-NL" b="1" dirty="0" smtClean="0">
                <a:solidFill>
                  <a:srgbClr val="00B0F0"/>
                </a:solidFill>
              </a:rPr>
              <a:t> </a:t>
            </a:r>
            <a:r>
              <a:rPr lang="nl-NL" b="1" dirty="0" err="1" smtClean="0">
                <a:solidFill>
                  <a:srgbClr val="00B0F0"/>
                </a:solidFill>
              </a:rPr>
              <a:t>Darwin’s</a:t>
            </a:r>
            <a:r>
              <a:rPr lang="nl-NL" b="1" dirty="0" smtClean="0">
                <a:solidFill>
                  <a:srgbClr val="00B0F0"/>
                </a:solidFill>
              </a:rPr>
              <a:t> </a:t>
            </a:r>
            <a:r>
              <a:rPr lang="nl-NL" dirty="0" smtClean="0"/>
              <a:t>“</a:t>
            </a:r>
            <a:r>
              <a:rPr lang="nl-NL" dirty="0" err="1" smtClean="0"/>
              <a:t>Origin</a:t>
            </a:r>
            <a:r>
              <a:rPr lang="nl-NL" dirty="0" smtClean="0"/>
              <a:t> of Species” </a:t>
            </a:r>
          </a:p>
          <a:p>
            <a:r>
              <a:rPr lang="nl-NL" dirty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evolueert en is toeval.</a:t>
            </a:r>
            <a:endParaRPr lang="nl-NL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2348880"/>
            <a:ext cx="744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±1844 schreef Karl Marx</a:t>
            </a:r>
            <a:r>
              <a:rPr lang="nl-NL" dirty="0" smtClean="0"/>
              <a:t> “Communistisch Manifest”</a:t>
            </a:r>
          </a:p>
          <a:p>
            <a:r>
              <a:rPr lang="nl-NL" dirty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Alles behoort aan allen &amp; de staat, géén religie</a:t>
            </a:r>
            <a:endParaRPr lang="nl-NL" b="1" i="1" dirty="0"/>
          </a:p>
        </p:txBody>
      </p:sp>
      <p:sp>
        <p:nvSpPr>
          <p:cNvPr id="9" name="Tekstvak 8"/>
          <p:cNvSpPr txBox="1"/>
          <p:nvPr/>
        </p:nvSpPr>
        <p:spPr>
          <a:xfrm>
            <a:off x="2316735" y="4149080"/>
            <a:ext cx="460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1844 werd </a:t>
            </a:r>
            <a:r>
              <a:rPr lang="nl-NL" b="1" dirty="0" err="1" smtClean="0">
                <a:solidFill>
                  <a:srgbClr val="00B0F0"/>
                </a:solidFill>
              </a:rPr>
              <a:t>Frederich</a:t>
            </a:r>
            <a:r>
              <a:rPr lang="nl-NL" b="1" dirty="0" smtClean="0">
                <a:solidFill>
                  <a:srgbClr val="00B0F0"/>
                </a:solidFill>
              </a:rPr>
              <a:t> Nietzsche geboren</a:t>
            </a:r>
            <a:r>
              <a:rPr lang="nl-NL" dirty="0" smtClean="0"/>
              <a:t>  </a:t>
            </a:r>
          </a:p>
          <a:p>
            <a:r>
              <a:rPr lang="nl-NL" b="1" i="1" dirty="0" smtClean="0"/>
              <a:t>	</a:t>
            </a:r>
            <a:r>
              <a:rPr lang="nl-NL" dirty="0" smtClean="0"/>
              <a:t>Het antwoord: </a:t>
            </a:r>
            <a:r>
              <a:rPr lang="nl-NL" b="1" i="1" dirty="0" smtClean="0"/>
              <a:t>God is dood!</a:t>
            </a:r>
            <a:endParaRPr lang="nl-NL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1558327" cy="172819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58" y="1196752"/>
            <a:ext cx="1295531" cy="18926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361"/>
            <a:ext cx="1459608" cy="198143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1725" cy="346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7" y="2996952"/>
            <a:ext cx="3113906" cy="20910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699792" y="260648"/>
            <a:ext cx="6096000" cy="2376264"/>
          </a:xfrm>
        </p:spPr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Begin 19e eeuw</a:t>
            </a:r>
            <a:r>
              <a:rPr lang="nl-NL" dirty="0" smtClean="0"/>
              <a:t>, tijdens een periode van spirituele opleving vroegen </a:t>
            </a:r>
            <a:r>
              <a:rPr lang="nl-NL" dirty="0"/>
              <a:t>P</a:t>
            </a:r>
            <a:r>
              <a:rPr lang="nl-NL" dirty="0" smtClean="0"/>
              <a:t>rotestanten in Amerika en elders wanneer het einde zou komen, ook zij zagen ellende, pest, verschrikkingen. </a:t>
            </a:r>
            <a:r>
              <a:rPr lang="nl-NL" b="1" dirty="0" smtClean="0">
                <a:solidFill>
                  <a:srgbClr val="00B0F0"/>
                </a:solidFill>
              </a:rPr>
              <a:t>Baptist William Miller </a:t>
            </a:r>
            <a:r>
              <a:rPr lang="nl-NL" dirty="0" smtClean="0"/>
              <a:t>berekende dat omstreeks 1843/ 1844 iets bijzonder moest gebeuren </a:t>
            </a:r>
            <a:r>
              <a:rPr lang="nl-NL" dirty="0" err="1" smtClean="0"/>
              <a:t>a.d.h.v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00B0F0"/>
                </a:solidFill>
              </a:rPr>
              <a:t>de Bijbel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13" y="2708920"/>
            <a:ext cx="4829175" cy="31370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5949280"/>
            <a:ext cx="8444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 zoek naar antwoorden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9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859141" cy="3672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340768"/>
            <a:ext cx="4737720" cy="3391271"/>
          </a:xfrm>
        </p:spPr>
        <p:txBody>
          <a:bodyPr>
            <a:normAutofit fontScale="92500"/>
          </a:bodyPr>
          <a:lstStyle/>
          <a:p>
            <a:r>
              <a:rPr lang="nl-NL" sz="2400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Ontvoerd</a:t>
            </a:r>
            <a:r>
              <a:rPr lang="nl-NL" sz="2400" dirty="0" smtClean="0"/>
              <a:t> naar Babel</a:t>
            </a:r>
          </a:p>
          <a:p>
            <a:r>
              <a:rPr lang="nl-NL" sz="2400" b="1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Principieel</a:t>
            </a:r>
            <a:r>
              <a:rPr lang="nl-NL" sz="2400" dirty="0" smtClean="0"/>
              <a:t>, in voeding en geloof</a:t>
            </a:r>
          </a:p>
          <a:p>
            <a:r>
              <a:rPr lang="nl-NL" sz="2400" b="1" dirty="0" smtClean="0"/>
              <a:t>- </a:t>
            </a:r>
            <a:r>
              <a:rPr lang="nl-NL" sz="2400" b="1" dirty="0" smtClean="0">
                <a:solidFill>
                  <a:srgbClr val="00B0F0"/>
                </a:solidFill>
              </a:rPr>
              <a:t>Werkzaam</a:t>
            </a:r>
            <a:r>
              <a:rPr lang="nl-NL" sz="2400" b="1" dirty="0" smtClean="0"/>
              <a:t> </a:t>
            </a:r>
            <a:r>
              <a:rPr lang="nl-NL" sz="2400" dirty="0" smtClean="0"/>
              <a:t>voor de overheerser (3 verschillende koningen)</a:t>
            </a:r>
          </a:p>
          <a:p>
            <a:r>
              <a:rPr lang="nl-NL" sz="2400" dirty="0" smtClean="0"/>
              <a:t>Door verschillende kerkgenootschappen beschouwd als de profeet toevertrouwd met </a:t>
            </a:r>
            <a:r>
              <a:rPr lang="nl-NL" sz="2400" b="1" dirty="0" smtClean="0">
                <a:solidFill>
                  <a:srgbClr val="00B0F0"/>
                </a:solidFill>
              </a:rPr>
              <a:t>de langste tijdprofetie </a:t>
            </a:r>
            <a:r>
              <a:rPr lang="nl-NL" sz="2400" dirty="0" smtClean="0"/>
              <a:t>tot aan de einde der tijden</a:t>
            </a:r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b="1" dirty="0" smtClean="0"/>
          </a:p>
          <a:p>
            <a:endParaRPr lang="nl-NL" sz="2400" b="1" dirty="0" smtClean="0"/>
          </a:p>
          <a:p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251520" y="4869160"/>
            <a:ext cx="71849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Daniel; </a:t>
            </a:r>
          </a:p>
          <a:p>
            <a:pPr algn="ctr"/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Bijzondere profeet</a:t>
            </a:r>
            <a:endParaRPr lang="nl-NL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6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616624" cy="4212468"/>
          </a:xfr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" name="Rechthoek 1"/>
          <p:cNvSpPr/>
          <p:nvPr/>
        </p:nvSpPr>
        <p:spPr>
          <a:xfrm>
            <a:off x="208541" y="5415646"/>
            <a:ext cx="8935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Wereldmachten zijn niets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tegenover Gods Koninkrijk!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0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747614" cy="303192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11760" y="685801"/>
            <a:ext cx="6336704" cy="3657599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00B0F0"/>
                </a:solidFill>
                <a:effectLst/>
              </a:rPr>
              <a:t>25</a:t>
            </a:r>
            <a:r>
              <a:rPr lang="nl-NL" sz="2800" dirty="0">
                <a:effectLst/>
              </a:rPr>
              <a:t> Woorden tegen de Allerhoogste zal  hij spreken</a:t>
            </a:r>
            <a:r>
              <a:rPr lang="nl-NL" sz="2800" dirty="0" smtClean="0">
                <a:effectLst/>
              </a:rPr>
              <a:t>, de </a:t>
            </a:r>
            <a:r>
              <a:rPr lang="nl-NL" sz="2800" dirty="0">
                <a:effectLst/>
              </a:rPr>
              <a:t>heiligen van de Allerhoogste zal hij te gronde richten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. Hij </a:t>
            </a:r>
            <a:r>
              <a:rPr lang="nl-NL" sz="2800" b="1" dirty="0">
                <a:solidFill>
                  <a:srgbClr val="00B0F0"/>
                </a:solidFill>
                <a:effectLst/>
              </a:rPr>
              <a:t>zal erop uit 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zijn </a:t>
            </a:r>
            <a:r>
              <a:rPr lang="nl-NL" sz="2800" b="1" i="1" dirty="0" smtClean="0">
                <a:solidFill>
                  <a:srgbClr val="00B0F0"/>
                </a:solidFill>
                <a:effectLst/>
              </a:rPr>
              <a:t>bepaalde</a:t>
            </a:r>
            <a:r>
              <a:rPr lang="nl-NL" sz="2800" b="1" dirty="0">
                <a:solidFill>
                  <a:srgbClr val="00B0F0"/>
                </a:solidFill>
                <a:effectLst/>
              </a:rPr>
              <a:t> tijden en de wet te veranderen</a:t>
            </a:r>
            <a:r>
              <a:rPr lang="nl-NL" sz="2800" b="1" dirty="0" smtClean="0">
                <a:solidFill>
                  <a:srgbClr val="00B0F0"/>
                </a:solidFill>
                <a:effectLst/>
              </a:rPr>
              <a:t>, </a:t>
            </a:r>
            <a:r>
              <a:rPr lang="nl-NL" sz="2800" dirty="0" smtClean="0">
                <a:effectLst/>
              </a:rPr>
              <a:t>en </a:t>
            </a:r>
            <a:r>
              <a:rPr lang="nl-NL" sz="2800" dirty="0">
                <a:effectLst/>
              </a:rPr>
              <a:t>zij zullen in zijn hand worden </a:t>
            </a:r>
            <a:r>
              <a:rPr lang="nl-NL" sz="2800" dirty="0" smtClean="0">
                <a:effectLst/>
              </a:rPr>
              <a:t>overgegeven voor </a:t>
            </a:r>
            <a:r>
              <a:rPr lang="nl-NL" sz="2800" dirty="0">
                <a:effectLst/>
              </a:rPr>
              <a:t>een tijd, tijden en een halve tijd</a:t>
            </a:r>
            <a:r>
              <a:rPr lang="nl-NL" sz="2800" dirty="0" smtClean="0">
                <a:effectLst/>
              </a:rPr>
              <a:t>. </a:t>
            </a:r>
            <a:r>
              <a:rPr lang="nl-NL" sz="2800" dirty="0" smtClean="0"/>
              <a:t> </a:t>
            </a:r>
            <a:r>
              <a:rPr lang="nl-NL" sz="2800" b="1" i="1" dirty="0" smtClean="0"/>
              <a:t>(Daniel 7 , HSV)</a:t>
            </a:r>
            <a:endParaRPr lang="nl-NL" sz="2800" b="1" i="1" dirty="0"/>
          </a:p>
        </p:txBody>
      </p:sp>
      <p:sp>
        <p:nvSpPr>
          <p:cNvPr id="4" name="Rechthoek 3"/>
          <p:cNvSpPr/>
          <p:nvPr/>
        </p:nvSpPr>
        <p:spPr>
          <a:xfrm>
            <a:off x="251520" y="4869160"/>
            <a:ext cx="7632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Daniel 7: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Wereldmachten trachten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hét geloof uit te roeien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4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504" y="404664"/>
            <a:ext cx="5904656" cy="4680520"/>
          </a:xfrm>
        </p:spPr>
        <p:txBody>
          <a:bodyPr>
            <a:normAutofit/>
          </a:bodyPr>
          <a:lstStyle/>
          <a:p>
            <a:r>
              <a:rPr lang="nl-NL" b="1" dirty="0" smtClean="0"/>
              <a:t>Na</a:t>
            </a:r>
            <a:r>
              <a:rPr lang="nl-NL" dirty="0" smtClean="0"/>
              <a:t> kruisdood en opstanding ging Jezus naar de hemel </a:t>
            </a:r>
            <a:r>
              <a:rPr lang="nl-NL" b="1" i="1" dirty="0" smtClean="0"/>
              <a:t>(Handelingen 1)</a:t>
            </a:r>
          </a:p>
          <a:p>
            <a:r>
              <a:rPr lang="nl-NL" dirty="0" smtClean="0"/>
              <a:t>Wat doet Jezus </a:t>
            </a:r>
            <a:r>
              <a:rPr lang="nl-NL" dirty="0" smtClean="0">
                <a:solidFill>
                  <a:srgbClr val="00B0F0"/>
                </a:solidFill>
              </a:rPr>
              <a:t>NU </a:t>
            </a:r>
            <a:r>
              <a:rPr lang="nl-NL" dirty="0" smtClean="0"/>
              <a:t>in de hemel:</a:t>
            </a:r>
          </a:p>
          <a:p>
            <a:pPr lvl="1"/>
            <a:r>
              <a:rPr lang="nl-NL" dirty="0" smtClean="0"/>
              <a:t>Plek </a:t>
            </a:r>
            <a:r>
              <a:rPr lang="nl-NL" b="1" dirty="0" smtClean="0"/>
              <a:t>voorbereiden</a:t>
            </a:r>
            <a:r>
              <a:rPr lang="nl-NL" dirty="0" smtClean="0"/>
              <a:t> </a:t>
            </a:r>
            <a:r>
              <a:rPr lang="nl-NL" b="1" i="1" dirty="0" smtClean="0"/>
              <a:t>(Johannes 14)</a:t>
            </a:r>
          </a:p>
          <a:p>
            <a:pPr lvl="1"/>
            <a:r>
              <a:rPr lang="nl-NL" dirty="0" smtClean="0"/>
              <a:t>Heeft </a:t>
            </a:r>
            <a:r>
              <a:rPr lang="nl-NL" b="1" dirty="0" smtClean="0"/>
              <a:t>Heilige Geest gestuurd </a:t>
            </a:r>
            <a:r>
              <a:rPr lang="nl-NL" b="1" i="1" dirty="0" smtClean="0"/>
              <a:t>(Johannes 15)</a:t>
            </a:r>
          </a:p>
          <a:p>
            <a:pPr lvl="1"/>
            <a:r>
              <a:rPr lang="nl-NL" b="1" dirty="0" smtClean="0"/>
              <a:t>Doet dienst in het ‘Hemels’ Heiligdom </a:t>
            </a:r>
            <a:r>
              <a:rPr lang="nl-NL" b="1" i="1" dirty="0" smtClean="0"/>
              <a:t>(Hebreeën 8:1-4)</a:t>
            </a:r>
          </a:p>
          <a:p>
            <a:pPr lvl="2"/>
            <a:r>
              <a:rPr lang="nl-NL" b="1" dirty="0" smtClean="0"/>
              <a:t>Voorspraak voor gebeden voor God </a:t>
            </a:r>
            <a:r>
              <a:rPr lang="nl-NL" dirty="0" smtClean="0"/>
              <a:t>(daarom bidden wij in Jezus naam)</a:t>
            </a:r>
            <a:endParaRPr lang="nl-NL" dirty="0"/>
          </a:p>
          <a:p>
            <a:pPr lvl="2"/>
            <a:r>
              <a:rPr lang="nl-NL" b="1" dirty="0" smtClean="0"/>
              <a:t>Werkzaam als Hogepriester</a:t>
            </a:r>
          </a:p>
          <a:p>
            <a:pPr lvl="2"/>
            <a:r>
              <a:rPr lang="nl-NL" dirty="0" smtClean="0"/>
              <a:t>Vanaf het ‘</a:t>
            </a:r>
            <a:r>
              <a:rPr lang="nl-NL" i="1" dirty="0" smtClean="0"/>
              <a:t>begin</a:t>
            </a:r>
            <a:r>
              <a:rPr lang="nl-NL" dirty="0" smtClean="0"/>
              <a:t> van het einde’, </a:t>
            </a:r>
            <a:r>
              <a:rPr lang="nl-NL" b="1" dirty="0" smtClean="0"/>
              <a:t>onderzoekend oordeel </a:t>
            </a:r>
            <a:r>
              <a:rPr lang="nl-NL" dirty="0" smtClean="0"/>
              <a:t>(</a:t>
            </a:r>
            <a:r>
              <a:rPr lang="en-US" dirty="0">
                <a:effectLst/>
              </a:rPr>
              <a:t>Daniel 7:9-10; 1 </a:t>
            </a:r>
            <a:r>
              <a:rPr lang="en-US" dirty="0" err="1" smtClean="0">
                <a:effectLst/>
              </a:rPr>
              <a:t>Petrus</a:t>
            </a:r>
            <a:r>
              <a:rPr lang="en-US" dirty="0" smtClean="0">
                <a:effectLst/>
              </a:rPr>
              <a:t> 4:17</a:t>
            </a:r>
            <a:r>
              <a:rPr lang="en-US" dirty="0">
                <a:effectLst/>
              </a:rPr>
              <a:t>; 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Openbaring</a:t>
            </a:r>
            <a:r>
              <a:rPr lang="en-US" dirty="0" smtClean="0">
                <a:effectLst/>
              </a:rPr>
              <a:t> 14:6</a:t>
            </a:r>
            <a:r>
              <a:rPr lang="en-US" dirty="0">
                <a:effectLst/>
              </a:rPr>
              <a:t>, 7; </a:t>
            </a:r>
            <a:r>
              <a:rPr lang="en-US" dirty="0" smtClean="0">
                <a:effectLst/>
              </a:rPr>
              <a:t>20:12)</a:t>
            </a: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179512" y="5085184"/>
            <a:ext cx="9421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Waar is </a:t>
            </a:r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Jezus</a:t>
            </a:r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</a:p>
          <a:p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al deze verwarring?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571715" cy="32403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668272" cy="333980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484121" y="548680"/>
            <a:ext cx="5447928" cy="4279751"/>
          </a:xfrm>
        </p:spPr>
        <p:txBody>
          <a:bodyPr>
            <a:normAutofit/>
          </a:bodyPr>
          <a:lstStyle/>
          <a:p>
            <a:r>
              <a:rPr lang="nl-NL" b="1" dirty="0" smtClean="0"/>
              <a:t>Daniel zag in Visioen het volgende; </a:t>
            </a:r>
            <a:r>
              <a:rPr lang="nl-NL" b="1" dirty="0">
                <a:solidFill>
                  <a:srgbClr val="00B0F0"/>
                </a:solidFill>
                <a:effectLst/>
              </a:rPr>
              <a:t>13</a:t>
            </a:r>
            <a:r>
              <a:rPr lang="nl-NL" dirty="0">
                <a:effectLst/>
              </a:rPr>
              <a:t> Toen hoorde ik een heilige spreken, en een heilige zei tegen de Ongenoemde Die sprak: Hoelang zal het visioen van het steeds </a:t>
            </a:r>
            <a:r>
              <a:rPr lang="nl-NL" i="1" dirty="0">
                <a:effectLst/>
              </a:rPr>
              <a:t>terugkerende offer</a:t>
            </a:r>
            <a:r>
              <a:rPr lang="nl-NL" dirty="0">
                <a:effectLst/>
              </a:rPr>
              <a:t> en de verwoestende afvalligheid </a:t>
            </a:r>
            <a:r>
              <a:rPr lang="nl-NL" i="1" dirty="0">
                <a:effectLst/>
              </a:rPr>
              <a:t>gelden</a:t>
            </a:r>
            <a:r>
              <a:rPr lang="nl-NL" dirty="0">
                <a:effectLst/>
              </a:rPr>
              <a:t>, </a:t>
            </a:r>
            <a:r>
              <a:rPr lang="nl-NL" i="1" dirty="0">
                <a:effectLst/>
              </a:rPr>
              <a:t>en hoelang</a:t>
            </a:r>
            <a:r>
              <a:rPr lang="nl-NL" dirty="0">
                <a:effectLst/>
              </a:rPr>
              <a:t> zal zowel het heiligdom als het leger overgegeven worden </a:t>
            </a:r>
            <a:r>
              <a:rPr lang="nl-NL" i="1" dirty="0">
                <a:effectLst/>
              </a:rPr>
              <a:t>om</a:t>
            </a:r>
            <a:r>
              <a:rPr lang="nl-NL" dirty="0">
                <a:effectLst/>
              </a:rPr>
              <a:t> vertrapt te worden</a:t>
            </a:r>
            <a:r>
              <a:rPr lang="nl-NL" dirty="0" smtClean="0">
                <a:effectLst/>
              </a:rPr>
              <a:t>?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14</a:t>
            </a:r>
            <a:r>
              <a:rPr lang="nl-NL" dirty="0">
                <a:effectLst/>
              </a:rPr>
              <a:t> Hij zei tegen mij: </a:t>
            </a:r>
            <a:r>
              <a:rPr lang="nl-NL" b="1" dirty="0">
                <a:solidFill>
                  <a:srgbClr val="00B0F0"/>
                </a:solidFill>
                <a:effectLst/>
              </a:rPr>
              <a:t>Tot tweeduizend driehonderd avonden </a:t>
            </a:r>
            <a:r>
              <a:rPr lang="nl-NL" b="1" i="1" dirty="0">
                <a:solidFill>
                  <a:srgbClr val="00B0F0"/>
                </a:solidFill>
                <a:effectLst/>
              </a:rPr>
              <a:t>en</a:t>
            </a:r>
            <a:r>
              <a:rPr lang="nl-NL" b="1" dirty="0">
                <a:solidFill>
                  <a:srgbClr val="00B0F0"/>
                </a:solidFill>
                <a:effectLst/>
              </a:rPr>
              <a:t> morgens. Dan zal het heiligdom in rechten </a:t>
            </a:r>
            <a:r>
              <a:rPr lang="nl-NL" b="1" i="1" dirty="0">
                <a:solidFill>
                  <a:srgbClr val="00B0F0"/>
                </a:solidFill>
                <a:effectLst/>
              </a:rPr>
              <a:t>hersteld</a:t>
            </a:r>
            <a:r>
              <a:rPr lang="nl-NL" b="1" dirty="0">
                <a:solidFill>
                  <a:srgbClr val="00B0F0"/>
                </a:solidFill>
                <a:effectLst/>
              </a:rPr>
              <a:t> 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worden. </a:t>
            </a:r>
            <a:r>
              <a:rPr lang="nl-NL" b="1" i="1" dirty="0" smtClean="0">
                <a:effectLst/>
              </a:rPr>
              <a:t>(Daniel 7)</a:t>
            </a:r>
            <a:endParaRPr lang="nl-NL" b="1" i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7539" y="4797152"/>
            <a:ext cx="87445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Jezus beëindigt de verwarring </a:t>
            </a:r>
          </a:p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 begint; </a:t>
            </a:r>
          </a:p>
          <a:p>
            <a:pPr algn="ctr"/>
            <a:r>
              <a:rPr lang="nl-NL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het begin van het einde!</a:t>
            </a:r>
            <a:endParaRPr lang="nl-NL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287298" y="2276872"/>
            <a:ext cx="6569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Periode van Het </a:t>
            </a:r>
          </a:p>
          <a:p>
            <a:pPr algn="ctr"/>
            <a:r>
              <a:rPr lang="nl-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einde verklaard</a:t>
            </a:r>
            <a:r>
              <a:rPr lang="nl-N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3164633"/>
            <a:ext cx="8256240" cy="2136576"/>
          </a:xfrm>
        </p:spPr>
        <p:txBody>
          <a:bodyPr/>
          <a:lstStyle/>
          <a:p>
            <a:r>
              <a:rPr lang="nl-NL" dirty="0" smtClean="0"/>
              <a:t>Als je dingen niet snap, vraag het aan God, want God verhoort onze gebeden</a:t>
            </a:r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“</a:t>
            </a:r>
            <a:r>
              <a:rPr lang="nl-NL" b="1" dirty="0">
                <a:solidFill>
                  <a:srgbClr val="00B0F0"/>
                </a:solidFill>
                <a:effectLst/>
              </a:rPr>
              <a:t>Want het gebed van een rechtvaardige is krachtig en mist zijn uitwerking niet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.” </a:t>
            </a:r>
            <a:r>
              <a:rPr lang="nl-NL" b="1" i="1" dirty="0" smtClean="0">
                <a:effectLst/>
              </a:rPr>
              <a:t>(</a:t>
            </a:r>
            <a:r>
              <a:rPr lang="nl-NL" b="1" i="1" dirty="0" err="1" smtClean="0">
                <a:effectLst/>
              </a:rPr>
              <a:t>Jakobus</a:t>
            </a:r>
            <a:r>
              <a:rPr lang="nl-NL" b="1" i="1" dirty="0" smtClean="0">
                <a:effectLst/>
              </a:rPr>
              <a:t> 5)</a:t>
            </a:r>
            <a:endParaRPr lang="nl-NL" b="1" i="1" dirty="0"/>
          </a:p>
        </p:txBody>
      </p:sp>
      <p:sp>
        <p:nvSpPr>
          <p:cNvPr id="4" name="Rechthoek 3"/>
          <p:cNvSpPr/>
          <p:nvPr/>
        </p:nvSpPr>
        <p:spPr>
          <a:xfrm>
            <a:off x="251520" y="5229200"/>
            <a:ext cx="8627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Daniel 9: </a:t>
            </a:r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 smeekbede, </a:t>
            </a:r>
          </a:p>
          <a:p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inzicht in Messiaanse profetie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7" y="260648"/>
            <a:ext cx="85898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" y="692696"/>
            <a:ext cx="1872208" cy="310663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771800" y="620688"/>
            <a:ext cx="6096000" cy="365759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B0F0"/>
                </a:solidFill>
                <a:effectLst/>
              </a:rPr>
              <a:t>17 </a:t>
            </a:r>
            <a:r>
              <a:rPr lang="nl-NL" dirty="0">
                <a:effectLst/>
              </a:rPr>
              <a:t>Hij </a:t>
            </a:r>
            <a:r>
              <a:rPr lang="nl-NL" dirty="0" smtClean="0">
                <a:effectLst/>
              </a:rPr>
              <a:t>[</a:t>
            </a:r>
            <a:r>
              <a:rPr lang="nl-NL" dirty="0" err="1" smtClean="0">
                <a:effectLst/>
              </a:rPr>
              <a:t>Gabriël</a:t>
            </a:r>
            <a:r>
              <a:rPr lang="nl-NL" dirty="0" smtClean="0">
                <a:effectLst/>
              </a:rPr>
              <a:t>] kwam </a:t>
            </a:r>
            <a:r>
              <a:rPr lang="nl-NL" dirty="0">
                <a:effectLst/>
              </a:rPr>
              <a:t>naast </a:t>
            </a:r>
            <a:r>
              <a:rPr lang="nl-NL" i="1" dirty="0">
                <a:effectLst/>
              </a:rPr>
              <a:t>de plaats staan</a:t>
            </a:r>
            <a:r>
              <a:rPr lang="nl-NL" dirty="0">
                <a:effectLst/>
              </a:rPr>
              <a:t> waar ik stond. Toen hij kwam, werd ik door angst overvallen, en ik wierp me met het gezicht </a:t>
            </a:r>
            <a:r>
              <a:rPr lang="nl-NL" i="1" dirty="0">
                <a:effectLst/>
              </a:rPr>
              <a:t>ter aarde</a:t>
            </a:r>
            <a:r>
              <a:rPr lang="nl-NL" dirty="0">
                <a:effectLst/>
              </a:rPr>
              <a:t>. </a:t>
            </a:r>
            <a:r>
              <a:rPr lang="nl-NL" b="1" dirty="0">
                <a:solidFill>
                  <a:srgbClr val="00B0F0"/>
                </a:solidFill>
                <a:effectLst/>
              </a:rPr>
              <a:t>Toen zei hij tegen mij: Begrijp, mensenkind, dat </a:t>
            </a:r>
            <a:r>
              <a:rPr lang="nl-NL" b="1" i="1" u="sng" dirty="0">
                <a:solidFill>
                  <a:srgbClr val="00B0F0"/>
                </a:solidFill>
                <a:effectLst/>
              </a:rPr>
              <a:t>het visioen </a:t>
            </a:r>
            <a:r>
              <a:rPr lang="nl-NL" b="1" dirty="0">
                <a:solidFill>
                  <a:srgbClr val="00B0F0"/>
                </a:solidFill>
                <a:effectLst/>
              </a:rPr>
              <a:t>betrekking heeft op de tijd van het einde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dirty="0" smtClean="0">
                <a:effectLst/>
              </a:rPr>
              <a:t>(…)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19</a:t>
            </a:r>
            <a:r>
              <a:rPr lang="nl-NL" dirty="0">
                <a:effectLst/>
              </a:rPr>
              <a:t> En hij zei: Zie, ik laat u weten wat er zal gebeuren aan het einde van deze </a:t>
            </a:r>
            <a:r>
              <a:rPr lang="nl-NL" i="1" dirty="0">
                <a:effectLst/>
              </a:rPr>
              <a:t>periode van</a:t>
            </a:r>
            <a:r>
              <a:rPr lang="nl-NL" dirty="0">
                <a:effectLst/>
              </a:rPr>
              <a:t> gramschap, </a:t>
            </a:r>
            <a:r>
              <a:rPr lang="nl-NL" b="1" dirty="0">
                <a:solidFill>
                  <a:srgbClr val="00B0F0"/>
                </a:solidFill>
                <a:effectLst/>
              </a:rPr>
              <a:t>want op de vastgestelde tijd zal het einde er zijn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b="1" dirty="0" smtClean="0">
                <a:effectLst/>
              </a:rPr>
              <a:t>(</a:t>
            </a:r>
            <a:r>
              <a:rPr lang="nl-NL" b="1" i="1" dirty="0" smtClean="0">
                <a:effectLst/>
              </a:rPr>
              <a:t>Daniel 9)</a:t>
            </a:r>
            <a:endParaRPr lang="nl-NL" b="1" i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5536" y="4797152"/>
            <a:ext cx="83083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Gabriel: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 van het einde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 op een vastgestelde tijd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9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39552" y="609780"/>
            <a:ext cx="7848872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3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1844</a:t>
            </a:r>
            <a:endParaRPr lang="nl-NL" sz="115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 van het einde</a:t>
            </a:r>
          </a:p>
          <a:p>
            <a:pPr algn="ctr"/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5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conveyor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11960" y="476672"/>
            <a:ext cx="4593704" cy="4464496"/>
          </a:xfrm>
        </p:spPr>
        <p:txBody>
          <a:bodyPr>
            <a:normAutofit/>
          </a:bodyPr>
          <a:lstStyle/>
          <a:p>
            <a:r>
              <a:rPr lang="nl-NL" sz="2400" b="1" dirty="0" smtClean="0">
                <a:effectLst/>
              </a:rPr>
              <a:t>Dagen &amp; Jaren: </a:t>
            </a:r>
            <a:r>
              <a:rPr lang="nl-NL" sz="2400" dirty="0" smtClean="0">
                <a:effectLst/>
              </a:rPr>
              <a:t>Een </a:t>
            </a:r>
            <a:r>
              <a:rPr lang="nl-NL" sz="2400" dirty="0">
                <a:effectLst/>
              </a:rPr>
              <a:t>dag staat in de profetische tijdrekening voor een jaar werkelijke tijd (Numeri 14:34; Ezechiël 4:6). </a:t>
            </a:r>
            <a:endParaRPr lang="nl-NL" sz="2400" dirty="0" smtClean="0">
              <a:effectLst/>
            </a:endParaRPr>
          </a:p>
          <a:p>
            <a:endParaRPr lang="nl-NL" sz="2400" dirty="0" smtClean="0">
              <a:effectLst/>
            </a:endParaRPr>
          </a:p>
          <a:p>
            <a:pPr lvl="1"/>
            <a:r>
              <a:rPr lang="nl-NL" sz="2000" dirty="0" smtClean="0">
                <a:effectLst/>
              </a:rPr>
              <a:t>Zeven </a:t>
            </a:r>
            <a:r>
              <a:rPr lang="nl-NL" sz="2000" dirty="0">
                <a:effectLst/>
              </a:rPr>
              <a:t>jaar vormen samen een </a:t>
            </a:r>
            <a:r>
              <a:rPr lang="nl-NL" sz="2000" dirty="0" err="1">
                <a:effectLst/>
              </a:rPr>
              <a:t>jaarweek</a:t>
            </a:r>
            <a:r>
              <a:rPr lang="nl-NL" sz="2000" dirty="0">
                <a:effectLst/>
              </a:rPr>
              <a:t>, (Genesis 29:27). </a:t>
            </a:r>
            <a:endParaRPr lang="nl-NL" sz="2000" dirty="0" smtClean="0">
              <a:effectLst/>
            </a:endParaRPr>
          </a:p>
          <a:p>
            <a:pPr lvl="1"/>
            <a:r>
              <a:rPr lang="nl-NL" sz="2000" dirty="0" smtClean="0">
                <a:effectLst/>
              </a:rPr>
              <a:t>Zeventig </a:t>
            </a:r>
            <a:r>
              <a:rPr lang="nl-NL" sz="2000" dirty="0">
                <a:effectLst/>
              </a:rPr>
              <a:t>weken zijn dus 70 x 7 = 490 jaar. Vierhonderdnegentig jaar waren bepaald over het Joodse volk. </a:t>
            </a:r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3939705" cy="273630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5536" y="5589240"/>
            <a:ext cx="79736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70 weken (70x7) = 490 jaar 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8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83968" y="685801"/>
            <a:ext cx="3945632" cy="3657599"/>
          </a:xfrm>
        </p:spPr>
        <p:txBody>
          <a:bodyPr/>
          <a:lstStyle/>
          <a:p>
            <a:r>
              <a:rPr lang="nl-NL" dirty="0" smtClean="0"/>
              <a:t>(..) vanaf </a:t>
            </a:r>
            <a:r>
              <a:rPr lang="nl-NL" dirty="0"/>
              <a:t>de tijd dat het woord uitgaat om te laten terugkeren en om Jeruzalem te herbouwen </a:t>
            </a:r>
            <a:r>
              <a:rPr lang="nl-NL" dirty="0" smtClean="0"/>
              <a:t>(..) </a:t>
            </a:r>
            <a:r>
              <a:rPr lang="nl-NL" b="1" i="1" dirty="0" smtClean="0"/>
              <a:t>(Daniel 9)</a:t>
            </a:r>
          </a:p>
          <a:p>
            <a:endParaRPr lang="nl-NL" b="1" i="1" dirty="0"/>
          </a:p>
          <a:p>
            <a:r>
              <a:rPr lang="nl-NL" b="1" i="1" dirty="0" smtClean="0"/>
              <a:t>Bevel: Ezra 7:1-27</a:t>
            </a:r>
            <a:endParaRPr lang="nl-NL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041"/>
            <a:ext cx="4032448" cy="393409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08490" y="5877272"/>
            <a:ext cx="7983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Bevel om tempel te herbouwen 457 </a:t>
            </a:r>
            <a:r>
              <a:rPr lang="nl-NL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bc</a:t>
            </a:r>
            <a:endParaRPr lang="nl-N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90106" cy="348763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03848" y="260648"/>
            <a:ext cx="5169768" cy="3657599"/>
          </a:xfrm>
        </p:spPr>
        <p:txBody>
          <a:bodyPr/>
          <a:lstStyle/>
          <a:p>
            <a:r>
              <a:rPr lang="nl-NL" dirty="0" smtClean="0"/>
              <a:t>Gabriel zei: </a:t>
            </a:r>
            <a:r>
              <a:rPr lang="nl-NL" b="1" dirty="0" smtClean="0">
                <a:solidFill>
                  <a:srgbClr val="00B0F0"/>
                </a:solidFill>
              </a:rPr>
              <a:t>25</a:t>
            </a:r>
            <a:r>
              <a:rPr lang="nl-NL" b="1" dirty="0" smtClean="0"/>
              <a:t> </a:t>
            </a:r>
            <a:r>
              <a:rPr lang="nl-NL" b="1" dirty="0"/>
              <a:t>U moet weten en begrijpen</a:t>
            </a:r>
            <a:r>
              <a:rPr lang="nl-NL" b="1" dirty="0" smtClean="0"/>
              <a:t>: vanaf </a:t>
            </a:r>
            <a:r>
              <a:rPr lang="nl-NL" b="1" dirty="0"/>
              <a:t>de tijd dat het woord </a:t>
            </a:r>
            <a:r>
              <a:rPr lang="nl-NL" b="1" dirty="0" smtClean="0"/>
              <a:t>uitgaat om </a:t>
            </a:r>
            <a:r>
              <a:rPr lang="nl-NL" b="1" dirty="0"/>
              <a:t>te laten terugkeren en om Jeruzalem te </a:t>
            </a:r>
            <a:r>
              <a:rPr lang="nl-NL" b="1" dirty="0" smtClean="0"/>
              <a:t>herbouwen tot </a:t>
            </a:r>
            <a:r>
              <a:rPr lang="nl-NL" b="1" dirty="0"/>
              <a:t>op Messias, de Vorst</a:t>
            </a:r>
            <a:r>
              <a:rPr lang="nl-NL" dirty="0"/>
              <a:t>, verstrijken er zeven weken en tweeënzestig weken</a:t>
            </a:r>
            <a:r>
              <a:rPr lang="nl-NL" dirty="0" smtClean="0"/>
              <a:t>. Plein </a:t>
            </a:r>
            <a:r>
              <a:rPr lang="nl-NL" dirty="0"/>
              <a:t>en gracht zullen opnieuw gebouwd worden</a:t>
            </a:r>
            <a:r>
              <a:rPr lang="nl-NL" dirty="0" smtClean="0"/>
              <a:t>, maar </a:t>
            </a:r>
            <a:r>
              <a:rPr lang="nl-NL" dirty="0"/>
              <a:t>wel in benauwde </a:t>
            </a:r>
            <a:r>
              <a:rPr lang="nl-NL" dirty="0" smtClean="0"/>
              <a:t>tijden. </a:t>
            </a:r>
            <a:r>
              <a:rPr lang="nl-NL" b="1" i="1" dirty="0" smtClean="0"/>
              <a:t>(Daniel 9, HSV)</a:t>
            </a:r>
            <a:endParaRPr lang="nl-NL" b="1" i="1" dirty="0"/>
          </a:p>
        </p:txBody>
      </p:sp>
      <p:sp>
        <p:nvSpPr>
          <p:cNvPr id="4" name="Rechthoek 3"/>
          <p:cNvSpPr/>
          <p:nvPr/>
        </p:nvSpPr>
        <p:spPr>
          <a:xfrm>
            <a:off x="353023" y="4293096"/>
            <a:ext cx="84379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Laatste week:</a:t>
            </a:r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Doop, Begin van het </a:t>
            </a:r>
          </a:p>
          <a:p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werk van Christus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3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78039" y="332656"/>
            <a:ext cx="3787353" cy="3657599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B0F0"/>
                </a:solidFill>
              </a:rPr>
              <a:t>27</a:t>
            </a:r>
            <a:r>
              <a:rPr lang="nl-NL" sz="2400" dirty="0"/>
              <a:t> Hij zal voor velen het verbond versterken</a:t>
            </a:r>
            <a:r>
              <a:rPr lang="nl-NL" sz="2400" dirty="0" smtClean="0"/>
              <a:t>, één </a:t>
            </a:r>
            <a:r>
              <a:rPr lang="nl-NL" sz="2400" dirty="0"/>
              <a:t>week lang</a:t>
            </a:r>
            <a:r>
              <a:rPr lang="nl-NL" sz="2400" dirty="0" smtClean="0"/>
              <a:t>. </a:t>
            </a:r>
            <a:r>
              <a:rPr lang="nl-NL" sz="2400" b="1" dirty="0" smtClean="0">
                <a:solidFill>
                  <a:srgbClr val="00B0F0"/>
                </a:solidFill>
              </a:rPr>
              <a:t>Halverwege </a:t>
            </a:r>
            <a:r>
              <a:rPr lang="nl-NL" sz="2400" b="1" dirty="0">
                <a:solidFill>
                  <a:srgbClr val="00B0F0"/>
                </a:solidFill>
              </a:rPr>
              <a:t>de </a:t>
            </a:r>
            <a:r>
              <a:rPr lang="nl-NL" sz="2400" b="1" dirty="0" smtClean="0">
                <a:solidFill>
                  <a:srgbClr val="00B0F0"/>
                </a:solidFill>
              </a:rPr>
              <a:t>week zal </a:t>
            </a:r>
            <a:r>
              <a:rPr lang="nl-NL" sz="2400" b="1" dirty="0">
                <a:solidFill>
                  <a:srgbClr val="00B0F0"/>
                </a:solidFill>
              </a:rPr>
              <a:t>Hij slachtoffer en graanoffer doen ophouden</a:t>
            </a:r>
            <a:r>
              <a:rPr lang="nl-NL" sz="1800" dirty="0" smtClean="0">
                <a:solidFill>
                  <a:srgbClr val="00B0F0"/>
                </a:solidFill>
              </a:rPr>
              <a:t>.</a:t>
            </a:r>
            <a:r>
              <a:rPr lang="nl-NL" sz="1800" dirty="0" smtClean="0"/>
              <a:t> </a:t>
            </a:r>
            <a:r>
              <a:rPr lang="nl-NL" sz="1800" b="1" i="1" dirty="0" smtClean="0"/>
              <a:t>(Daniel 9, HSV)</a:t>
            </a:r>
            <a:endParaRPr lang="nl-NL" sz="2400" b="1" i="1" dirty="0"/>
          </a:p>
        </p:txBody>
      </p:sp>
      <p:pic>
        <p:nvPicPr>
          <p:cNvPr id="9220" name="Picture 4" descr="http://www.thegospelherald.netdna-cdn.com/data/images/full/4343/jesus-carrying-cross.jpg?w=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7" y="332656"/>
            <a:ext cx="4267200" cy="3771901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63245" y="5229200"/>
            <a:ext cx="81580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Halverwege de week; </a:t>
            </a:r>
          </a:p>
          <a:p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lijden &amp; sterven van Jezus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23928" y="332656"/>
            <a:ext cx="4809728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Drie en een half jaar na het lijden, sterven en opstanding van Jezus wordt </a:t>
            </a:r>
            <a:r>
              <a:rPr lang="nl-NL" sz="2400" dirty="0" err="1" smtClean="0"/>
              <a:t>Stefanus</a:t>
            </a:r>
            <a:r>
              <a:rPr lang="nl-NL" sz="2400" dirty="0" smtClean="0"/>
              <a:t> gestenigd. Daarna gaat het evangelie </a:t>
            </a:r>
            <a:r>
              <a:rPr lang="nl-NL" sz="2400" dirty="0" smtClean="0"/>
              <a:t>aan de ongelovigen. </a:t>
            </a:r>
            <a:r>
              <a:rPr lang="nl-NL" sz="2400" b="1" dirty="0" smtClean="0">
                <a:solidFill>
                  <a:srgbClr val="00B0F0"/>
                </a:solidFill>
              </a:rPr>
              <a:t>“</a:t>
            </a:r>
            <a:r>
              <a:rPr lang="nl-NL" sz="2400" dirty="0" smtClean="0">
                <a:solidFill>
                  <a:srgbClr val="00B0F0"/>
                </a:solidFill>
                <a:effectLst/>
              </a:rPr>
              <a:t>4</a:t>
            </a:r>
            <a:r>
              <a:rPr lang="nl-NL" sz="2400" b="1" dirty="0">
                <a:effectLst/>
              </a:rPr>
              <a:t> 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Zij dan die overal </a:t>
            </a:r>
            <a:r>
              <a:rPr lang="nl-NL" sz="2400" b="1" dirty="0" smtClean="0">
                <a:solidFill>
                  <a:srgbClr val="00B0F0"/>
                </a:solidFill>
                <a:effectLst/>
              </a:rPr>
              <a:t>verspreid waren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,  trokken </a:t>
            </a:r>
            <a:r>
              <a:rPr lang="nl-NL" sz="2400" b="1" i="1" dirty="0">
                <a:solidFill>
                  <a:srgbClr val="00B0F0"/>
                </a:solidFill>
                <a:effectLst/>
              </a:rPr>
              <a:t>het land</a:t>
            </a:r>
            <a:r>
              <a:rPr lang="nl-NL" sz="2400" b="1" dirty="0">
                <a:solidFill>
                  <a:srgbClr val="00B0F0"/>
                </a:solidFill>
                <a:effectLst/>
              </a:rPr>
              <a:t> door en verkondigden het Woord</a:t>
            </a:r>
            <a:r>
              <a:rPr lang="nl-NL" sz="2400" b="1" dirty="0" smtClean="0">
                <a:solidFill>
                  <a:srgbClr val="00B0F0"/>
                </a:solidFill>
                <a:effectLst/>
              </a:rPr>
              <a:t>.”</a:t>
            </a:r>
            <a:r>
              <a:rPr lang="nl-NL" sz="2400" b="1" dirty="0" smtClean="0">
                <a:effectLst/>
              </a:rPr>
              <a:t> </a:t>
            </a:r>
            <a:r>
              <a:rPr lang="nl-NL" sz="2400" b="1" dirty="0" smtClean="0">
                <a:effectLst/>
              </a:rPr>
              <a:t>(</a:t>
            </a:r>
            <a:r>
              <a:rPr lang="nl-NL" sz="2400" b="1" i="1" dirty="0" smtClean="0">
                <a:effectLst/>
              </a:rPr>
              <a:t>Handelingen 8)</a:t>
            </a:r>
            <a:endParaRPr lang="nl-NL" sz="2400" b="1" i="1" dirty="0">
              <a:effectLst/>
            </a:endParaRPr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79096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5733256"/>
            <a:ext cx="8759193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Stenigen van </a:t>
            </a:r>
            <a:r>
              <a:rPr lang="nl-NL" sz="28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Stefanus</a:t>
            </a:r>
            <a:r>
              <a:rPr lang="nl-NL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r>
              <a:rPr lang="nl-NL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evangelie gaat naar de heidenen</a:t>
            </a:r>
            <a:endParaRPr lang="nl-NL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6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863362" y="376877"/>
            <a:ext cx="6096000" cy="3657599"/>
          </a:xfrm>
        </p:spPr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Op aarde: </a:t>
            </a:r>
            <a:r>
              <a:rPr lang="nl-NL" dirty="0" smtClean="0"/>
              <a:t>Op grote verzoendag, werden de zonden van het volk voor de ark gebracht om </a:t>
            </a:r>
            <a:r>
              <a:rPr lang="nl-NL" dirty="0" err="1" smtClean="0"/>
              <a:t>gereingid</a:t>
            </a:r>
            <a:r>
              <a:rPr lang="nl-NL" dirty="0" smtClean="0"/>
              <a:t> te worden. Zo zou de zonden voor eeuwig uit het midden </a:t>
            </a:r>
            <a:r>
              <a:rPr lang="nl-NL" dirty="0" smtClean="0"/>
              <a:t>van </a:t>
            </a:r>
            <a:r>
              <a:rPr lang="nl-NL" dirty="0" smtClean="0"/>
              <a:t>het volk zijn.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00B0F0"/>
                </a:solidFill>
              </a:rPr>
              <a:t>In de Hemel: </a:t>
            </a:r>
            <a:r>
              <a:rPr lang="nl-NL" dirty="0" smtClean="0"/>
              <a:t>De hemelse hogepriester gaat in de hemel naar het tweede deel van de </a:t>
            </a:r>
            <a:r>
              <a:rPr lang="nl-NL" dirty="0" smtClean="0"/>
              <a:t>tempel (Heilige der Heiligen). Hier worden alle zonden die hier zijn gelegd uiteindelijk uitgedelgd.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07504" y="5085184"/>
            <a:ext cx="8886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Jezus’ nieuwe taak</a:t>
            </a:r>
            <a:endParaRPr lang="nl-NL" sz="48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reinigen v.d. tempel</a:t>
            </a:r>
            <a:endParaRPr lang="nl-NL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6" y="620688"/>
            <a:ext cx="2535982" cy="158498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00800" cy="443126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685278" y="4725144"/>
            <a:ext cx="54854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De 70 weken zijn </a:t>
            </a:r>
          </a:p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afgesneden </a:t>
            </a:r>
          </a:p>
          <a:p>
            <a:pPr algn="ctr"/>
            <a:r>
              <a:rPr lang="nl-NL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van de 2300 dagen</a:t>
            </a:r>
            <a:endParaRPr lang="nl-NL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9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435"/>
            <a:ext cx="6977920" cy="475252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440654" y="2967335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1844: Hoop!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987824" y="260648"/>
            <a:ext cx="5241776" cy="5112567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Jezus komt terug… </a:t>
            </a:r>
            <a:r>
              <a:rPr lang="nl-NL" dirty="0" smtClean="0"/>
              <a:t>we weten de dag niet </a:t>
            </a:r>
            <a:r>
              <a:rPr lang="nl-NL" dirty="0" err="1" smtClean="0"/>
              <a:t>nocht</a:t>
            </a:r>
            <a:r>
              <a:rPr lang="nl-NL" dirty="0" smtClean="0"/>
              <a:t> het </a:t>
            </a:r>
            <a:r>
              <a:rPr lang="nl-NL" b="1" dirty="0" smtClean="0"/>
              <a:t>uur (Mat 24:36)</a:t>
            </a:r>
            <a:r>
              <a:rPr lang="nl-NL" dirty="0" smtClean="0"/>
              <a:t>. Maar wel de periode (Mat 24:32-35</a:t>
            </a:r>
            <a:r>
              <a:rPr lang="nl-NL" dirty="0" smtClean="0"/>
              <a:t>).</a:t>
            </a:r>
          </a:p>
          <a:p>
            <a:endParaRPr lang="nl-NL" dirty="0"/>
          </a:p>
          <a:p>
            <a:r>
              <a:rPr lang="nl-NL" b="1" dirty="0" smtClean="0">
                <a:solidFill>
                  <a:srgbClr val="00B0F0"/>
                </a:solidFill>
              </a:rPr>
              <a:t>God </a:t>
            </a:r>
            <a:r>
              <a:rPr lang="nl-NL" b="1" dirty="0" smtClean="0">
                <a:solidFill>
                  <a:srgbClr val="00B0F0"/>
                </a:solidFill>
              </a:rPr>
              <a:t>geeft inzage wanneer de periode </a:t>
            </a:r>
            <a:r>
              <a:rPr lang="nl-NL" b="1" dirty="0" smtClean="0">
                <a:solidFill>
                  <a:srgbClr val="00B0F0"/>
                </a:solidFill>
              </a:rPr>
              <a:t>van het </a:t>
            </a:r>
            <a:r>
              <a:rPr lang="nl-NL" b="1" dirty="0" smtClean="0">
                <a:solidFill>
                  <a:srgbClr val="00B0F0"/>
                </a:solidFill>
              </a:rPr>
              <a:t>einde aanvangt: 1844</a:t>
            </a:r>
            <a:r>
              <a:rPr lang="nl-NL" dirty="0" smtClean="0">
                <a:solidFill>
                  <a:srgbClr val="00B0F0"/>
                </a:solidFill>
              </a:rPr>
              <a:t> </a:t>
            </a:r>
            <a:r>
              <a:rPr lang="nl-NL" b="1" dirty="0" smtClean="0"/>
              <a:t>(Dan 8:14). </a:t>
            </a:r>
            <a:endParaRPr lang="nl-NL" b="1" dirty="0" smtClean="0"/>
          </a:p>
          <a:p>
            <a:endParaRPr lang="nl-NL" b="1" dirty="0"/>
          </a:p>
          <a:p>
            <a:r>
              <a:rPr lang="nl-NL" dirty="0" smtClean="0"/>
              <a:t>Daarom </a:t>
            </a:r>
            <a:r>
              <a:rPr lang="nl-NL" dirty="0" smtClean="0"/>
              <a:t>moeten wij Nu </a:t>
            </a:r>
            <a:r>
              <a:rPr lang="nl-NL" b="1" dirty="0" smtClean="0">
                <a:solidFill>
                  <a:srgbClr val="00B0F0"/>
                </a:solidFill>
              </a:rPr>
              <a:t>een keuze maken </a:t>
            </a:r>
            <a:r>
              <a:rPr lang="nl-NL" dirty="0" smtClean="0"/>
              <a:t>en met Jezus wandelen </a:t>
            </a:r>
            <a:r>
              <a:rPr lang="nl-NL" b="1" dirty="0" smtClean="0"/>
              <a:t>(</a:t>
            </a:r>
            <a:r>
              <a:rPr lang="nl-NL" b="1" dirty="0" err="1" smtClean="0"/>
              <a:t>Opb</a:t>
            </a:r>
            <a:r>
              <a:rPr lang="nl-NL" b="1" dirty="0" smtClean="0"/>
              <a:t> 14:6-12).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2762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5589240"/>
            <a:ext cx="8237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Wat heb ik aan 1844?!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1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32821" y="2967335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einde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2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Content="1"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32040" y="116633"/>
            <a:ext cx="3888432" cy="5616624"/>
          </a:xfrm>
        </p:spPr>
        <p:txBody>
          <a:bodyPr>
            <a:normAutofit/>
          </a:bodyPr>
          <a:lstStyle/>
          <a:p>
            <a:r>
              <a:rPr lang="nl-NL" b="1" dirty="0" smtClean="0"/>
              <a:t>Profetie ná 1844 geeft hoofdlijnen weer. GÉÉN specifieke details die terug te herleiden zijn op Bijbelpassages</a:t>
            </a:r>
          </a:p>
          <a:p>
            <a:r>
              <a:rPr lang="nl-NL" dirty="0" smtClean="0"/>
              <a:t>Komende grote </a:t>
            </a:r>
            <a:r>
              <a:rPr lang="nl-NL" dirty="0" smtClean="0"/>
              <a:t>gebeurtenissen:</a:t>
            </a:r>
            <a:endParaRPr lang="nl-NL" dirty="0" smtClean="0"/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Vervolging </a:t>
            </a:r>
            <a:r>
              <a:rPr lang="nl-NL" b="1" dirty="0" smtClean="0">
                <a:solidFill>
                  <a:srgbClr val="00B0F0"/>
                </a:solidFill>
              </a:rPr>
              <a:t>van </a:t>
            </a:r>
            <a:r>
              <a:rPr lang="nl-NL" b="1" i="1" dirty="0" smtClean="0">
                <a:solidFill>
                  <a:srgbClr val="00B0F0"/>
                </a:solidFill>
              </a:rPr>
              <a:t>getrouwe</a:t>
            </a:r>
            <a:r>
              <a:rPr lang="nl-NL" b="1" dirty="0" smtClean="0">
                <a:solidFill>
                  <a:srgbClr val="00B0F0"/>
                </a:solidFill>
              </a:rPr>
              <a:t> gelovigen </a:t>
            </a:r>
            <a:r>
              <a:rPr lang="nl-NL" dirty="0" smtClean="0"/>
              <a:t>op massale schaal </a:t>
            </a:r>
            <a:r>
              <a:rPr lang="nl-NL" b="1" i="1" dirty="0" smtClean="0"/>
              <a:t>(Openbaring 13)</a:t>
            </a:r>
          </a:p>
          <a:p>
            <a:pPr lvl="1"/>
            <a:r>
              <a:rPr lang="nl-NL" dirty="0" smtClean="0">
                <a:solidFill>
                  <a:srgbClr val="00B0F0"/>
                </a:solidFill>
              </a:rPr>
              <a:t>‘</a:t>
            </a:r>
            <a:r>
              <a:rPr lang="nl-NL" dirty="0" smtClean="0">
                <a:solidFill>
                  <a:srgbClr val="00B0F0"/>
                </a:solidFill>
              </a:rPr>
              <a:t>s Werelds grootste evangelisatie actie ooit </a:t>
            </a:r>
            <a:r>
              <a:rPr lang="nl-NL" b="1" i="1" dirty="0" smtClean="0"/>
              <a:t>(Openbaring 18)</a:t>
            </a:r>
          </a:p>
          <a:p>
            <a:pPr lvl="1"/>
            <a:r>
              <a:rPr lang="nl-NL" b="1" dirty="0" smtClean="0">
                <a:solidFill>
                  <a:srgbClr val="00B0F0"/>
                </a:solidFill>
              </a:rPr>
              <a:t>Komst van Christus </a:t>
            </a:r>
            <a:r>
              <a:rPr lang="nl-NL" dirty="0" smtClean="0">
                <a:solidFill>
                  <a:srgbClr val="00B0F0"/>
                </a:solidFill>
              </a:rPr>
              <a:t>voor 2</a:t>
            </a:r>
            <a:r>
              <a:rPr lang="nl-NL" baseline="30000" dirty="0" smtClean="0">
                <a:solidFill>
                  <a:srgbClr val="00B0F0"/>
                </a:solidFill>
              </a:rPr>
              <a:t>de</a:t>
            </a:r>
            <a:r>
              <a:rPr lang="nl-NL" dirty="0" smtClean="0">
                <a:solidFill>
                  <a:srgbClr val="00B0F0"/>
                </a:solidFill>
              </a:rPr>
              <a:t> </a:t>
            </a:r>
            <a:r>
              <a:rPr lang="nl-NL" b="1" dirty="0" smtClean="0">
                <a:solidFill>
                  <a:srgbClr val="00B0F0"/>
                </a:solidFill>
              </a:rPr>
              <a:t>maal, Nieuwe </a:t>
            </a:r>
            <a:r>
              <a:rPr lang="nl-NL" b="1" dirty="0" smtClean="0">
                <a:solidFill>
                  <a:srgbClr val="00B0F0"/>
                </a:solidFill>
              </a:rPr>
              <a:t>Hemel &amp; </a:t>
            </a:r>
            <a:r>
              <a:rPr lang="nl-NL" b="1" dirty="0" smtClean="0">
                <a:solidFill>
                  <a:srgbClr val="00B0F0"/>
                </a:solidFill>
              </a:rPr>
              <a:t>Aarde</a:t>
            </a:r>
            <a:r>
              <a:rPr lang="nl-NL" dirty="0" smtClean="0"/>
              <a:t>. Er zal nooit meer zonde zijn. </a:t>
            </a:r>
            <a:r>
              <a:rPr lang="nl-NL" b="1" i="1" dirty="0" smtClean="0"/>
              <a:t>(</a:t>
            </a:r>
            <a:r>
              <a:rPr lang="nl-NL" b="1" i="1" dirty="0" smtClean="0"/>
              <a:t>Openbaring 21)</a:t>
            </a:r>
            <a:endParaRPr lang="nl-NL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2" y="764704"/>
            <a:ext cx="4493660" cy="295232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79512" y="5805264"/>
            <a:ext cx="793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Géén </a:t>
            </a:r>
            <a:r>
              <a:rPr lang="nl-NL" sz="40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tijds</a:t>
            </a:r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profetie ná 1844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3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47864" y="260649"/>
            <a:ext cx="4881736" cy="5472608"/>
          </a:xfrm>
        </p:spPr>
        <p:txBody>
          <a:bodyPr>
            <a:normAutofit/>
          </a:bodyPr>
          <a:lstStyle/>
          <a:p>
            <a:r>
              <a:rPr lang="nl-NL" b="1" dirty="0" smtClean="0"/>
              <a:t>Paulus schrijft Laat je niet overvallen: </a:t>
            </a:r>
            <a:r>
              <a:rPr lang="nl-NL" b="1" dirty="0">
                <a:solidFill>
                  <a:srgbClr val="00B0F0"/>
                </a:solidFill>
                <a:effectLst/>
              </a:rPr>
              <a:t>2</a:t>
            </a:r>
            <a:r>
              <a:rPr lang="nl-NL" dirty="0">
                <a:effectLst/>
              </a:rPr>
              <a:t> Want u weet zelf heel goed  dat de dag van de Heere komt als een dief in de </a:t>
            </a:r>
            <a:r>
              <a:rPr lang="nl-NL" dirty="0" smtClean="0">
                <a:effectLst/>
              </a:rPr>
              <a:t>nacht (…)</a:t>
            </a:r>
          </a:p>
          <a:p>
            <a:endParaRPr lang="nl-NL" dirty="0">
              <a:effectLst/>
            </a:endParaRPr>
          </a:p>
          <a:p>
            <a:r>
              <a:rPr lang="nl-NL" b="1" dirty="0" smtClean="0">
                <a:solidFill>
                  <a:srgbClr val="00B0F0"/>
                </a:solidFill>
                <a:effectLst/>
              </a:rPr>
              <a:t>4</a:t>
            </a:r>
            <a:r>
              <a:rPr lang="nl-NL" b="1" dirty="0">
                <a:solidFill>
                  <a:srgbClr val="00B0F0"/>
                </a:solidFill>
                <a:effectLst/>
              </a:rPr>
              <a:t>   Maar u, </a:t>
            </a:r>
            <a:r>
              <a:rPr lang="nl-NL" b="1" dirty="0" smtClean="0">
                <a:solidFill>
                  <a:srgbClr val="00B0F0"/>
                </a:solidFill>
                <a:effectLst/>
              </a:rPr>
              <a:t>broeders [en zusters], </a:t>
            </a:r>
            <a:r>
              <a:rPr lang="nl-NL" b="1" dirty="0">
                <a:solidFill>
                  <a:srgbClr val="00B0F0"/>
                </a:solidFill>
                <a:effectLst/>
              </a:rPr>
              <a:t>bent niet in duisternis, zodat die dag u als een dief zou overvallen</a:t>
            </a:r>
            <a:r>
              <a:rPr lang="nl-NL" dirty="0" smtClean="0">
                <a:effectLst/>
              </a:rPr>
              <a:t>. </a:t>
            </a:r>
            <a:r>
              <a:rPr lang="nl-NL" b="1" dirty="0" smtClean="0">
                <a:effectLst/>
              </a:rPr>
              <a:t>(1 Thessalonicenzen 4, HSV)</a:t>
            </a:r>
            <a:endParaRPr lang="nl-NL" b="1" dirty="0">
              <a:effectLst/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9512" y="5877619"/>
            <a:ext cx="8869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Overleef de tijd voor het einde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09" y="1383973"/>
            <a:ext cx="3816426" cy="2289856"/>
          </a:xfrm>
          <a:prstGeom prst="rect">
            <a:avLst/>
          </a:prstGeom>
          <a:noFill/>
          <a:ln>
            <a:noFill/>
          </a:ln>
          <a:effectLst>
            <a:reflection blurRad="76200" stA="97000" endPos="1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13590" y="2967335"/>
            <a:ext cx="411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begin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3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Content="1"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31840" y="332656"/>
            <a:ext cx="5616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F0"/>
                </a:solidFill>
              </a:rPr>
              <a:t>De boodschap voor deze </a:t>
            </a:r>
            <a:r>
              <a:rPr lang="nl-NL" b="1" dirty="0" smtClean="0">
                <a:solidFill>
                  <a:srgbClr val="00B0F0"/>
                </a:solidFill>
              </a:rPr>
              <a:t>tijd </a:t>
            </a:r>
            <a:r>
              <a:rPr lang="nl-NL" b="1" i="1" dirty="0"/>
              <a:t>Openbaring 14:6-7)</a:t>
            </a:r>
          </a:p>
          <a:p>
            <a:r>
              <a:rPr lang="nl-NL" b="1" dirty="0" smtClean="0">
                <a:solidFill>
                  <a:srgbClr val="00B0F0"/>
                </a:solidFill>
              </a:rPr>
              <a:t>:</a:t>
            </a:r>
          </a:p>
          <a:p>
            <a:endParaRPr lang="nl-NL" b="1" dirty="0" smtClean="0">
              <a:solidFill>
                <a:srgbClr val="00B0F0"/>
              </a:solidFill>
            </a:endParaRPr>
          </a:p>
          <a:p>
            <a:r>
              <a:rPr lang="nl-NL" dirty="0" smtClean="0"/>
              <a:t>Heb God lief, diegene de Hemel en Aarde heeft geschapen &amp; je naaste als Jezus.</a:t>
            </a:r>
          </a:p>
          <a:p>
            <a:endParaRPr lang="nl-NL" dirty="0"/>
          </a:p>
          <a:p>
            <a:r>
              <a:rPr lang="nl-NL" dirty="0" smtClean="0"/>
              <a:t>En héél de wereld moet op zoek gaan én vinden</a:t>
            </a:r>
          </a:p>
          <a:p>
            <a:r>
              <a:rPr lang="nl-NL" dirty="0" smtClean="0"/>
              <a:t>De bron van ware </a:t>
            </a:r>
            <a:r>
              <a:rPr lang="nl-NL" dirty="0" smtClean="0"/>
              <a:t>aanbidding</a:t>
            </a:r>
          </a:p>
          <a:p>
            <a:endParaRPr lang="nl-NL" dirty="0" smtClean="0"/>
          </a:p>
          <a:p>
            <a:r>
              <a:rPr lang="nl-NL" dirty="0" smtClean="0"/>
              <a:t>Want die Jezus die </a:t>
            </a:r>
            <a:r>
              <a:rPr lang="nl-NL" b="1" dirty="0" smtClean="0"/>
              <a:t>als Hogepriester </a:t>
            </a:r>
            <a:r>
              <a:rPr lang="nl-NL" dirty="0" smtClean="0"/>
              <a:t>vanaf 1844 een bijzonder werk doet komt binnenkort terug </a:t>
            </a:r>
            <a:r>
              <a:rPr lang="nl-NL" b="1" dirty="0" smtClean="0"/>
              <a:t>als Koning </a:t>
            </a:r>
            <a:r>
              <a:rPr lang="nl-NL" dirty="0" smtClean="0"/>
              <a:t>der Koningen!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Vertrouw op Jezus… want </a:t>
            </a:r>
            <a:r>
              <a:rPr lang="nl-NL" b="1" dirty="0" smtClean="0">
                <a:solidFill>
                  <a:srgbClr val="00B0F0"/>
                </a:solidFill>
              </a:rPr>
              <a:t>alleen Hij </a:t>
            </a:r>
            <a:r>
              <a:rPr lang="nl-NL" dirty="0" smtClean="0"/>
              <a:t>brengt ons veilig </a:t>
            </a:r>
            <a:r>
              <a:rPr lang="nl-NL" i="1" dirty="0" smtClean="0"/>
              <a:t>van</a:t>
            </a:r>
            <a:r>
              <a:rPr lang="nl-NL" dirty="0" smtClean="0"/>
              <a:t> begin tot </a:t>
            </a:r>
            <a:r>
              <a:rPr lang="nl-NL" i="1" dirty="0" smtClean="0"/>
              <a:t>het</a:t>
            </a:r>
            <a:r>
              <a:rPr lang="nl-NL" dirty="0" smtClean="0"/>
              <a:t> einde </a:t>
            </a:r>
            <a:r>
              <a:rPr lang="nl-NL" i="1" dirty="0" smtClean="0"/>
              <a:t>&amp; verder</a:t>
            </a:r>
          </a:p>
          <a:p>
            <a:endParaRPr lang="nl-NL" dirty="0"/>
          </a:p>
          <a:p>
            <a:r>
              <a:rPr lang="nl-NL" b="1" i="1" dirty="0" smtClean="0"/>
              <a:t>(</a:t>
            </a:r>
            <a:endParaRPr lang="nl-NL" b="1" i="1" dirty="0"/>
          </a:p>
        </p:txBody>
      </p:sp>
      <p:sp>
        <p:nvSpPr>
          <p:cNvPr id="5" name="Rechthoek 4"/>
          <p:cNvSpPr/>
          <p:nvPr/>
        </p:nvSpPr>
        <p:spPr>
          <a:xfrm>
            <a:off x="395536" y="5733256"/>
            <a:ext cx="8227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Tegenwoordige waarheid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5"/>
            <a:ext cx="2904566" cy="338437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i="1" dirty="0">
                <a:solidFill>
                  <a:srgbClr val="00B0F0"/>
                </a:solidFill>
                <a:effectLst/>
              </a:rPr>
              <a:t>12 Van hen die God toebehoren, van hen die zijn geboden in acht nemen en Jezus trouw blijven</a:t>
            </a:r>
            <a:r>
              <a:rPr lang="nl-NL" sz="3200" dirty="0">
                <a:effectLst/>
              </a:rPr>
              <a:t>, wordt </a:t>
            </a:r>
            <a:r>
              <a:rPr lang="nl-NL" sz="3200" u="sng" dirty="0">
                <a:effectLst/>
              </a:rPr>
              <a:t>nu</a:t>
            </a:r>
            <a:r>
              <a:rPr lang="nl-NL" sz="3200" dirty="0">
                <a:effectLst/>
              </a:rPr>
              <a:t> standvastigheid gevraagd</a:t>
            </a:r>
            <a:r>
              <a:rPr lang="nl-NL" sz="3200" dirty="0" smtClean="0">
                <a:effectLst/>
              </a:rPr>
              <a:t>. </a:t>
            </a:r>
            <a:r>
              <a:rPr lang="nl-NL" sz="3200" b="1" i="1" dirty="0" smtClean="0">
                <a:effectLst/>
              </a:rPr>
              <a:t>(Openbaring 14, Groot Nieuws Bijbel)</a:t>
            </a:r>
            <a:endParaRPr lang="nl-NL" sz="3200" b="1" i="1" dirty="0"/>
          </a:p>
        </p:txBody>
      </p:sp>
      <p:sp>
        <p:nvSpPr>
          <p:cNvPr id="2" name="Rechthoek 1"/>
          <p:cNvSpPr/>
          <p:nvPr/>
        </p:nvSpPr>
        <p:spPr>
          <a:xfrm>
            <a:off x="395536" y="5085184"/>
            <a:ext cx="82253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Begin: </a:t>
            </a:r>
          </a:p>
          <a:p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 Jezus Én Zijn woord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980728"/>
            <a:ext cx="2088230" cy="30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" y="338708"/>
            <a:ext cx="8640960" cy="63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11560" y="4077072"/>
            <a:ext cx="76016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Het </a:t>
            </a:r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begin begint </a:t>
            </a:r>
            <a:endParaRPr lang="nl-NL" sz="5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waarmee het </a:t>
            </a:r>
          </a:p>
          <a:p>
            <a:pPr algn="ctr"/>
            <a:r>
              <a:rPr lang="nl-NL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ook eindigt: Jezus</a:t>
            </a:r>
            <a:endParaRPr lang="nl-NL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8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033864" cy="3097300"/>
          </a:xfr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Rechthoek 6"/>
          <p:cNvSpPr/>
          <p:nvPr/>
        </p:nvSpPr>
        <p:spPr>
          <a:xfrm>
            <a:off x="251520" y="5085184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nl-NL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http://</a:t>
            </a:r>
          </a:p>
          <a:p>
            <a:r>
              <a:rPr lang="nl-NL" sz="4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1844.agp-internet.com</a:t>
            </a:r>
            <a:endParaRPr lang="nl-NL" sz="4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3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4071"/>
            <a:ext cx="5948097" cy="446107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conveyor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9" y="4199285"/>
            <a:ext cx="1838513" cy="128970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" y="979894"/>
            <a:ext cx="1573340" cy="11784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04697" y="272008"/>
            <a:ext cx="8762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Onrustige wereld.., wat nu?!</a:t>
            </a:r>
            <a:endParaRPr lang="nl-N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213285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Misleiding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03848" y="1569137"/>
            <a:ext cx="25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Oorlogen &amp; Terrorisme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53" y="1930483"/>
            <a:ext cx="1504619" cy="958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228184" y="321297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Opstand &amp; rellen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345228"/>
            <a:ext cx="2619375" cy="17430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55" y="2187907"/>
            <a:ext cx="1260140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7921" y="3074475"/>
            <a:ext cx="230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Hongersnoden</a:t>
            </a:r>
            <a:r>
              <a:rPr lang="nl-NL" dirty="0" smtClean="0"/>
              <a:t> &amp; vluchtelingen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2" y="3720807"/>
            <a:ext cx="1519841" cy="18002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411760" y="378904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Besmettelijke</a:t>
            </a:r>
          </a:p>
          <a:p>
            <a:r>
              <a:rPr lang="nl-NL" dirty="0" smtClean="0"/>
              <a:t>Ziekten</a:t>
            </a: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99" y="4395456"/>
            <a:ext cx="1819698" cy="10190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0" y="5085184"/>
            <a:ext cx="1618775" cy="107722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03" y="1683428"/>
            <a:ext cx="1241057" cy="7541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800149" y="4199285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Natuurrampen</a:t>
            </a:r>
            <a:endParaRPr lang="nl-NL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39" y="4786796"/>
            <a:ext cx="2538586" cy="16739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168352" cy="4459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5976" y="685801"/>
            <a:ext cx="3873624" cy="4471391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Jezus zei</a:t>
            </a:r>
            <a:r>
              <a:rPr lang="nl-NL" sz="3200" b="1" dirty="0" smtClean="0"/>
              <a:t>:</a:t>
            </a:r>
            <a:r>
              <a:rPr lang="nl-NL" sz="3200" dirty="0" smtClean="0">
                <a:effectLst/>
              </a:rPr>
              <a:t> </a:t>
            </a:r>
            <a:r>
              <a:rPr lang="nl-NL" sz="3200" dirty="0" smtClean="0">
                <a:solidFill>
                  <a:srgbClr val="00B0F0"/>
                </a:solidFill>
                <a:effectLst/>
              </a:rPr>
              <a:t>8</a:t>
            </a:r>
            <a:r>
              <a:rPr lang="nl-NL" sz="3200" dirty="0">
                <a:effectLst/>
              </a:rPr>
              <a:t> </a:t>
            </a:r>
            <a:r>
              <a:rPr lang="nl-NL" sz="3200" b="1" i="1" dirty="0">
                <a:solidFill>
                  <a:srgbClr val="00B0F0"/>
                </a:solidFill>
                <a:effectLst/>
              </a:rPr>
              <a:t>Maar al die dingen zijn nog maar een begin van de weeën</a:t>
            </a:r>
            <a:r>
              <a:rPr lang="nl-NL" sz="3200" b="1" i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nl-NL" sz="3200" b="1" i="1" dirty="0" smtClean="0">
                <a:effectLst/>
              </a:rPr>
              <a:t>(Mattheus </a:t>
            </a:r>
            <a:r>
              <a:rPr lang="nl-NL" sz="3200" b="1" i="1" dirty="0" smtClean="0">
                <a:effectLst/>
              </a:rPr>
              <a:t>24, HSV)</a:t>
            </a:r>
            <a:endParaRPr lang="nl-NL" sz="3200" b="1" i="1" dirty="0">
              <a:effectLst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96774" y="5373216"/>
            <a:ext cx="7550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Het einde is onrustig!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84376" cy="47635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79912" y="260648"/>
            <a:ext cx="4449688" cy="475252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B0F0"/>
                </a:solidFill>
              </a:rPr>
              <a:t>7 </a:t>
            </a:r>
            <a:r>
              <a:rPr lang="nl-NL" sz="3200" dirty="0"/>
              <a:t>Voorzeker, </a:t>
            </a:r>
            <a:r>
              <a:rPr lang="nl-NL" sz="3200" b="1" dirty="0">
                <a:solidFill>
                  <a:srgbClr val="00B0F0"/>
                </a:solidFill>
              </a:rPr>
              <a:t>de Heere </a:t>
            </a:r>
            <a:r>
              <a:rPr lang="nl-NL" sz="3200" b="1" dirty="0" err="1">
                <a:solidFill>
                  <a:srgbClr val="00B0F0"/>
                </a:solidFill>
              </a:rPr>
              <a:t>HEERE</a:t>
            </a:r>
            <a:r>
              <a:rPr lang="nl-NL" sz="3200" b="1" dirty="0">
                <a:solidFill>
                  <a:srgbClr val="00B0F0"/>
                </a:solidFill>
              </a:rPr>
              <a:t> doet niets tenzij </a:t>
            </a:r>
            <a:r>
              <a:rPr lang="nl-NL" sz="3200" dirty="0"/>
              <a:t>Hij Zijn geheimenis heeft geopenbaard aan Zijn dienaren, de profeten</a:t>
            </a:r>
            <a:r>
              <a:rPr lang="nl-NL" sz="3200" dirty="0" smtClean="0"/>
              <a:t>. </a:t>
            </a:r>
            <a:r>
              <a:rPr lang="nl-NL" sz="3200" b="1" i="1" dirty="0" smtClean="0"/>
              <a:t>(Amos </a:t>
            </a:r>
            <a:r>
              <a:rPr lang="nl-NL" sz="3200" b="1" i="1" dirty="0" smtClean="0"/>
              <a:t>3, HSV)</a:t>
            </a:r>
            <a:endParaRPr lang="nl-NL" sz="3200" b="1" i="1" dirty="0"/>
          </a:p>
        </p:txBody>
      </p:sp>
      <p:sp>
        <p:nvSpPr>
          <p:cNvPr id="5" name="Rechthoek 4"/>
          <p:cNvSpPr/>
          <p:nvPr/>
        </p:nvSpPr>
        <p:spPr>
          <a:xfrm>
            <a:off x="935218" y="5013176"/>
            <a:ext cx="72735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Komt het einde </a:t>
            </a:r>
          </a:p>
          <a:p>
            <a:pPr algn="ctr"/>
            <a:r>
              <a:rPr lang="nl-N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totaal onverwacht?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7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57338"/>
            <a:ext cx="7762875" cy="3743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51346" y="476672"/>
            <a:ext cx="7919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Profetie: Niet door mensen bedacht</a:t>
            </a:r>
            <a:endParaRPr lang="nl-N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>
                    <a:lumMod val="90000"/>
                  </a:schemeClr>
                </a:solidFill>
              </a:rPr>
              <a:t>1844</a:t>
            </a:r>
            <a:r>
              <a:rPr lang="nl-NL" dirty="0" smtClean="0"/>
              <a:t>, Het begin van het einde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59261" y="2348880"/>
            <a:ext cx="5170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van </a:t>
            </a:r>
          </a:p>
          <a:p>
            <a:pPr algn="ctr"/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Profeten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4570</TotalTime>
  <Words>1323</Words>
  <Application>Microsoft Office PowerPoint</Application>
  <PresentationFormat>Diavoorstelling (4:3)</PresentationFormat>
  <Paragraphs>175</Paragraphs>
  <Slides>36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Elementair</vt:lpstr>
      <vt:lpstr>‘t Begin van ‘t Einde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Riley Jack</dc:creator>
  <cp:lastModifiedBy>Riley Jack</cp:lastModifiedBy>
  <cp:revision>102</cp:revision>
  <dcterms:created xsi:type="dcterms:W3CDTF">2014-08-25T08:08:18Z</dcterms:created>
  <dcterms:modified xsi:type="dcterms:W3CDTF">2014-09-02T11:42:08Z</dcterms:modified>
</cp:coreProperties>
</file>