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302" r:id="rId7"/>
    <p:sldId id="277" r:id="rId8"/>
    <p:sldId id="278" r:id="rId9"/>
    <p:sldId id="261" r:id="rId10"/>
    <p:sldId id="262" r:id="rId11"/>
    <p:sldId id="263" r:id="rId12"/>
    <p:sldId id="265" r:id="rId13"/>
    <p:sldId id="266" r:id="rId14"/>
    <p:sldId id="303" r:id="rId15"/>
    <p:sldId id="309" r:id="rId16"/>
    <p:sldId id="267" r:id="rId17"/>
    <p:sldId id="268" r:id="rId18"/>
    <p:sldId id="269" r:id="rId19"/>
    <p:sldId id="310" r:id="rId20"/>
    <p:sldId id="272" r:id="rId21"/>
    <p:sldId id="273" r:id="rId22"/>
    <p:sldId id="271" r:id="rId23"/>
    <p:sldId id="274" r:id="rId24"/>
    <p:sldId id="276" r:id="rId25"/>
    <p:sldId id="279" r:id="rId26"/>
    <p:sldId id="280" r:id="rId27"/>
    <p:sldId id="281" r:id="rId28"/>
    <p:sldId id="282" r:id="rId29"/>
    <p:sldId id="283" r:id="rId30"/>
    <p:sldId id="284" r:id="rId31"/>
    <p:sldId id="285" r:id="rId32"/>
    <p:sldId id="288" r:id="rId33"/>
    <p:sldId id="287" r:id="rId34"/>
    <p:sldId id="293" r:id="rId35"/>
    <p:sldId id="286" r:id="rId36"/>
    <p:sldId id="307" r:id="rId37"/>
    <p:sldId id="292" r:id="rId38"/>
    <p:sldId id="294" r:id="rId39"/>
    <p:sldId id="290" r:id="rId40"/>
    <p:sldId id="291" r:id="rId41"/>
    <p:sldId id="289" r:id="rId42"/>
    <p:sldId id="295" r:id="rId43"/>
    <p:sldId id="296" r:id="rId44"/>
    <p:sldId id="297" r:id="rId45"/>
    <p:sldId id="298" r:id="rId46"/>
    <p:sldId id="299" r:id="rId47"/>
    <p:sldId id="300" r:id="rId48"/>
    <p:sldId id="301" r:id="rId49"/>
    <p:sldId id="308" r:id="rId50"/>
    <p:sldId id="304" r:id="rId51"/>
    <p:sldId id="305" r:id="rId52"/>
    <p:sldId id="306" r:id="rId5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53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1482"/>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D076FD94-A0F0-4804-B4F2-845A71EDD897}" type="datetimeFigureOut">
              <a:rPr lang="nl-NL" smtClean="0"/>
              <a:pPr/>
              <a:t>9-11-2013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076FD94-A0F0-4804-B4F2-845A71EDD897}" type="datetimeFigureOut">
              <a:rPr lang="nl-NL" smtClean="0"/>
              <a:pPr/>
              <a:t>9-11-2013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076FD94-A0F0-4804-B4F2-845A71EDD897}" type="datetimeFigureOut">
              <a:rPr lang="nl-NL" smtClean="0"/>
              <a:pPr/>
              <a:t>9-11-2013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D076FD94-A0F0-4804-B4F2-845A71EDD897}" type="datetimeFigureOut">
              <a:rPr lang="nl-NL" smtClean="0"/>
              <a:pPr/>
              <a:t>9-11-2013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D076FD94-A0F0-4804-B4F2-845A71EDD897}" type="datetimeFigureOut">
              <a:rPr lang="nl-NL" smtClean="0"/>
              <a:pPr/>
              <a:t>9-11-2013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D076FD94-A0F0-4804-B4F2-845A71EDD897}" type="datetimeFigureOut">
              <a:rPr lang="nl-NL" smtClean="0"/>
              <a:pPr/>
              <a:t>9-11-2013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D076FD94-A0F0-4804-B4F2-845A71EDD897}" type="datetimeFigureOut">
              <a:rPr lang="nl-NL" smtClean="0"/>
              <a:pPr/>
              <a:t>9-11-2013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D076FD94-A0F0-4804-B4F2-845A71EDD897}" type="datetimeFigureOut">
              <a:rPr lang="nl-NL" smtClean="0"/>
              <a:pPr/>
              <a:t>9-11-2013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D076FD94-A0F0-4804-B4F2-845A71EDD897}" type="datetimeFigureOut">
              <a:rPr lang="nl-NL" smtClean="0"/>
              <a:pPr/>
              <a:t>9-11-2013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076FD94-A0F0-4804-B4F2-845A71EDD897}" type="datetimeFigureOut">
              <a:rPr lang="nl-NL" smtClean="0"/>
              <a:pPr/>
              <a:t>9-11-2013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D076FD94-A0F0-4804-B4F2-845A71EDD897}" type="datetimeFigureOut">
              <a:rPr lang="nl-NL" smtClean="0"/>
              <a:pPr/>
              <a:t>9-11-2013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DE33C48-C315-4ABA-889B-8F58AEEEA786}" type="slidenum">
              <a:rPr lang="nl-NL" smtClean="0"/>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76FD94-A0F0-4804-B4F2-845A71EDD897}" type="datetimeFigureOut">
              <a:rPr lang="nl-NL" smtClean="0"/>
              <a:pPr/>
              <a:t>9-11-2013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E33C48-C315-4ABA-889B-8F58AEEEA786}" type="slidenum">
              <a:rPr lang="nl-NL" smtClean="0"/>
              <a:pPr/>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b="1" dirty="0" smtClean="0"/>
              <a:t>DE MENS IS EEN TEMPEL</a:t>
            </a:r>
            <a:endParaRPr lang="nl-NL"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Wat is zonde?</a:t>
            </a:r>
            <a:endParaRPr lang="nl-NL" sz="3600" b="1" dirty="0"/>
          </a:p>
        </p:txBody>
      </p:sp>
      <p:sp>
        <p:nvSpPr>
          <p:cNvPr id="3" name="Tijdelijke aanduiding voor inhoud 2"/>
          <p:cNvSpPr>
            <a:spLocks noGrp="1"/>
          </p:cNvSpPr>
          <p:nvPr>
            <p:ph idx="1"/>
          </p:nvPr>
        </p:nvSpPr>
        <p:spPr>
          <a:xfrm>
            <a:off x="457200" y="1484784"/>
            <a:ext cx="8229600" cy="5373216"/>
          </a:xfrm>
        </p:spPr>
        <p:txBody>
          <a:bodyPr>
            <a:normAutofit lnSpcReduction="10000"/>
          </a:bodyPr>
          <a:lstStyle/>
          <a:p>
            <a:pPr marL="0" indent="0">
              <a:buNone/>
            </a:pPr>
            <a:r>
              <a:rPr lang="nl-NL" sz="2800" dirty="0" smtClean="0"/>
              <a:t>1 Johannes 3: 4, 8 </a:t>
            </a:r>
          </a:p>
          <a:p>
            <a:pPr marL="0" indent="0">
              <a:buNone/>
            </a:pPr>
            <a:r>
              <a:rPr lang="nl-NL" sz="2800" dirty="0" smtClean="0"/>
              <a:t>Zonde is de geest van wetteloosheid</a:t>
            </a:r>
          </a:p>
          <a:p>
            <a:pPr marL="0" indent="0">
              <a:buNone/>
            </a:pPr>
            <a:r>
              <a:rPr lang="nl-NL" sz="2800" dirty="0" smtClean="0"/>
              <a:t>Efeze 2: 2</a:t>
            </a:r>
          </a:p>
          <a:p>
            <a:pPr marL="0" indent="0">
              <a:buNone/>
            </a:pPr>
            <a:r>
              <a:rPr lang="nl-NL" sz="2800" dirty="0" smtClean="0"/>
              <a:t>Zonde is de geest van ongehoorzaamheid</a:t>
            </a:r>
          </a:p>
          <a:p>
            <a:pPr marL="0" indent="0">
              <a:buNone/>
            </a:pPr>
            <a:r>
              <a:rPr lang="nl-NL" sz="2800" dirty="0" smtClean="0"/>
              <a:t>Jesaja 14: 12-14</a:t>
            </a:r>
          </a:p>
          <a:p>
            <a:pPr marL="0" indent="0">
              <a:buNone/>
            </a:pPr>
            <a:r>
              <a:rPr lang="nl-NL" sz="2800" dirty="0" smtClean="0"/>
              <a:t>Zonde is de geest van zelfverheffing en zelfzucht</a:t>
            </a:r>
          </a:p>
          <a:p>
            <a:pPr marL="0" indent="0">
              <a:buNone/>
            </a:pPr>
            <a:r>
              <a:rPr lang="nl-NL" sz="2800" dirty="0" smtClean="0"/>
              <a:t>Numeri 16: 3; Openbaring 15: 4</a:t>
            </a:r>
          </a:p>
          <a:p>
            <a:pPr marL="0" indent="0">
              <a:buNone/>
            </a:pPr>
            <a:r>
              <a:rPr lang="nl-NL" sz="2800" dirty="0" smtClean="0"/>
              <a:t>Zonde is de geest van heiligheid in onszelf</a:t>
            </a:r>
          </a:p>
          <a:p>
            <a:pPr marL="0" indent="0">
              <a:buNone/>
            </a:pPr>
            <a:r>
              <a:rPr lang="nl-NL" sz="2800" dirty="0" smtClean="0"/>
              <a:t>Johannes 8: 44 (KJV)</a:t>
            </a:r>
          </a:p>
          <a:p>
            <a:pPr marL="0" indent="0">
              <a:buNone/>
            </a:pPr>
            <a:r>
              <a:rPr lang="nl-NL" sz="2800" dirty="0" smtClean="0"/>
              <a:t>Zonde is de geest om God te willen doden (Zijn plaats innemen)</a:t>
            </a:r>
          </a:p>
          <a:p>
            <a:pPr marL="0" indent="0">
              <a:buNone/>
            </a:pPr>
            <a:endParaRPr lang="nl-NL"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a:bodyPr>
          <a:lstStyle/>
          <a:p>
            <a:r>
              <a:rPr lang="nl-NL" sz="3600" b="1" dirty="0" smtClean="0"/>
              <a:t>Zondigheid is een probleem </a:t>
            </a:r>
            <a:br>
              <a:rPr lang="nl-NL" sz="3600" b="1" dirty="0" smtClean="0"/>
            </a:br>
            <a:r>
              <a:rPr lang="nl-NL" sz="3600" b="1" dirty="0" smtClean="0"/>
              <a:t>van de geest</a:t>
            </a:r>
            <a:endParaRPr lang="nl-NL" sz="3600" b="1"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sz="2800" dirty="0" smtClean="0"/>
              <a:t>Elke </a:t>
            </a:r>
            <a:r>
              <a:rPr lang="nl-NL" sz="2800" dirty="0" smtClean="0"/>
              <a:t>zonde die een mens doet, blijft buiten het lichaam…1 Korinthe 6: 18</a:t>
            </a:r>
          </a:p>
          <a:p>
            <a:pPr marL="0" indent="0">
              <a:buNone/>
            </a:pPr>
            <a:endParaRPr lang="nl-NL" sz="2800" dirty="0" smtClean="0"/>
          </a:p>
          <a:p>
            <a:pPr marL="0" indent="0">
              <a:buNone/>
            </a:pPr>
            <a:r>
              <a:rPr lang="nl-NL" sz="2800" dirty="0" smtClean="0"/>
              <a:t>Romeinen 8: 7</a:t>
            </a:r>
          </a:p>
          <a:p>
            <a:pPr marL="0" indent="0">
              <a:buNone/>
            </a:pPr>
            <a:endParaRPr lang="nl-NL" sz="2800" dirty="0"/>
          </a:p>
          <a:p>
            <a:pPr marL="0" indent="0">
              <a:buNone/>
            </a:pPr>
            <a:r>
              <a:rPr lang="nl-NL" sz="2800" dirty="0" smtClean="0"/>
              <a:t>Efeze 2: 1-3</a:t>
            </a:r>
          </a:p>
          <a:p>
            <a:pPr marL="0" indent="0">
              <a:buNone/>
            </a:pPr>
            <a:endParaRPr lang="nl-NL" sz="2800" dirty="0"/>
          </a:p>
          <a:p>
            <a:pPr marL="0" indent="0">
              <a:buNone/>
            </a:pPr>
            <a:r>
              <a:rPr lang="nl-NL" sz="2800" dirty="0" smtClean="0"/>
              <a:t>Jeremia 17: </a:t>
            </a:r>
            <a:r>
              <a:rPr lang="nl-NL" sz="2800" dirty="0" smtClean="0"/>
              <a:t>9</a:t>
            </a:r>
          </a:p>
          <a:p>
            <a:pPr marL="0" indent="0">
              <a:buNone/>
            </a:pPr>
            <a:endParaRPr lang="nl-NL" sz="2800" dirty="0" smtClean="0"/>
          </a:p>
          <a:p>
            <a:pPr marL="0" indent="0">
              <a:buNone/>
            </a:pPr>
            <a:r>
              <a:rPr lang="nl-NL" sz="2800" dirty="0" smtClean="0"/>
              <a:t>Mattheüs 15: 1-20</a:t>
            </a:r>
          </a:p>
          <a:p>
            <a:pPr marL="0" indent="0">
              <a:buNone/>
            </a:pPr>
            <a:endParaRPr lang="nl-NL" sz="2800" dirty="0" smtClean="0"/>
          </a:p>
          <a:p>
            <a:pPr marL="0" indent="0">
              <a:buNone/>
            </a:pPr>
            <a:endParaRPr lang="nl-NL"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Een biologische erfenis</a:t>
            </a:r>
            <a:endParaRPr lang="nl-NL" sz="3600" b="1" dirty="0"/>
          </a:p>
        </p:txBody>
      </p:sp>
      <p:sp>
        <p:nvSpPr>
          <p:cNvPr id="3" name="Tijdelijke aanduiding voor inhoud 2"/>
          <p:cNvSpPr>
            <a:spLocks noGrp="1"/>
          </p:cNvSpPr>
          <p:nvPr>
            <p:ph idx="1"/>
          </p:nvPr>
        </p:nvSpPr>
        <p:spPr>
          <a:xfrm>
            <a:off x="457200" y="1600200"/>
            <a:ext cx="8229600" cy="5069160"/>
          </a:xfrm>
        </p:spPr>
        <p:txBody>
          <a:bodyPr>
            <a:normAutofit/>
          </a:bodyPr>
          <a:lstStyle/>
          <a:p>
            <a:pPr marL="0" indent="0" algn="ctr">
              <a:buNone/>
            </a:pPr>
            <a:r>
              <a:rPr lang="nl-NL" sz="2800" dirty="0" smtClean="0"/>
              <a:t>Genesis 5: 1-3</a:t>
            </a:r>
          </a:p>
          <a:p>
            <a:pPr marL="0" indent="0">
              <a:buNone/>
            </a:pPr>
            <a:endParaRPr lang="nl-NL" sz="2800" dirty="0" smtClean="0"/>
          </a:p>
          <a:p>
            <a:pPr marL="0" indent="0">
              <a:buNone/>
            </a:pPr>
            <a:r>
              <a:rPr lang="nl-NL" sz="2800" dirty="0" smtClean="0"/>
              <a:t>Toen Adam door de verzoeker werd benaderd, was hij vrij van de gevolgen van de zonde. Hij bezat de volkomen kracht van lichaam en geest… Heel anders was het met Jezus… Het mensdom was vierduizend jaar lang in </a:t>
            </a:r>
            <a:r>
              <a:rPr lang="nl-NL" sz="2800" u="sng" dirty="0" smtClean="0"/>
              <a:t>lichaamskracht</a:t>
            </a:r>
            <a:r>
              <a:rPr lang="nl-NL" sz="2800" dirty="0" smtClean="0"/>
              <a:t>, in </a:t>
            </a:r>
            <a:r>
              <a:rPr lang="nl-NL" sz="2800" u="sng" dirty="0" smtClean="0"/>
              <a:t>verstandelijke vermogens </a:t>
            </a:r>
            <a:r>
              <a:rPr lang="nl-NL" sz="2800" dirty="0" smtClean="0"/>
              <a:t>en </a:t>
            </a:r>
            <a:r>
              <a:rPr lang="nl-NL" sz="2800" u="sng" dirty="0" smtClean="0"/>
              <a:t>zedelijke waarde </a:t>
            </a:r>
            <a:r>
              <a:rPr lang="nl-NL" sz="2800" dirty="0" smtClean="0"/>
              <a:t>achteruitgegaan…</a:t>
            </a:r>
          </a:p>
          <a:p>
            <a:pPr marL="0" indent="0">
              <a:buNone/>
            </a:pPr>
            <a:r>
              <a:rPr lang="nl-NL" sz="2400" i="1" dirty="0" err="1" smtClean="0"/>
              <a:t>JWdE</a:t>
            </a:r>
            <a:r>
              <a:rPr lang="nl-NL" sz="2400" i="1" dirty="0" smtClean="0"/>
              <a:t> 86</a:t>
            </a:r>
          </a:p>
          <a:p>
            <a:pPr marL="0" indent="0" algn="ctr">
              <a:buNone/>
            </a:pPr>
            <a:endParaRPr lang="nl-NL" sz="2800" b="1" dirty="0"/>
          </a:p>
          <a:p>
            <a:pPr marL="0" indent="0">
              <a:buNone/>
            </a:pPr>
            <a:endParaRPr lang="nl-NL"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Een wettige erfenis</a:t>
            </a:r>
            <a:endParaRPr lang="nl-NL" sz="3600" b="1"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lgn="ctr">
              <a:buNone/>
            </a:pPr>
            <a:r>
              <a:rPr lang="nl-NL" sz="2800" dirty="0" smtClean="0"/>
              <a:t>Romeinen 5: 12, 19; 6: 16 en 7: 14 Jesaja 59: 2</a:t>
            </a:r>
          </a:p>
          <a:p>
            <a:pPr marL="0" indent="0" algn="ctr">
              <a:buNone/>
            </a:pPr>
            <a:endParaRPr lang="nl-NL" sz="2800" dirty="0" smtClean="0"/>
          </a:p>
          <a:p>
            <a:pPr marL="0" indent="0">
              <a:buNone/>
            </a:pPr>
            <a:r>
              <a:rPr lang="nl-NL" sz="2800" dirty="0" smtClean="0"/>
              <a:t>Het erfdeel wat de kinderen erven is zonde. </a:t>
            </a:r>
            <a:r>
              <a:rPr lang="nl-NL" sz="2800" u="sng" dirty="0" smtClean="0"/>
              <a:t>Zonde heeft hen van God gescheiden.</a:t>
            </a:r>
            <a:r>
              <a:rPr lang="nl-NL" sz="2800" dirty="0" smtClean="0"/>
              <a:t> </a:t>
            </a:r>
            <a:r>
              <a:rPr lang="nl-NL" sz="2800" dirty="0"/>
              <a:t> </a:t>
            </a:r>
            <a:r>
              <a:rPr lang="nl-NL" sz="2800" dirty="0" smtClean="0"/>
              <a:t>                        </a:t>
            </a:r>
            <a:r>
              <a:rPr lang="nl-NL" sz="2400" i="1" dirty="0" smtClean="0"/>
              <a:t>Hoe leid ik mijn kind 562</a:t>
            </a:r>
          </a:p>
          <a:p>
            <a:pPr marL="0" indent="0">
              <a:buNone/>
            </a:pPr>
            <a:r>
              <a:rPr lang="nl-NL" sz="2800" dirty="0" smtClean="0"/>
              <a:t>Door de zonde van de mens had satan de heerschappij over het menselijke geslacht verkregen. </a:t>
            </a:r>
            <a:r>
              <a:rPr lang="nl-NL" sz="2400" i="1" dirty="0" smtClean="0"/>
              <a:t>PP 48.</a:t>
            </a:r>
          </a:p>
          <a:p>
            <a:pPr marL="0" indent="0">
              <a:buNone/>
            </a:pPr>
            <a:r>
              <a:rPr lang="nl-NL" sz="2800" dirty="0" smtClean="0"/>
              <a:t>Als gevolg van Adams ongehoorzaamheid is iedere mens een overtreder van de wet, verkocht onder de zonde… satan dienende. </a:t>
            </a:r>
            <a:r>
              <a:rPr lang="nl-NL" sz="2400" i="1" dirty="0" smtClean="0"/>
              <a:t>ST 23-7-1902</a:t>
            </a:r>
          </a:p>
          <a:p>
            <a:pPr marL="0" indent="0" algn="ctr">
              <a:buNone/>
            </a:pPr>
            <a:endParaRPr lang="nl-NL"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a:bodyPr>
          <a:lstStyle/>
          <a:p>
            <a:r>
              <a:rPr lang="nl-NL" sz="3600" b="1" dirty="0" smtClean="0"/>
              <a:t>Een erfenis van vijandschap </a:t>
            </a:r>
            <a:br>
              <a:rPr lang="nl-NL" sz="3600" b="1" dirty="0" smtClean="0"/>
            </a:br>
            <a:r>
              <a:rPr lang="nl-NL" sz="3600" b="1" dirty="0" smtClean="0"/>
              <a:t>met God</a:t>
            </a:r>
            <a:endParaRPr lang="nl-NL" sz="3600" b="1" dirty="0"/>
          </a:p>
        </p:txBody>
      </p:sp>
      <p:sp>
        <p:nvSpPr>
          <p:cNvPr id="3" name="Tijdelijke aanduiding voor inhoud 2"/>
          <p:cNvSpPr>
            <a:spLocks noGrp="1"/>
          </p:cNvSpPr>
          <p:nvPr>
            <p:ph idx="1"/>
          </p:nvPr>
        </p:nvSpPr>
        <p:spPr/>
        <p:txBody>
          <a:bodyPr>
            <a:normAutofit/>
          </a:bodyPr>
          <a:lstStyle/>
          <a:p>
            <a:pPr marL="0" indent="0">
              <a:buNone/>
            </a:pPr>
            <a:endParaRPr lang="nl-NL" sz="2800" dirty="0" smtClean="0"/>
          </a:p>
          <a:p>
            <a:pPr marL="0" indent="0">
              <a:buNone/>
            </a:pPr>
            <a:endParaRPr lang="nl-NL" sz="2800" dirty="0" smtClean="0"/>
          </a:p>
          <a:p>
            <a:pPr marL="0" indent="0">
              <a:buNone/>
            </a:pPr>
            <a:r>
              <a:rPr lang="nl-NL" sz="2800" dirty="0" smtClean="0"/>
              <a:t>Daarom dat de gezindheid van het vlees vijandschap (haat) is tegen God; want het onderwerpt zich niet aan de wet Gods; trouwens, het kan dat ook niet.</a:t>
            </a:r>
          </a:p>
          <a:p>
            <a:pPr marL="0" indent="0">
              <a:buNone/>
            </a:pPr>
            <a:r>
              <a:rPr lang="nl-NL" sz="2800" dirty="0" smtClean="0"/>
              <a:t>Romeinen 8: 7</a:t>
            </a:r>
            <a:endParaRPr lang="nl-NL" sz="28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282154"/>
          </a:xfrm>
        </p:spPr>
        <p:txBody>
          <a:bodyPr>
            <a:normAutofit/>
          </a:bodyPr>
          <a:lstStyle/>
          <a:p>
            <a:r>
              <a:rPr lang="nl-NL" sz="3600" b="1" dirty="0" smtClean="0"/>
              <a:t>De natuur van de mens </a:t>
            </a:r>
            <a:br>
              <a:rPr lang="nl-NL" sz="3600" b="1" dirty="0" smtClean="0"/>
            </a:br>
            <a:r>
              <a:rPr lang="nl-NL" sz="3600" b="1" dirty="0" smtClean="0"/>
              <a:t>na de zondeval</a:t>
            </a:r>
            <a:endParaRPr lang="nl-NL" sz="3600" b="1" dirty="0"/>
          </a:p>
        </p:txBody>
      </p:sp>
      <p:sp>
        <p:nvSpPr>
          <p:cNvPr id="10" name="Rechthoek 9"/>
          <p:cNvSpPr/>
          <p:nvPr/>
        </p:nvSpPr>
        <p:spPr>
          <a:xfrm>
            <a:off x="1403648" y="2348880"/>
            <a:ext cx="6408712" cy="345638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11" name="Rechthoek 10"/>
          <p:cNvSpPr/>
          <p:nvPr/>
        </p:nvSpPr>
        <p:spPr>
          <a:xfrm>
            <a:off x="4211960" y="3068960"/>
            <a:ext cx="3240360" cy="201622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flipV="1">
            <a:off x="323528" y="6309320"/>
            <a:ext cx="576064" cy="432048"/>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7" name="Tekstvak 6"/>
          <p:cNvSpPr txBox="1"/>
          <p:nvPr/>
        </p:nvSpPr>
        <p:spPr>
          <a:xfrm>
            <a:off x="899592" y="6309320"/>
            <a:ext cx="2232248" cy="369332"/>
          </a:xfrm>
          <a:prstGeom prst="rect">
            <a:avLst/>
          </a:prstGeom>
          <a:noFill/>
        </p:spPr>
        <p:txBody>
          <a:bodyPr wrap="square" rtlCol="0">
            <a:spAutoFit/>
          </a:bodyPr>
          <a:lstStyle/>
          <a:p>
            <a:r>
              <a:rPr lang="nl-NL" dirty="0" smtClean="0"/>
              <a:t>= gedegenereerd</a:t>
            </a:r>
            <a:endParaRPr lang="nl-NL" dirty="0"/>
          </a:p>
        </p:txBody>
      </p:sp>
      <p:sp>
        <p:nvSpPr>
          <p:cNvPr id="8" name="Rechthoek 7"/>
          <p:cNvSpPr/>
          <p:nvPr/>
        </p:nvSpPr>
        <p:spPr>
          <a:xfrm flipV="1">
            <a:off x="3707904" y="6309320"/>
            <a:ext cx="576064" cy="4320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9" name="Tekstvak 8"/>
          <p:cNvSpPr txBox="1"/>
          <p:nvPr/>
        </p:nvSpPr>
        <p:spPr>
          <a:xfrm>
            <a:off x="4283968" y="6309320"/>
            <a:ext cx="2520280" cy="369332"/>
          </a:xfrm>
          <a:prstGeom prst="rect">
            <a:avLst/>
          </a:prstGeom>
          <a:noFill/>
        </p:spPr>
        <p:txBody>
          <a:bodyPr wrap="square" rtlCol="0">
            <a:spAutoFit/>
          </a:bodyPr>
          <a:lstStyle/>
          <a:p>
            <a:r>
              <a:rPr lang="nl-NL" dirty="0" smtClean="0"/>
              <a:t>= zondig</a:t>
            </a:r>
            <a:endParaRPr lang="nl-NL"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menselijke natuur van Jezus</a:t>
            </a:r>
            <a:endParaRPr lang="nl-NL" sz="3600" b="1" dirty="0"/>
          </a:p>
        </p:txBody>
      </p:sp>
      <p:sp>
        <p:nvSpPr>
          <p:cNvPr id="3" name="Tijdelijke aanduiding voor inhoud 2"/>
          <p:cNvSpPr>
            <a:spLocks noGrp="1"/>
          </p:cNvSpPr>
          <p:nvPr>
            <p:ph idx="1"/>
          </p:nvPr>
        </p:nvSpPr>
        <p:spPr>
          <a:xfrm>
            <a:off x="457200" y="1600200"/>
            <a:ext cx="8229600" cy="4781128"/>
          </a:xfrm>
        </p:spPr>
        <p:txBody>
          <a:bodyPr>
            <a:normAutofit/>
          </a:bodyPr>
          <a:lstStyle/>
          <a:p>
            <a:pPr marL="0" indent="0">
              <a:buNone/>
            </a:pPr>
            <a:r>
              <a:rPr lang="nl-NL" sz="2800" dirty="0" smtClean="0"/>
              <a:t>Die wat het vlees betreft geboren is uit het geslacht van David… </a:t>
            </a:r>
          </a:p>
          <a:p>
            <a:pPr marL="0" indent="0">
              <a:buNone/>
            </a:pPr>
            <a:r>
              <a:rPr lang="nl-NL" sz="2800" dirty="0" smtClean="0"/>
              <a:t>Romeinen 1: 3</a:t>
            </a:r>
          </a:p>
          <a:p>
            <a:pPr marL="0" indent="0">
              <a:buNone/>
            </a:pPr>
            <a:endParaRPr lang="nl-NL" sz="2800" dirty="0" smtClean="0"/>
          </a:p>
          <a:p>
            <a:pPr marL="0" indent="0">
              <a:buNone/>
            </a:pPr>
            <a:r>
              <a:rPr lang="nl-NL" sz="2800" dirty="0" smtClean="0"/>
              <a:t>Hij (God) heeft Zijn eigen Zoon gezonden in een gedaante gelijk aan het zondige vlees…</a:t>
            </a:r>
            <a:endParaRPr lang="nl-NL" sz="2800" dirty="0"/>
          </a:p>
          <a:p>
            <a:pPr marL="0" indent="0">
              <a:buNone/>
            </a:pPr>
            <a:r>
              <a:rPr lang="nl-NL" sz="2800" dirty="0" smtClean="0"/>
              <a:t>Romeinen 8: 3</a:t>
            </a:r>
          </a:p>
          <a:p>
            <a:pPr marL="0" indent="0">
              <a:buNone/>
            </a:pPr>
            <a:endParaRPr lang="nl-NL" sz="2800" dirty="0" smtClean="0"/>
          </a:p>
          <a:p>
            <a:pPr marL="0" indent="0">
              <a:buNone/>
            </a:pPr>
            <a:r>
              <a:rPr lang="nl-NL" sz="2800" dirty="0" smtClean="0"/>
              <a:t>Hebreeën 2: 14, 16-18; 5: 2</a:t>
            </a:r>
            <a:endParaRPr lang="nl-NL" sz="28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6048672"/>
          </a:xfrm>
        </p:spPr>
        <p:txBody>
          <a:bodyPr>
            <a:normAutofit/>
          </a:bodyPr>
          <a:lstStyle/>
          <a:p>
            <a:pPr marL="0" indent="0">
              <a:buNone/>
            </a:pPr>
            <a:r>
              <a:rPr lang="nl-NL" sz="2800" dirty="0" smtClean="0"/>
              <a:t>… Jezus nam de menselijke natuur op Zich toen het mensdom verzwakt was door vierduizend jaar van zonde – evenals ieder kind van Adam aanvaardde Hij de uitwerking van de grote wet der erfelijkheid.</a:t>
            </a:r>
          </a:p>
          <a:p>
            <a:pPr marL="0" indent="0">
              <a:buNone/>
            </a:pPr>
            <a:r>
              <a:rPr lang="nl-NL" sz="2400" i="1" dirty="0" err="1" smtClean="0"/>
              <a:t>JWdE</a:t>
            </a:r>
            <a:r>
              <a:rPr lang="nl-NL" sz="2400" i="1" dirty="0" smtClean="0"/>
              <a:t> 31</a:t>
            </a:r>
          </a:p>
          <a:p>
            <a:pPr marL="0" indent="0">
              <a:buNone/>
            </a:pPr>
            <a:endParaRPr lang="nl-NL" sz="2400" i="1" dirty="0"/>
          </a:p>
          <a:p>
            <a:pPr marL="0" indent="0">
              <a:buNone/>
            </a:pPr>
            <a:r>
              <a:rPr lang="nl-NL" sz="2800" dirty="0" smtClean="0"/>
              <a:t>Heel anders was het met Jezus… Het mensdom was vierduizend jaar lang </a:t>
            </a:r>
            <a:r>
              <a:rPr lang="nl-NL" sz="2800" u="sng" dirty="0" smtClean="0"/>
              <a:t>in lichaamskracht</a:t>
            </a:r>
            <a:r>
              <a:rPr lang="nl-NL" sz="2800" dirty="0" smtClean="0"/>
              <a:t>, </a:t>
            </a:r>
            <a:r>
              <a:rPr lang="nl-NL" sz="2800" u="sng" dirty="0" smtClean="0"/>
              <a:t>in verstandelijke vermogens</a:t>
            </a:r>
            <a:r>
              <a:rPr lang="nl-NL" sz="2800" dirty="0" smtClean="0"/>
              <a:t> en </a:t>
            </a:r>
            <a:r>
              <a:rPr lang="nl-NL" sz="2800" u="sng" dirty="0" smtClean="0"/>
              <a:t>zedelijke waarde </a:t>
            </a:r>
            <a:r>
              <a:rPr lang="nl-NL" sz="2800" dirty="0" smtClean="0"/>
              <a:t>achteruitgegaan…</a:t>
            </a:r>
          </a:p>
          <a:p>
            <a:pPr marL="0" indent="0">
              <a:buNone/>
            </a:pPr>
            <a:r>
              <a:rPr lang="nl-NL" sz="2400" i="1" dirty="0" err="1" smtClean="0"/>
              <a:t>JWdE</a:t>
            </a:r>
            <a:r>
              <a:rPr lang="nl-NL" sz="2400" i="1" dirty="0" smtClean="0"/>
              <a:t> 86</a:t>
            </a:r>
          </a:p>
          <a:p>
            <a:pPr marL="0" indent="0">
              <a:buNone/>
            </a:pPr>
            <a:endParaRPr lang="nl-NL"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smtClean="0"/>
              <a:t>Jezus had een zondeloze geest</a:t>
            </a:r>
            <a:endParaRPr lang="nl-NL" sz="3600" b="1" dirty="0"/>
          </a:p>
        </p:txBody>
      </p:sp>
      <p:sp>
        <p:nvSpPr>
          <p:cNvPr id="3" name="Tijdelijke aanduiding voor inhoud 2"/>
          <p:cNvSpPr>
            <a:spLocks noGrp="1"/>
          </p:cNvSpPr>
          <p:nvPr>
            <p:ph idx="1"/>
          </p:nvPr>
        </p:nvSpPr>
        <p:spPr/>
        <p:txBody>
          <a:bodyPr>
            <a:normAutofit/>
          </a:bodyPr>
          <a:lstStyle/>
          <a:p>
            <a:pPr marL="0" indent="0">
              <a:buNone/>
            </a:pPr>
            <a:endParaRPr lang="nl-NL" sz="2800" smtClean="0"/>
          </a:p>
          <a:p>
            <a:pPr marL="0" indent="0">
              <a:buNone/>
            </a:pPr>
            <a:endParaRPr lang="nl-NL" sz="2800" smtClean="0"/>
          </a:p>
          <a:p>
            <a:pPr marL="0" indent="0">
              <a:buNone/>
            </a:pPr>
            <a:r>
              <a:rPr lang="nl-NL" sz="2800" smtClean="0"/>
              <a:t>Johannes 1: 1, 14</a:t>
            </a:r>
          </a:p>
          <a:p>
            <a:pPr marL="0" indent="0">
              <a:buNone/>
            </a:pPr>
            <a:r>
              <a:rPr lang="nl-NL" sz="2800" smtClean="0"/>
              <a:t>Mattheüs 1: 20 en Lukas 1: 35</a:t>
            </a:r>
          </a:p>
          <a:p>
            <a:pPr marL="0" indent="0">
              <a:buNone/>
            </a:pPr>
            <a:r>
              <a:rPr lang="nl-NL" sz="2800" smtClean="0"/>
              <a:t>Johannes 3: 34</a:t>
            </a:r>
          </a:p>
          <a:p>
            <a:pPr marL="0" indent="0">
              <a:buNone/>
            </a:pPr>
            <a:r>
              <a:rPr lang="nl-NL" sz="2800" smtClean="0"/>
              <a:t>Mattheüs 3: 16</a:t>
            </a:r>
          </a:p>
          <a:p>
            <a:pPr marL="0" indent="0">
              <a:buNone/>
            </a:pPr>
            <a:r>
              <a:rPr lang="nl-NL" sz="2800" smtClean="0"/>
              <a:t>Hebreeën 1: 9; 7: 25</a:t>
            </a:r>
          </a:p>
          <a:p>
            <a:pPr marL="0" indent="0">
              <a:buNone/>
            </a:pPr>
            <a:endParaRPr lang="nl-NL" sz="2800" smtClean="0"/>
          </a:p>
          <a:p>
            <a:pPr marL="0" indent="0">
              <a:buNone/>
            </a:pPr>
            <a:endParaRPr lang="nl-NL" sz="2800" smtClean="0"/>
          </a:p>
          <a:p>
            <a:pPr marL="0" indent="0">
              <a:buNone/>
            </a:pPr>
            <a:endParaRPr lang="nl-NL" sz="2800" smtClean="0"/>
          </a:p>
          <a:p>
            <a:pPr marL="0" indent="0">
              <a:buNone/>
            </a:pPr>
            <a:endParaRPr lang="nl-NL" sz="28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Jezus en de Heilige Geest</a:t>
            </a:r>
            <a:endParaRPr lang="nl-NL" sz="3600" b="1" dirty="0"/>
          </a:p>
        </p:txBody>
      </p:sp>
      <p:sp>
        <p:nvSpPr>
          <p:cNvPr id="3" name="Tijdelijke aanduiding voor inhoud 2"/>
          <p:cNvSpPr>
            <a:spLocks noGrp="1"/>
          </p:cNvSpPr>
          <p:nvPr>
            <p:ph idx="1"/>
          </p:nvPr>
        </p:nvSpPr>
        <p:spPr/>
        <p:txBody>
          <a:bodyPr>
            <a:normAutofit/>
          </a:bodyPr>
          <a:lstStyle/>
          <a:p>
            <a:pPr marL="0" lvl="0" indent="0" algn="ctr">
              <a:buNone/>
            </a:pPr>
            <a:endParaRPr lang="nl-NL" sz="2800" dirty="0" smtClean="0">
              <a:solidFill>
                <a:srgbClr val="002060"/>
              </a:solidFill>
            </a:endParaRPr>
          </a:p>
          <a:p>
            <a:pPr marL="0" lvl="0" indent="0" algn="ctr">
              <a:buNone/>
            </a:pPr>
            <a:r>
              <a:rPr lang="nl-NL" sz="2800" dirty="0" smtClean="0">
                <a:solidFill>
                  <a:srgbClr val="002060"/>
                </a:solidFill>
              </a:rPr>
              <a:t>Het was de Heilige Geest en alleen de Heilige Geest, die de unieke zondeloosheid van de menselijke natuur van Jezus schiep. Er was slechts één ding waardoor de innerlijke mens van Christus verschilde van die van de zondige mens – de Heilige Geest</a:t>
            </a:r>
          </a:p>
          <a:p>
            <a:pPr marL="0" indent="0">
              <a:buNone/>
            </a:pPr>
            <a:endParaRPr lang="nl-NL"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natuur van de mens</a:t>
            </a:r>
            <a:endParaRPr lang="nl-NL" sz="3600" b="1" dirty="0"/>
          </a:p>
        </p:txBody>
      </p:sp>
      <p:sp>
        <p:nvSpPr>
          <p:cNvPr id="3" name="Tijdelijke aanduiding voor inhoud 2"/>
          <p:cNvSpPr>
            <a:spLocks noGrp="1"/>
          </p:cNvSpPr>
          <p:nvPr>
            <p:ph idx="1"/>
          </p:nvPr>
        </p:nvSpPr>
        <p:spPr>
          <a:xfrm>
            <a:off x="457200" y="1268760"/>
            <a:ext cx="8229600" cy="5589240"/>
          </a:xfrm>
        </p:spPr>
        <p:txBody>
          <a:bodyPr>
            <a:normAutofit lnSpcReduction="10000"/>
          </a:bodyPr>
          <a:lstStyle/>
          <a:p>
            <a:pPr marL="0" indent="0" algn="ctr">
              <a:buNone/>
            </a:pPr>
            <a:r>
              <a:rPr lang="nl-NL" sz="2800" b="1" u="sng" dirty="0" smtClean="0"/>
              <a:t>Vlees en geest</a:t>
            </a:r>
          </a:p>
          <a:p>
            <a:pPr marL="0" indent="0">
              <a:buNone/>
            </a:pPr>
            <a:endParaRPr lang="nl-NL" sz="2800" dirty="0" smtClean="0"/>
          </a:p>
          <a:p>
            <a:pPr marL="0" indent="0">
              <a:buNone/>
            </a:pPr>
            <a:r>
              <a:rPr lang="nl-NL" sz="2800" dirty="0" smtClean="0"/>
              <a:t>Maar de HEERE zei tegen Samuel: Kijk niet naar zijn uiterlijk en ook niet naar de hoogte van zijn gestalte, want Ik heb hem verworpen. Het is namelijk niet wat de mens ziet, want de mens ziet aan wat voor ogen is,  maar de HEERE ziet het hart aan. 1 Samuël 16: 7</a:t>
            </a:r>
          </a:p>
          <a:p>
            <a:pPr marL="0" indent="0">
              <a:buNone/>
            </a:pPr>
            <a:endParaRPr lang="nl-NL" sz="2800" dirty="0"/>
          </a:p>
          <a:p>
            <a:pPr marL="0" indent="0">
              <a:buNone/>
            </a:pPr>
            <a:r>
              <a:rPr lang="nl-NL" sz="2800" dirty="0" smtClean="0"/>
              <a:t>2 Korinthe 4: 16 en 7: 1</a:t>
            </a:r>
          </a:p>
          <a:p>
            <a:pPr marL="0" indent="0">
              <a:buNone/>
            </a:pPr>
            <a:r>
              <a:rPr lang="nl-NL" sz="2800" dirty="0" smtClean="0"/>
              <a:t>Efeze 3: 16</a:t>
            </a:r>
          </a:p>
          <a:p>
            <a:pPr marL="0" indent="0">
              <a:buNone/>
            </a:pPr>
            <a:r>
              <a:rPr lang="nl-NL" sz="2800" dirty="0" smtClean="0"/>
              <a:t>Mattheüs 26: 41</a:t>
            </a:r>
          </a:p>
          <a:p>
            <a:pPr marL="0" indent="0">
              <a:buNone/>
            </a:pPr>
            <a:endParaRPr lang="nl-NL" sz="2800" dirty="0"/>
          </a:p>
          <a:p>
            <a:pPr marL="0" indent="0">
              <a:buNone/>
            </a:pPr>
            <a:endParaRPr lang="nl-NL" sz="2800" dirty="0" smtClean="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Jezus was volkomen afhankelijk</a:t>
            </a:r>
            <a:endParaRPr lang="nl-NL" sz="3600" b="1" dirty="0"/>
          </a:p>
        </p:txBody>
      </p:sp>
      <p:sp>
        <p:nvSpPr>
          <p:cNvPr id="3" name="Tijdelijke aanduiding voor inhoud 2"/>
          <p:cNvSpPr>
            <a:spLocks noGrp="1"/>
          </p:cNvSpPr>
          <p:nvPr>
            <p:ph idx="1"/>
          </p:nvPr>
        </p:nvSpPr>
        <p:spPr>
          <a:xfrm>
            <a:off x="457200" y="1600200"/>
            <a:ext cx="8229600" cy="4997152"/>
          </a:xfrm>
        </p:spPr>
        <p:txBody>
          <a:bodyPr>
            <a:normAutofit/>
          </a:bodyPr>
          <a:lstStyle/>
          <a:p>
            <a:pPr marL="0" indent="0">
              <a:buNone/>
            </a:pPr>
            <a:endParaRPr lang="nl-NL" sz="2800" dirty="0" smtClean="0"/>
          </a:p>
          <a:p>
            <a:pPr marL="0" indent="0">
              <a:buNone/>
            </a:pPr>
            <a:r>
              <a:rPr lang="nl-NL" sz="2800" dirty="0" smtClean="0"/>
              <a:t>Johannes 5: 19, 30</a:t>
            </a:r>
          </a:p>
          <a:p>
            <a:pPr marL="0" indent="0">
              <a:buNone/>
            </a:pPr>
            <a:endParaRPr lang="nl-NL" sz="2800" dirty="0" smtClean="0"/>
          </a:p>
          <a:p>
            <a:pPr marL="0" indent="0">
              <a:buNone/>
            </a:pPr>
            <a:r>
              <a:rPr lang="nl-NL" sz="2800" dirty="0" smtClean="0"/>
              <a:t>Hebreeën 5: 7-9</a:t>
            </a:r>
          </a:p>
          <a:p>
            <a:pPr marL="0" indent="0">
              <a:buNone/>
            </a:pPr>
            <a:endParaRPr lang="nl-NL" sz="2800" dirty="0" smtClean="0"/>
          </a:p>
          <a:p>
            <a:pPr marL="0" indent="0">
              <a:buNone/>
            </a:pPr>
            <a:r>
              <a:rPr lang="nl-NL" sz="2800" dirty="0" smtClean="0"/>
              <a:t>Mattheüs 26: 36-46</a:t>
            </a:r>
          </a:p>
          <a:p>
            <a:pPr marL="0" indent="0">
              <a:buNone/>
            </a:pPr>
            <a:endParaRPr lang="nl-NL"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570186"/>
          </a:xfrm>
        </p:spPr>
        <p:txBody>
          <a:bodyPr>
            <a:normAutofit fontScale="90000"/>
          </a:bodyPr>
          <a:lstStyle/>
          <a:p>
            <a:r>
              <a:rPr lang="nl-NL" sz="3600" b="1" dirty="0" smtClean="0"/>
              <a:t>Hij werd verzocht op het punt van Zijn volkomen afhankelijkheid van de Vader </a:t>
            </a:r>
            <a:endParaRPr lang="nl-NL" sz="3600" b="1" dirty="0"/>
          </a:p>
        </p:txBody>
      </p:sp>
      <p:sp>
        <p:nvSpPr>
          <p:cNvPr id="3" name="Tijdelijke aanduiding voor inhoud 2"/>
          <p:cNvSpPr>
            <a:spLocks noGrp="1"/>
          </p:cNvSpPr>
          <p:nvPr>
            <p:ph idx="1"/>
          </p:nvPr>
        </p:nvSpPr>
        <p:spPr/>
        <p:txBody>
          <a:bodyPr>
            <a:normAutofit/>
          </a:bodyPr>
          <a:lstStyle/>
          <a:p>
            <a:pPr marL="0" indent="0">
              <a:buNone/>
            </a:pPr>
            <a:endParaRPr lang="nl-NL" sz="2800" dirty="0" smtClean="0"/>
          </a:p>
          <a:p>
            <a:pPr marL="0" indent="0">
              <a:buNone/>
            </a:pPr>
            <a:endParaRPr lang="nl-NL" sz="2800" dirty="0" smtClean="0"/>
          </a:p>
          <a:p>
            <a:pPr marL="0" indent="0">
              <a:buNone/>
            </a:pPr>
            <a:r>
              <a:rPr lang="nl-NL" sz="2800" dirty="0" smtClean="0"/>
              <a:t>Want wij hebben geen Hogepriester Die geen medelijden kan hebben met onze zwakheden,  maar Een Die in alles op dezelfde wijze als wij is verzocht, maar  zonder zonde. </a:t>
            </a:r>
          </a:p>
          <a:p>
            <a:pPr marL="0" indent="0">
              <a:buNone/>
            </a:pPr>
            <a:r>
              <a:rPr lang="nl-NL" sz="2800" dirty="0" smtClean="0"/>
              <a:t>Hebreeën 4: 15</a:t>
            </a:r>
            <a:endParaRPr lang="nl-NL" sz="28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Christus op deze aarde</a:t>
            </a:r>
            <a:endParaRPr lang="nl-NL" sz="3600" b="1" dirty="0"/>
          </a:p>
        </p:txBody>
      </p:sp>
      <p:sp>
        <p:nvSpPr>
          <p:cNvPr id="4" name="Rechthoek 3"/>
          <p:cNvSpPr/>
          <p:nvPr/>
        </p:nvSpPr>
        <p:spPr>
          <a:xfrm>
            <a:off x="1331640" y="1268760"/>
            <a:ext cx="6624736" cy="36004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5" name="Rechthoek 4"/>
          <p:cNvSpPr/>
          <p:nvPr/>
        </p:nvSpPr>
        <p:spPr>
          <a:xfrm>
            <a:off x="4139952" y="1988840"/>
            <a:ext cx="3312368"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a:off x="971600" y="4941168"/>
            <a:ext cx="7776864" cy="1384995"/>
          </a:xfrm>
          <a:prstGeom prst="rect">
            <a:avLst/>
          </a:prstGeom>
          <a:noFill/>
        </p:spPr>
        <p:txBody>
          <a:bodyPr wrap="square" rtlCol="0">
            <a:spAutoFit/>
          </a:bodyPr>
          <a:lstStyle/>
          <a:p>
            <a:pPr>
              <a:buFont typeface="Arial" pitchFamily="34" charset="0"/>
              <a:buChar char="•"/>
            </a:pPr>
            <a:r>
              <a:rPr lang="nl-NL" sz="2800" dirty="0" smtClean="0"/>
              <a:t> Jezus was God op aarde</a:t>
            </a:r>
          </a:p>
          <a:p>
            <a:pPr>
              <a:buFont typeface="Arial" pitchFamily="34" charset="0"/>
              <a:buChar char="•"/>
            </a:pPr>
            <a:r>
              <a:rPr lang="nl-NL" sz="2800" dirty="0" smtClean="0"/>
              <a:t> Jezus nam ons menselijke vlees aan</a:t>
            </a:r>
          </a:p>
          <a:p>
            <a:pPr>
              <a:buFont typeface="Arial" pitchFamily="34" charset="0"/>
              <a:buChar char="•"/>
            </a:pPr>
            <a:r>
              <a:rPr lang="nl-NL" sz="2800" dirty="0"/>
              <a:t> </a:t>
            </a:r>
            <a:r>
              <a:rPr lang="nl-NL" sz="2800" dirty="0" smtClean="0"/>
              <a:t>Jezus had een zondeloze gezindheid/karakter</a:t>
            </a:r>
            <a:endParaRPr lang="nl-NL" sz="28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eerste en de tweede Adam</a:t>
            </a:r>
            <a:endParaRPr lang="nl-NL" sz="3600" b="1" dirty="0"/>
          </a:p>
        </p:txBody>
      </p:sp>
      <p:sp>
        <p:nvSpPr>
          <p:cNvPr id="3" name="Tijdelijke aanduiding voor inhoud 2"/>
          <p:cNvSpPr>
            <a:spLocks noGrp="1"/>
          </p:cNvSpPr>
          <p:nvPr>
            <p:ph idx="1"/>
          </p:nvPr>
        </p:nvSpPr>
        <p:spPr/>
        <p:txBody>
          <a:bodyPr>
            <a:normAutofit/>
          </a:bodyPr>
          <a:lstStyle/>
          <a:p>
            <a:pPr marL="0" indent="0" algn="ctr">
              <a:buNone/>
            </a:pPr>
            <a:endParaRPr lang="nl-NL" sz="2800" dirty="0" smtClean="0">
              <a:solidFill>
                <a:srgbClr val="002060"/>
              </a:solidFill>
            </a:endParaRPr>
          </a:p>
          <a:p>
            <a:pPr marL="0" indent="0" algn="ctr">
              <a:buNone/>
            </a:pPr>
            <a:r>
              <a:rPr lang="nl-NL" sz="2800" dirty="0" smtClean="0">
                <a:solidFill>
                  <a:srgbClr val="002060"/>
                </a:solidFill>
              </a:rPr>
              <a:t>De eerste Adam is gevallen, de tweede Adam klemde Zich vast aan God en Zijn Woord onder de moeilijkste omstandigheden en Zijn geloof in de goedheid, genade en liefde van Zijn Vader wankelde geen moment. “Er staat geschreven” was Zijn verdedigingswapen en het is het zwaard des </a:t>
            </a:r>
            <a:r>
              <a:rPr lang="nl-NL" sz="2800" dirty="0" err="1" smtClean="0">
                <a:solidFill>
                  <a:srgbClr val="002060"/>
                </a:solidFill>
              </a:rPr>
              <a:t>Geestes</a:t>
            </a:r>
            <a:r>
              <a:rPr lang="nl-NL" sz="2800" dirty="0" smtClean="0">
                <a:solidFill>
                  <a:srgbClr val="002060"/>
                </a:solidFill>
              </a:rPr>
              <a:t> dat ieder mens moet gebruiken.</a:t>
            </a:r>
            <a:endParaRPr lang="nl-NL" sz="2800" dirty="0">
              <a:solidFill>
                <a:srgbClr val="002060"/>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Christus na Zijn opstanding</a:t>
            </a:r>
            <a:endParaRPr lang="nl-NL" sz="3600" b="1" dirty="0"/>
          </a:p>
        </p:txBody>
      </p:sp>
      <p:sp>
        <p:nvSpPr>
          <p:cNvPr id="4" name="Rechthoek 3"/>
          <p:cNvSpPr/>
          <p:nvPr/>
        </p:nvSpPr>
        <p:spPr>
          <a:xfrm>
            <a:off x="1331640" y="1268760"/>
            <a:ext cx="6624736" cy="360040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5" name="Rechthoek 4"/>
          <p:cNvSpPr/>
          <p:nvPr/>
        </p:nvSpPr>
        <p:spPr>
          <a:xfrm>
            <a:off x="4139952" y="1988840"/>
            <a:ext cx="3312368"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Tekstvak 5"/>
          <p:cNvSpPr txBox="1"/>
          <p:nvPr/>
        </p:nvSpPr>
        <p:spPr>
          <a:xfrm>
            <a:off x="467544" y="4941168"/>
            <a:ext cx="8496944" cy="1384995"/>
          </a:xfrm>
          <a:prstGeom prst="rect">
            <a:avLst/>
          </a:prstGeom>
          <a:noFill/>
        </p:spPr>
        <p:txBody>
          <a:bodyPr wrap="square" rtlCol="0">
            <a:spAutoFit/>
          </a:bodyPr>
          <a:lstStyle/>
          <a:p>
            <a:r>
              <a:rPr lang="nl-NL" sz="2800" dirty="0" smtClean="0"/>
              <a:t>Die ons vernederd lichaam veranderen zal, zodat het gelijkvormig wordt aan Zijn verheerlijkt lichaam. Filippenzen 3: 21</a:t>
            </a:r>
            <a:endParaRPr lang="nl-NL" sz="28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bekeerde mens</a:t>
            </a:r>
            <a:endParaRPr lang="nl-NL" sz="3600" b="1" dirty="0"/>
          </a:p>
        </p:txBody>
      </p:sp>
      <p:sp>
        <p:nvSpPr>
          <p:cNvPr id="3" name="Tijdelijke aanduiding voor inhoud 2"/>
          <p:cNvSpPr>
            <a:spLocks noGrp="1"/>
          </p:cNvSpPr>
          <p:nvPr>
            <p:ph idx="1"/>
          </p:nvPr>
        </p:nvSpPr>
        <p:spPr>
          <a:xfrm>
            <a:off x="457200" y="1600200"/>
            <a:ext cx="8229600" cy="4925144"/>
          </a:xfrm>
        </p:spPr>
        <p:txBody>
          <a:bodyPr>
            <a:normAutofit/>
          </a:bodyPr>
          <a:lstStyle/>
          <a:p>
            <a:pPr marL="0" indent="0" algn="ctr">
              <a:buNone/>
            </a:pPr>
            <a:r>
              <a:rPr lang="nl-NL" sz="2800" b="1" dirty="0" smtClean="0"/>
              <a:t>Wedergeboorte</a:t>
            </a:r>
          </a:p>
          <a:p>
            <a:pPr marL="0" indent="0" algn="ctr">
              <a:buNone/>
            </a:pPr>
            <a:endParaRPr lang="nl-NL" sz="2800" b="1" dirty="0" smtClean="0"/>
          </a:p>
          <a:p>
            <a:pPr marL="0" indent="0">
              <a:buNone/>
            </a:pPr>
            <a:r>
              <a:rPr lang="nl-NL" sz="2800" dirty="0" smtClean="0"/>
              <a:t>Johannes 5: 24, 25  (28, 29 opstanding)</a:t>
            </a:r>
          </a:p>
          <a:p>
            <a:pPr marL="0" indent="0">
              <a:buNone/>
            </a:pPr>
            <a:endParaRPr lang="nl-NL" sz="2800" dirty="0" smtClean="0"/>
          </a:p>
          <a:p>
            <a:pPr marL="0" indent="0">
              <a:buNone/>
            </a:pPr>
            <a:r>
              <a:rPr lang="nl-NL" sz="2800" dirty="0" smtClean="0"/>
              <a:t>Johannes 3: 3, 16</a:t>
            </a:r>
          </a:p>
          <a:p>
            <a:pPr marL="0" indent="0">
              <a:buNone/>
            </a:pPr>
            <a:endParaRPr lang="nl-NL" sz="2800" dirty="0" smtClean="0"/>
          </a:p>
          <a:p>
            <a:pPr marL="0" indent="0">
              <a:buNone/>
            </a:pPr>
            <a:r>
              <a:rPr lang="nl-NL" sz="2800" dirty="0" smtClean="0"/>
              <a:t>Johannes 1: 12</a:t>
            </a:r>
          </a:p>
          <a:p>
            <a:pPr marL="0" indent="0">
              <a:buNone/>
            </a:pPr>
            <a:endParaRPr lang="nl-NL" sz="2800" dirty="0" smtClean="0"/>
          </a:p>
          <a:p>
            <a:pPr marL="0" indent="0">
              <a:buNone/>
            </a:pPr>
            <a:r>
              <a:rPr lang="nl-NL" sz="2800" dirty="0" smtClean="0"/>
              <a:t>2 Korinthe 5: 17</a:t>
            </a:r>
            <a:endParaRPr lang="nl-NL" sz="28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bekeerde mens</a:t>
            </a:r>
            <a:endParaRPr lang="nl-NL" sz="3600" b="1" dirty="0"/>
          </a:p>
        </p:txBody>
      </p:sp>
      <p:sp>
        <p:nvSpPr>
          <p:cNvPr id="3" name="Tijdelijke aanduiding voor inhoud 2"/>
          <p:cNvSpPr>
            <a:spLocks noGrp="1"/>
          </p:cNvSpPr>
          <p:nvPr>
            <p:ph idx="1"/>
          </p:nvPr>
        </p:nvSpPr>
        <p:spPr>
          <a:xfrm>
            <a:off x="457200" y="1600200"/>
            <a:ext cx="8229600" cy="4925144"/>
          </a:xfrm>
        </p:spPr>
        <p:txBody>
          <a:bodyPr>
            <a:normAutofit/>
          </a:bodyPr>
          <a:lstStyle/>
          <a:p>
            <a:pPr marL="0" indent="0" algn="ctr">
              <a:buNone/>
            </a:pPr>
            <a:r>
              <a:rPr lang="nl-NL" sz="2800" b="1" dirty="0" smtClean="0"/>
              <a:t>Gerechtvaardigd</a:t>
            </a:r>
          </a:p>
          <a:p>
            <a:pPr marL="0" indent="0">
              <a:buNone/>
            </a:pPr>
            <a:endParaRPr lang="nl-NL" sz="2800" dirty="0" smtClean="0"/>
          </a:p>
          <a:p>
            <a:pPr marL="0" indent="0">
              <a:buNone/>
            </a:pPr>
            <a:r>
              <a:rPr lang="nl-NL" sz="2800" dirty="0" smtClean="0"/>
              <a:t>1 Korinthe 6: 11</a:t>
            </a:r>
          </a:p>
          <a:p>
            <a:pPr marL="0" indent="0">
              <a:buNone/>
            </a:pPr>
            <a:endParaRPr lang="nl-NL" sz="2800" dirty="0" smtClean="0"/>
          </a:p>
          <a:p>
            <a:pPr marL="0" indent="0">
              <a:buNone/>
            </a:pPr>
            <a:r>
              <a:rPr lang="nl-NL" sz="2800" dirty="0" smtClean="0"/>
              <a:t>Romeinen 5: 5</a:t>
            </a:r>
          </a:p>
          <a:p>
            <a:pPr marL="0" indent="0">
              <a:buNone/>
            </a:pPr>
            <a:endParaRPr lang="nl-NL" sz="2800" dirty="0" smtClean="0"/>
          </a:p>
          <a:p>
            <a:pPr marL="0" indent="0">
              <a:buNone/>
            </a:pPr>
            <a:r>
              <a:rPr lang="nl-NL" sz="2800" dirty="0" smtClean="0"/>
              <a:t>1 Korinthe 3: 16</a:t>
            </a:r>
          </a:p>
          <a:p>
            <a:pPr marL="0" indent="0">
              <a:buNone/>
            </a:pPr>
            <a:endParaRPr lang="nl-NL" sz="2800" dirty="0" smtClean="0"/>
          </a:p>
          <a:p>
            <a:pPr marL="0" indent="0">
              <a:buNone/>
            </a:pPr>
            <a:r>
              <a:rPr lang="nl-NL" sz="2800" dirty="0" smtClean="0"/>
              <a:t>Romeinen 6: 12</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bekeerde mens</a:t>
            </a:r>
            <a:endParaRPr lang="nl-NL" sz="3600" b="1" dirty="0"/>
          </a:p>
        </p:txBody>
      </p:sp>
      <p:sp>
        <p:nvSpPr>
          <p:cNvPr id="3" name="Tijdelijke aanduiding voor inhoud 2"/>
          <p:cNvSpPr>
            <a:spLocks noGrp="1"/>
          </p:cNvSpPr>
          <p:nvPr>
            <p:ph idx="1"/>
          </p:nvPr>
        </p:nvSpPr>
        <p:spPr>
          <a:xfrm>
            <a:off x="457200" y="1600200"/>
            <a:ext cx="8229600" cy="4925144"/>
          </a:xfrm>
        </p:spPr>
        <p:txBody>
          <a:bodyPr>
            <a:normAutofit/>
          </a:bodyPr>
          <a:lstStyle/>
          <a:p>
            <a:pPr marL="0" indent="0" algn="ctr">
              <a:buNone/>
            </a:pPr>
            <a:r>
              <a:rPr lang="nl-NL" sz="2800" b="1" dirty="0" smtClean="0"/>
              <a:t>Erfzonde</a:t>
            </a:r>
          </a:p>
          <a:p>
            <a:pPr marL="0" indent="0" algn="ctr">
              <a:buNone/>
            </a:pPr>
            <a:endParaRPr lang="nl-NL" sz="2800" b="1" dirty="0" smtClean="0"/>
          </a:p>
          <a:p>
            <a:pPr marL="0" indent="0">
              <a:buNone/>
            </a:pPr>
            <a:r>
              <a:rPr lang="nl-NL" sz="2800" dirty="0" smtClean="0"/>
              <a:t>Voorzeker, er is geen mens rechtvaardig op de aarde, die goeddoet en niet zondigt. </a:t>
            </a:r>
          </a:p>
          <a:p>
            <a:pPr marL="0" indent="0">
              <a:buNone/>
            </a:pPr>
            <a:r>
              <a:rPr lang="nl-NL" sz="2800" dirty="0" smtClean="0"/>
              <a:t>Prediker 7: 20</a:t>
            </a:r>
          </a:p>
          <a:p>
            <a:pPr marL="0" indent="0">
              <a:buNone/>
            </a:pPr>
            <a:endParaRPr lang="nl-NL" sz="2800" dirty="0" smtClean="0"/>
          </a:p>
          <a:p>
            <a:pPr marL="0" indent="0">
              <a:buNone/>
            </a:pPr>
            <a:r>
              <a:rPr lang="nl-NL" sz="2800" dirty="0" smtClean="0"/>
              <a:t>Wie kan zeggen: Ik heb mijn hart gezuiverd, ik ben rein van mijn zonde? </a:t>
            </a:r>
          </a:p>
          <a:p>
            <a:pPr marL="0" indent="0">
              <a:buNone/>
            </a:pPr>
            <a:r>
              <a:rPr lang="nl-NL" sz="2800" dirty="0" smtClean="0"/>
              <a:t>Spreuken 20: 9</a:t>
            </a:r>
          </a:p>
          <a:p>
            <a:pPr marL="0" indent="0">
              <a:buNone/>
            </a:pPr>
            <a:endParaRPr lang="nl-NL" sz="2800" dirty="0" smtClean="0"/>
          </a:p>
          <a:p>
            <a:pPr marL="0" indent="0">
              <a:buNone/>
            </a:pPr>
            <a:endParaRPr lang="nl-NL" sz="2800" dirty="0" smtClean="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6120680"/>
          </a:xfrm>
        </p:spPr>
        <p:txBody>
          <a:bodyPr>
            <a:normAutofit/>
          </a:bodyPr>
          <a:lstStyle/>
          <a:p>
            <a:pPr marL="0" indent="0">
              <a:buNone/>
            </a:pPr>
            <a:r>
              <a:rPr lang="nl-NL" sz="2800" dirty="0" smtClean="0"/>
              <a:t>Wie zou al zijn afdwalingen opmerken? Reinig mij van verborgen afdwalingen. </a:t>
            </a:r>
          </a:p>
          <a:p>
            <a:pPr marL="0" indent="0">
              <a:buNone/>
            </a:pPr>
            <a:r>
              <a:rPr lang="nl-NL" sz="2800" dirty="0" smtClean="0"/>
              <a:t>Psalm 19: 13</a:t>
            </a:r>
          </a:p>
          <a:p>
            <a:pPr marL="0" indent="0">
              <a:buNone/>
            </a:pPr>
            <a:endParaRPr lang="nl-NL" sz="2800" dirty="0" smtClean="0"/>
          </a:p>
          <a:p>
            <a:pPr marL="0" indent="0">
              <a:buNone/>
            </a:pPr>
            <a:r>
              <a:rPr lang="nl-NL" sz="2800" dirty="0" smtClean="0"/>
              <a:t>Ga niet in het gericht met Uw dienaar, want niemand die leeft, is voor Uw aangezicht rechtvaardig. </a:t>
            </a:r>
          </a:p>
          <a:p>
            <a:pPr marL="0" indent="0">
              <a:buNone/>
            </a:pPr>
            <a:r>
              <a:rPr lang="nl-NL" sz="2800" dirty="0" smtClean="0"/>
              <a:t>Psalm 143: 2</a:t>
            </a:r>
          </a:p>
          <a:p>
            <a:pPr marL="0" indent="0">
              <a:buNone/>
            </a:pPr>
            <a:endParaRPr lang="nl-NL" sz="2800" dirty="0" smtClean="0"/>
          </a:p>
          <a:p>
            <a:pPr marL="0" indent="0">
              <a:buNone/>
            </a:pPr>
            <a:r>
              <a:rPr lang="nl-NL" sz="2800" dirty="0" smtClean="0"/>
              <a:t>Echter, wij zijn allen als een onreine, al onze rechtvaardige daden zijn als een bezoedeld kleed.</a:t>
            </a:r>
          </a:p>
          <a:p>
            <a:pPr marL="0" indent="0">
              <a:buNone/>
            </a:pPr>
            <a:r>
              <a:rPr lang="nl-NL" sz="2800" dirty="0" smtClean="0"/>
              <a:t>Jesaja 64: 6 </a:t>
            </a:r>
            <a:endParaRPr lang="nl-NL" sz="28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6120680"/>
          </a:xfrm>
        </p:spPr>
        <p:txBody>
          <a:bodyPr>
            <a:normAutofit/>
          </a:bodyPr>
          <a:lstStyle/>
          <a:p>
            <a:pPr marL="0" indent="0">
              <a:buNone/>
            </a:pPr>
            <a:r>
              <a:rPr lang="nl-NL" sz="2800" u="sng" dirty="0" smtClean="0"/>
              <a:t>Jesaja:</a:t>
            </a:r>
          </a:p>
          <a:p>
            <a:pPr marL="0" indent="0">
              <a:buNone/>
            </a:pPr>
            <a:r>
              <a:rPr lang="nl-NL" sz="2800" dirty="0" smtClean="0"/>
              <a:t>Wee mij, want ik verga! Ik ben immers een man met onreine lippen en woon te midden van een volk met onreine lippen.</a:t>
            </a:r>
          </a:p>
          <a:p>
            <a:pPr marL="0" indent="0">
              <a:buNone/>
            </a:pPr>
            <a:r>
              <a:rPr lang="nl-NL" sz="2800" dirty="0" smtClean="0"/>
              <a:t>Jesaja 6: 5</a:t>
            </a:r>
          </a:p>
          <a:p>
            <a:pPr marL="0" indent="0">
              <a:buNone/>
            </a:pPr>
            <a:endParaRPr lang="nl-NL" sz="2800" dirty="0" smtClean="0"/>
          </a:p>
          <a:p>
            <a:pPr marL="0" indent="0">
              <a:buNone/>
            </a:pPr>
            <a:r>
              <a:rPr lang="nl-NL" sz="2800" u="sng" dirty="0" smtClean="0"/>
              <a:t>Daniël:</a:t>
            </a:r>
          </a:p>
          <a:p>
            <a:pPr marL="0" indent="0">
              <a:buNone/>
            </a:pPr>
            <a:r>
              <a:rPr lang="nl-NL" sz="2800" dirty="0" smtClean="0"/>
              <a:t>Terwijl ik nog sprak en bad, en belijdenis deed van mijn zonde en van de zonde van mijn volk Israël…</a:t>
            </a:r>
          </a:p>
          <a:p>
            <a:pPr marL="0" indent="0">
              <a:buNone/>
            </a:pPr>
            <a:r>
              <a:rPr lang="nl-NL" sz="2800" dirty="0" smtClean="0"/>
              <a:t>Daniël 9: 20</a:t>
            </a:r>
          </a:p>
          <a:p>
            <a:pPr marL="0" indent="0">
              <a:buNone/>
            </a:pPr>
            <a:endParaRPr lang="nl-NL" sz="2800" dirty="0" smtClean="0"/>
          </a:p>
          <a:p>
            <a:pPr marL="0" indent="0">
              <a:buNone/>
            </a:pPr>
            <a:endParaRPr lang="nl-NL"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Geest en lichaam</a:t>
            </a:r>
            <a:endParaRPr lang="nl-NL" sz="3600" b="1" dirty="0"/>
          </a:p>
        </p:txBody>
      </p:sp>
      <p:sp>
        <p:nvSpPr>
          <p:cNvPr id="3" name="Tijdelijke aanduiding voor inhoud 2"/>
          <p:cNvSpPr>
            <a:spLocks noGrp="1"/>
          </p:cNvSpPr>
          <p:nvPr>
            <p:ph idx="1"/>
          </p:nvPr>
        </p:nvSpPr>
        <p:spPr>
          <a:xfrm>
            <a:off x="457200" y="1600200"/>
            <a:ext cx="8229600" cy="4781128"/>
          </a:xfrm>
        </p:spPr>
        <p:txBody>
          <a:bodyPr>
            <a:normAutofit/>
          </a:bodyPr>
          <a:lstStyle/>
          <a:p>
            <a:pPr marL="0" indent="0">
              <a:buNone/>
            </a:pPr>
            <a:r>
              <a:rPr lang="nl-NL" sz="2800" dirty="0" smtClean="0"/>
              <a:t>… de geest van uw denken… Efeze 4: 23 </a:t>
            </a:r>
          </a:p>
          <a:p>
            <a:pPr marL="0" indent="0">
              <a:buNone/>
            </a:pPr>
            <a:r>
              <a:rPr lang="nl-NL" sz="2800" dirty="0" smtClean="0"/>
              <a:t>Romeinen 8: 16</a:t>
            </a:r>
          </a:p>
          <a:p>
            <a:pPr marL="0" indent="0">
              <a:buNone/>
            </a:pPr>
            <a:endParaRPr lang="nl-NL" sz="2800" dirty="0"/>
          </a:p>
          <a:p>
            <a:pPr marL="0" indent="0">
              <a:buNone/>
            </a:pPr>
            <a:r>
              <a:rPr lang="nl-NL" sz="2800" dirty="0" smtClean="0"/>
              <a:t>Geest = hart = gezindheid = denken = gemoed = de mens zelf = </a:t>
            </a:r>
            <a:r>
              <a:rPr lang="nl-NL" sz="2800" dirty="0" err="1" smtClean="0"/>
              <a:t>mind</a:t>
            </a:r>
            <a:r>
              <a:rPr lang="nl-NL" sz="2800" dirty="0" smtClean="0"/>
              <a:t> (Engels)</a:t>
            </a:r>
          </a:p>
          <a:p>
            <a:pPr marL="0" indent="0">
              <a:buNone/>
            </a:pPr>
            <a:endParaRPr lang="nl-NL" sz="2800" dirty="0"/>
          </a:p>
          <a:p>
            <a:pPr marL="0" indent="0">
              <a:buNone/>
            </a:pPr>
            <a:r>
              <a:rPr lang="nl-NL" sz="2800" dirty="0" smtClean="0"/>
              <a:t>…ook al vergaat onze uiterlijke mens, toch wordt de innerlijke mens van dag tot dag vernieuwd.       2 Korinthe 4: 16</a:t>
            </a:r>
          </a:p>
          <a:p>
            <a:pPr marL="0" indent="0">
              <a:buNone/>
            </a:pPr>
            <a:endParaRPr lang="nl-NL" sz="2800" dirty="0"/>
          </a:p>
          <a:p>
            <a:pPr marL="0" indent="0">
              <a:buNone/>
            </a:pPr>
            <a:endParaRPr lang="nl-NL" sz="28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260648"/>
            <a:ext cx="8229600" cy="6597352"/>
          </a:xfrm>
        </p:spPr>
        <p:txBody>
          <a:bodyPr>
            <a:normAutofit lnSpcReduction="10000"/>
          </a:bodyPr>
          <a:lstStyle/>
          <a:p>
            <a:pPr marL="0" indent="0">
              <a:buNone/>
            </a:pPr>
            <a:r>
              <a:rPr lang="nl-NL" sz="2800" u="sng" dirty="0" smtClean="0"/>
              <a:t>Jakobus:</a:t>
            </a:r>
          </a:p>
          <a:p>
            <a:pPr marL="0" indent="0">
              <a:buNone/>
            </a:pPr>
            <a:r>
              <a:rPr lang="nl-NL" sz="2800" dirty="0" smtClean="0"/>
              <a:t>Want wij struikelen allen in veel opzichten.</a:t>
            </a:r>
          </a:p>
          <a:p>
            <a:pPr marL="0" indent="0">
              <a:buNone/>
            </a:pPr>
            <a:r>
              <a:rPr lang="nl-NL" sz="2800" dirty="0" smtClean="0"/>
              <a:t>Jakobus 3: 2</a:t>
            </a:r>
            <a:endParaRPr lang="nl-NL" sz="2800" u="sng" dirty="0" smtClean="0"/>
          </a:p>
          <a:p>
            <a:pPr marL="0" indent="0">
              <a:buNone/>
            </a:pPr>
            <a:endParaRPr lang="nl-NL" sz="2800" u="sng" dirty="0" smtClean="0"/>
          </a:p>
          <a:p>
            <a:pPr marL="0" indent="0">
              <a:buNone/>
            </a:pPr>
            <a:r>
              <a:rPr lang="nl-NL" sz="2800" u="sng" dirty="0" smtClean="0"/>
              <a:t>Paulus:</a:t>
            </a:r>
          </a:p>
          <a:p>
            <a:pPr marL="0" indent="0">
              <a:buNone/>
            </a:pPr>
            <a:r>
              <a:rPr lang="nl-NL" sz="2800" dirty="0" smtClean="0"/>
              <a:t>Want ik ben mij van niets bewust,  maar daardoor ben ik nog niet gerechtvaardigd.</a:t>
            </a:r>
          </a:p>
          <a:p>
            <a:pPr marL="0" indent="0">
              <a:buNone/>
            </a:pPr>
            <a:r>
              <a:rPr lang="nl-NL" sz="2800" dirty="0" smtClean="0"/>
              <a:t>1 Korinthe 4: 4</a:t>
            </a:r>
          </a:p>
          <a:p>
            <a:pPr marL="0" indent="0">
              <a:buNone/>
            </a:pPr>
            <a:endParaRPr lang="nl-NL" sz="2800" dirty="0" smtClean="0"/>
          </a:p>
          <a:p>
            <a:pPr marL="0" indent="0">
              <a:buNone/>
            </a:pPr>
            <a:r>
              <a:rPr lang="nl-NL" sz="2800" dirty="0" smtClean="0"/>
              <a:t>Dit is een betrouwbaar woord en alle aanneming waard  dat Christus Jezus in de wereld gekomen is om zondaars zalig te maken, van wie ik de voornaamste ben. </a:t>
            </a:r>
          </a:p>
          <a:p>
            <a:pPr marL="0" indent="0">
              <a:buNone/>
            </a:pPr>
            <a:r>
              <a:rPr lang="nl-NL" sz="2800" dirty="0" smtClean="0"/>
              <a:t>1 Timotheüs 1: 15</a:t>
            </a:r>
          </a:p>
          <a:p>
            <a:pPr marL="0" indent="0">
              <a:buNone/>
            </a:pPr>
            <a:endParaRPr lang="nl-NL" sz="280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6120680"/>
          </a:xfrm>
        </p:spPr>
        <p:txBody>
          <a:bodyPr>
            <a:normAutofit/>
          </a:bodyPr>
          <a:lstStyle/>
          <a:p>
            <a:pPr marL="0" indent="0">
              <a:buNone/>
            </a:pPr>
            <a:r>
              <a:rPr lang="nl-NL" sz="2800" u="sng" dirty="0" smtClean="0"/>
              <a:t>Paulus:</a:t>
            </a:r>
          </a:p>
          <a:p>
            <a:pPr marL="0" indent="0">
              <a:buNone/>
            </a:pPr>
            <a:r>
              <a:rPr lang="nl-NL" sz="2800" dirty="0" smtClean="0"/>
              <a:t>Nu ben ik het echter niet meer die dit teweegbreng, maar de zonde die in mij woont…</a:t>
            </a:r>
          </a:p>
          <a:p>
            <a:pPr marL="0" indent="0">
              <a:buNone/>
            </a:pPr>
            <a:r>
              <a:rPr lang="nl-NL" sz="2800" dirty="0" smtClean="0"/>
              <a:t>Als ik nu dat doe wat ik niet wil, breng </a:t>
            </a:r>
            <a:r>
              <a:rPr lang="nl-NL" sz="2800" dirty="0" err="1" smtClean="0"/>
              <a:t>ík</a:t>
            </a:r>
            <a:r>
              <a:rPr lang="nl-NL" sz="2800" dirty="0" smtClean="0"/>
              <a:t> dat niet meer teweeg, maar de zonde die in mij woont…</a:t>
            </a:r>
          </a:p>
          <a:p>
            <a:pPr marL="0" indent="0">
              <a:buNone/>
            </a:pPr>
            <a:r>
              <a:rPr lang="nl-NL" sz="2800" dirty="0" smtClean="0"/>
              <a:t>Want naar de innerlijke mens verheug ik mij in de wet van God. Maar in mijn leden zie ik een andere wet, die tegen de wet van mijn verstand strijd voert en mij tot gevangene maakt van de wet van de zonde, die in mijn leden is.</a:t>
            </a:r>
          </a:p>
          <a:p>
            <a:pPr marL="0" indent="0">
              <a:buNone/>
            </a:pPr>
            <a:r>
              <a:rPr lang="nl-NL" sz="2800" dirty="0" smtClean="0"/>
              <a:t> </a:t>
            </a:r>
          </a:p>
          <a:p>
            <a:pPr marL="0" indent="0">
              <a:buNone/>
            </a:pPr>
            <a:r>
              <a:rPr lang="nl-NL" sz="2800" dirty="0" smtClean="0"/>
              <a:t>Romeinen 7: 17, 20, 22, 23</a:t>
            </a:r>
          </a:p>
          <a:p>
            <a:pPr marL="0" indent="0">
              <a:buNone/>
            </a:pPr>
            <a:endParaRPr lang="nl-NL" sz="2800" dirty="0" smtClean="0"/>
          </a:p>
          <a:p>
            <a:pPr marL="0" indent="0">
              <a:buNone/>
            </a:pPr>
            <a:endParaRPr lang="nl-NL" sz="2800" dirty="0" smtClean="0"/>
          </a:p>
          <a:p>
            <a:pPr marL="0" indent="0">
              <a:buNone/>
            </a:pPr>
            <a:endParaRPr lang="nl-NL" sz="280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800" dirty="0" smtClean="0"/>
              <a:t>Niet een van de apostelen of profeten heeft ooit beweerd zonder zonde te zijn. Mensen die het dichtst bij God hebben geleefd, die liever hun leven wilden opofferen dan bewust een verkeerde daad te begaan; mensen die door God zijn geëerd met goddelijk licht en goddelijke kracht, hebben de zondigheid van hun eigen natuur beleden.</a:t>
            </a:r>
          </a:p>
          <a:p>
            <a:pPr marL="0" indent="0">
              <a:buNone/>
            </a:pPr>
            <a:r>
              <a:rPr lang="nl-NL" sz="2400" i="1" dirty="0" smtClean="0"/>
              <a:t>LLAD 94</a:t>
            </a:r>
          </a:p>
          <a:p>
            <a:pPr marL="0" indent="0">
              <a:buNone/>
            </a:pPr>
            <a:endParaRPr lang="nl-NL" sz="28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64704"/>
            <a:ext cx="8229600" cy="6093296"/>
          </a:xfrm>
        </p:spPr>
        <p:txBody>
          <a:bodyPr>
            <a:normAutofit/>
          </a:bodyPr>
          <a:lstStyle/>
          <a:p>
            <a:pPr marL="0" indent="0">
              <a:buNone/>
            </a:pPr>
            <a:r>
              <a:rPr lang="nl-NL" sz="2800" dirty="0" smtClean="0"/>
              <a:t>Waar eens enkel het karakter van God geschreven stond, de kennis van het goede, stond nu ook het karakter van Satan, de kennis van het kwaad geschreven.</a:t>
            </a:r>
          </a:p>
          <a:p>
            <a:pPr marL="0" indent="0">
              <a:buNone/>
            </a:pPr>
            <a:r>
              <a:rPr lang="nl-NL" sz="2400" i="1" dirty="0" smtClean="0"/>
              <a:t>KV 24, 25</a:t>
            </a:r>
          </a:p>
          <a:p>
            <a:pPr marL="0" indent="0">
              <a:buNone/>
            </a:pPr>
            <a:endParaRPr lang="nl-NL" sz="2400" i="1" dirty="0" smtClean="0"/>
          </a:p>
          <a:p>
            <a:pPr marL="0" indent="0">
              <a:buNone/>
            </a:pPr>
            <a:r>
              <a:rPr lang="nl-NL" sz="2800" dirty="0" smtClean="0"/>
              <a:t>De gevolgen van het eten van de boom der kennis van goed en kwaad worden openbaar in het geestelijk leven van ieder mens. Er is in zijn natuur een neiging naar het kwaad, een macht waaraan hij, zo hij niet geholpen wordt, geen weerstand kan bieden.</a:t>
            </a:r>
          </a:p>
          <a:p>
            <a:pPr marL="0" indent="0">
              <a:buNone/>
            </a:pPr>
            <a:r>
              <a:rPr lang="nl-NL" sz="2400" i="1" dirty="0" smtClean="0"/>
              <a:t>KV 29</a:t>
            </a:r>
            <a:endParaRPr lang="nl-NL" sz="2400" i="1"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bekeerde mens</a:t>
            </a:r>
            <a:endParaRPr lang="nl-NL" sz="3600" b="1" dirty="0"/>
          </a:p>
        </p:txBody>
      </p:sp>
      <p:sp>
        <p:nvSpPr>
          <p:cNvPr id="4" name="Rechthoek 3"/>
          <p:cNvSpPr/>
          <p:nvPr/>
        </p:nvSpPr>
        <p:spPr>
          <a:xfrm>
            <a:off x="1331640" y="1988840"/>
            <a:ext cx="6480720" cy="36004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5" name="Rechthoek 4"/>
          <p:cNvSpPr/>
          <p:nvPr/>
        </p:nvSpPr>
        <p:spPr>
          <a:xfrm>
            <a:off x="6012160" y="2708920"/>
            <a:ext cx="1296144" cy="216024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6" name="Rechthoek 5"/>
          <p:cNvSpPr/>
          <p:nvPr/>
        </p:nvSpPr>
        <p:spPr>
          <a:xfrm>
            <a:off x="3491880" y="2708920"/>
            <a:ext cx="2520280"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vervloekte grond</a:t>
            </a:r>
            <a:endParaRPr lang="nl-NL" sz="3600" b="1" dirty="0"/>
          </a:p>
        </p:txBody>
      </p:sp>
      <p:sp>
        <p:nvSpPr>
          <p:cNvPr id="3" name="Tijdelijke aanduiding voor inhoud 2"/>
          <p:cNvSpPr>
            <a:spLocks noGrp="1"/>
          </p:cNvSpPr>
          <p:nvPr>
            <p:ph idx="1"/>
          </p:nvPr>
        </p:nvSpPr>
        <p:spPr>
          <a:xfrm>
            <a:off x="457200" y="1600200"/>
            <a:ext cx="8229600" cy="4781128"/>
          </a:xfrm>
        </p:spPr>
        <p:txBody>
          <a:bodyPr>
            <a:normAutofit/>
          </a:bodyPr>
          <a:lstStyle/>
          <a:p>
            <a:pPr marL="0" indent="0">
              <a:buNone/>
            </a:pPr>
            <a:r>
              <a:rPr lang="nl-NL" sz="2800" dirty="0" smtClean="0"/>
              <a:t>… de aardbodem is </a:t>
            </a:r>
            <a:r>
              <a:rPr lang="nl-NL" sz="2800" u="sng" dirty="0" smtClean="0"/>
              <a:t>omwille van u </a:t>
            </a:r>
            <a:r>
              <a:rPr lang="nl-NL" sz="2800" dirty="0" smtClean="0"/>
              <a:t>vervloekt; met zwoegen zult u daarvan eten, al de dagen van uw leven. </a:t>
            </a:r>
          </a:p>
          <a:p>
            <a:pPr marL="0" indent="0">
              <a:buNone/>
            </a:pPr>
            <a:r>
              <a:rPr lang="nl-NL" sz="2800" dirty="0" smtClean="0"/>
              <a:t>Genesis 3: 17</a:t>
            </a:r>
          </a:p>
          <a:p>
            <a:pPr marL="0" indent="0">
              <a:buNone/>
            </a:pPr>
            <a:endParaRPr lang="nl-NL" sz="2800" dirty="0" smtClean="0"/>
          </a:p>
          <a:p>
            <a:pPr marL="0" indent="0" algn="ctr">
              <a:buNone/>
            </a:pPr>
            <a:r>
              <a:rPr lang="nl-NL" sz="2800" dirty="0" smtClean="0">
                <a:solidFill>
                  <a:srgbClr val="002060"/>
                </a:solidFill>
              </a:rPr>
              <a:t>De aardbodem is een gepaste illustratie </a:t>
            </a:r>
          </a:p>
          <a:p>
            <a:pPr marL="0" indent="0" algn="ctr">
              <a:buNone/>
            </a:pPr>
            <a:r>
              <a:rPr lang="nl-NL" sz="2800" dirty="0" smtClean="0">
                <a:solidFill>
                  <a:srgbClr val="002060"/>
                </a:solidFill>
              </a:rPr>
              <a:t>van het menselijke hart</a:t>
            </a:r>
          </a:p>
          <a:p>
            <a:pPr marL="0" indent="0" algn="ctr">
              <a:buNone/>
            </a:pPr>
            <a:endParaRPr lang="nl-NL" sz="2800" dirty="0" smtClean="0">
              <a:solidFill>
                <a:srgbClr val="002060"/>
              </a:solidFill>
            </a:endParaRPr>
          </a:p>
          <a:p>
            <a:pPr marL="0" indent="0">
              <a:buNone/>
            </a:pPr>
            <a:r>
              <a:rPr lang="nl-NL" sz="2800" dirty="0" smtClean="0"/>
              <a:t>Jeremia 4: 3; </a:t>
            </a:r>
            <a:r>
              <a:rPr lang="nl-NL" sz="2800" dirty="0" err="1" smtClean="0"/>
              <a:t>Hosea</a:t>
            </a:r>
            <a:r>
              <a:rPr lang="nl-NL" sz="2800" dirty="0" smtClean="0"/>
              <a:t> 10: 12; Mattheüs 13: 8, 23</a:t>
            </a:r>
            <a:endParaRPr lang="nl-NL" sz="28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Een onbegrepen boodschap</a:t>
            </a:r>
            <a:endParaRPr lang="nl-NL" sz="3600" b="1" dirty="0"/>
          </a:p>
        </p:txBody>
      </p:sp>
      <p:sp>
        <p:nvSpPr>
          <p:cNvPr id="3" name="Tijdelijke aanduiding voor inhoud 2"/>
          <p:cNvSpPr>
            <a:spLocks noGrp="1"/>
          </p:cNvSpPr>
          <p:nvPr>
            <p:ph idx="1"/>
          </p:nvPr>
        </p:nvSpPr>
        <p:spPr/>
        <p:txBody>
          <a:bodyPr>
            <a:normAutofit/>
          </a:bodyPr>
          <a:lstStyle/>
          <a:p>
            <a:pPr marL="0" indent="0">
              <a:buNone/>
            </a:pPr>
            <a:r>
              <a:rPr lang="nl-NL" sz="2800" dirty="0" smtClean="0"/>
              <a:t>Openbaring 3: 14-21</a:t>
            </a:r>
            <a:endParaRPr lang="nl-NL" sz="2800" dirty="0"/>
          </a:p>
        </p:txBody>
      </p:sp>
      <p:pic>
        <p:nvPicPr>
          <p:cNvPr id="4" name="Afbeelding 3" descr="Screenshot_2013-11-06-12-10-47.png"/>
          <p:cNvPicPr>
            <a:picLocks noChangeAspect="1"/>
          </p:cNvPicPr>
          <p:nvPr/>
        </p:nvPicPr>
        <p:blipFill>
          <a:blip r:embed="rId2" cstate="print"/>
          <a:srcRect l="13775" t="13460" r="13776" b="5901"/>
          <a:stretch>
            <a:fillRect/>
          </a:stretch>
        </p:blipFill>
        <p:spPr>
          <a:xfrm>
            <a:off x="1547664" y="2132856"/>
            <a:ext cx="6003667" cy="4176464"/>
          </a:xfrm>
          <a:prstGeom prst="rect">
            <a:avLst/>
          </a:prstGeom>
          <a:ln>
            <a:noFill/>
          </a:ln>
          <a:effectLst>
            <a:softEdge rad="112500"/>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64704"/>
            <a:ext cx="8229600" cy="5361459"/>
          </a:xfrm>
        </p:spPr>
        <p:txBody>
          <a:bodyPr>
            <a:normAutofit/>
          </a:bodyPr>
          <a:lstStyle/>
          <a:p>
            <a:pPr marL="0" indent="0">
              <a:buNone/>
            </a:pPr>
            <a:endParaRPr lang="nl-NL" sz="2800" dirty="0" smtClean="0"/>
          </a:p>
          <a:p>
            <a:pPr marL="0" indent="0">
              <a:buNone/>
            </a:pPr>
            <a:r>
              <a:rPr lang="nl-NL" sz="2800" dirty="0" smtClean="0"/>
              <a:t>De geschiedenis van het oude Israël is een treffend voorbeeld van de ervaringen die de adventisten in het verleden hebben meegemaakt. God leidde zijn volk in de Adventbeweging, zoals Hij de Israëlieten uit Egypte leidde. Hun geloof werd door de grote teleurstelling op de proef gesteld. Dat was ook het geval met de Hebreeën aan de Rode Zee. Als zij waren blijven vertrouwen in de hand die hen in het verleden had geleid, zouden zij het heil van God hebben gezien…</a:t>
            </a:r>
            <a:endParaRPr lang="nl-NL" sz="28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64704"/>
            <a:ext cx="8229600" cy="5361459"/>
          </a:xfrm>
        </p:spPr>
        <p:txBody>
          <a:bodyPr>
            <a:normAutofit/>
          </a:bodyPr>
          <a:lstStyle/>
          <a:p>
            <a:pPr marL="0" indent="0">
              <a:buNone/>
            </a:pPr>
            <a:endParaRPr lang="nl-NL" sz="2800" dirty="0" smtClean="0"/>
          </a:p>
          <a:p>
            <a:pPr marL="0" indent="0">
              <a:buNone/>
            </a:pPr>
            <a:r>
              <a:rPr lang="nl-NL" sz="2800" dirty="0" smtClean="0"/>
              <a:t>Als allen die eensgezind hadden samengewerkt in 1844 de boodschap van de derde engel hadden aangenomen en haar hadden verkondigd in de kracht van de Heilige Geest, zou God hun inspanningen hebben gesteund. Een stroom van licht zou over de wereld hebben geschenen. De bewoners van de aarde zouden al jaren geleden zijn gewaarschuwd, het afsluitingwerk zou al achter de rug zijn geweest en Christus zou al terug zijn gekomen om zijn volk te verlossen.</a:t>
            </a:r>
          </a:p>
          <a:p>
            <a:pPr marL="0" indent="0">
              <a:buNone/>
            </a:pPr>
            <a:r>
              <a:rPr lang="nl-NL" sz="2400" i="1" dirty="0" smtClean="0"/>
              <a:t>GC 328</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geweldige boodschap van Mozes</a:t>
            </a:r>
            <a:endParaRPr lang="nl-NL" sz="3600" b="1" dirty="0"/>
          </a:p>
        </p:txBody>
      </p:sp>
      <p:sp>
        <p:nvSpPr>
          <p:cNvPr id="4" name="Tijdelijke aanduiding voor inhoud 3"/>
          <p:cNvSpPr>
            <a:spLocks noGrp="1"/>
          </p:cNvSpPr>
          <p:nvPr>
            <p:ph idx="1"/>
          </p:nvPr>
        </p:nvSpPr>
        <p:spPr>
          <a:xfrm>
            <a:off x="457200" y="1600200"/>
            <a:ext cx="8229600" cy="5069160"/>
          </a:xfrm>
        </p:spPr>
        <p:txBody>
          <a:bodyPr>
            <a:normAutofit/>
          </a:bodyPr>
          <a:lstStyle/>
          <a:p>
            <a:pPr marL="0" indent="0">
              <a:buNone/>
            </a:pPr>
            <a:r>
              <a:rPr lang="nl-NL" sz="2800" dirty="0" smtClean="0"/>
              <a:t>Exodus 6: 5-8; 19: 3-6</a:t>
            </a:r>
          </a:p>
          <a:p>
            <a:pPr marL="0" indent="0">
              <a:buNone/>
            </a:pPr>
            <a:endParaRPr lang="nl-NL" sz="2800" dirty="0" smtClean="0"/>
          </a:p>
          <a:p>
            <a:pPr marL="0" indent="0">
              <a:buNone/>
            </a:pPr>
            <a:r>
              <a:rPr lang="nl-NL" sz="2800" dirty="0" smtClean="0"/>
              <a:t>Waartoe dient dan de wet?  Zij is eraan toegevoegd omwille van de overtredingen…</a:t>
            </a:r>
          </a:p>
          <a:p>
            <a:pPr marL="0" indent="0">
              <a:buNone/>
            </a:pPr>
            <a:r>
              <a:rPr lang="nl-NL" sz="2800" dirty="0" smtClean="0"/>
              <a:t>Galaten 3: 19</a:t>
            </a:r>
          </a:p>
          <a:p>
            <a:pPr marL="0" indent="0">
              <a:buNone/>
            </a:pPr>
            <a:endParaRPr lang="nl-NL" sz="2800" dirty="0" smtClean="0"/>
          </a:p>
          <a:p>
            <a:pPr marL="0" indent="0">
              <a:buNone/>
            </a:pPr>
            <a:r>
              <a:rPr lang="nl-NL" sz="2800" dirty="0" smtClean="0"/>
              <a:t>Vervloekt is ieder die niet blijft bij </a:t>
            </a:r>
            <a:r>
              <a:rPr lang="nl-NL" sz="2800" u="sng" dirty="0" smtClean="0"/>
              <a:t>alles</a:t>
            </a:r>
            <a:r>
              <a:rPr lang="nl-NL" sz="2800" dirty="0" smtClean="0"/>
              <a:t> wat geschreven staat in het boek van de wet, </a:t>
            </a:r>
            <a:r>
              <a:rPr lang="nl-NL" sz="2800" u="sng" dirty="0" smtClean="0"/>
              <a:t>om dat te doen</a:t>
            </a:r>
            <a:r>
              <a:rPr lang="nl-NL" sz="2800" dirty="0" smtClean="0"/>
              <a:t>. </a:t>
            </a:r>
          </a:p>
          <a:p>
            <a:pPr marL="0" indent="0">
              <a:buNone/>
            </a:pPr>
            <a:r>
              <a:rPr lang="nl-NL" sz="2800" dirty="0" smtClean="0"/>
              <a:t>Galaten 3: 10</a:t>
            </a:r>
            <a:endParaRPr lang="nl-NL"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Lichaam en geest verbonden</a:t>
            </a:r>
            <a:endParaRPr lang="nl-NL" sz="3600" b="1" dirty="0"/>
          </a:p>
        </p:txBody>
      </p:sp>
      <p:sp>
        <p:nvSpPr>
          <p:cNvPr id="10" name="Rechthoek 9"/>
          <p:cNvSpPr/>
          <p:nvPr/>
        </p:nvSpPr>
        <p:spPr>
          <a:xfrm>
            <a:off x="1331640" y="2204864"/>
            <a:ext cx="6408712" cy="3384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139952" y="2924944"/>
            <a:ext cx="3240360" cy="2016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2" name="Tekstvak 11"/>
          <p:cNvSpPr txBox="1"/>
          <p:nvPr/>
        </p:nvSpPr>
        <p:spPr>
          <a:xfrm>
            <a:off x="1547664" y="2564904"/>
            <a:ext cx="2376264" cy="2862322"/>
          </a:xfrm>
          <a:prstGeom prst="rect">
            <a:avLst/>
          </a:prstGeom>
          <a:noFill/>
        </p:spPr>
        <p:txBody>
          <a:bodyPr wrap="square" rtlCol="0">
            <a:spAutoFit/>
          </a:bodyPr>
          <a:lstStyle/>
          <a:p>
            <a:pPr algn="ctr"/>
            <a:r>
              <a:rPr lang="nl-NL" b="1" dirty="0" smtClean="0"/>
              <a:t>Uiterlijke mens</a:t>
            </a:r>
          </a:p>
          <a:p>
            <a:pPr algn="ctr"/>
            <a:endParaRPr lang="nl-NL" b="1" dirty="0" smtClean="0"/>
          </a:p>
          <a:p>
            <a:pPr algn="ctr"/>
            <a:r>
              <a:rPr lang="nl-NL" dirty="0" smtClean="0"/>
              <a:t>Het menselijk organisme, vlees, lichaam, zenuwen, hersenen, verstand,lichamelijke, intellectuele en zedelijke vermogens </a:t>
            </a:r>
          </a:p>
          <a:p>
            <a:endParaRPr lang="nl-NL" dirty="0"/>
          </a:p>
        </p:txBody>
      </p:sp>
      <p:sp>
        <p:nvSpPr>
          <p:cNvPr id="13" name="Tekstvak 12"/>
          <p:cNvSpPr txBox="1"/>
          <p:nvPr/>
        </p:nvSpPr>
        <p:spPr>
          <a:xfrm>
            <a:off x="4427984" y="3212976"/>
            <a:ext cx="2664296" cy="1200329"/>
          </a:xfrm>
          <a:prstGeom prst="rect">
            <a:avLst/>
          </a:prstGeom>
          <a:noFill/>
        </p:spPr>
        <p:txBody>
          <a:bodyPr wrap="square" rtlCol="0">
            <a:spAutoFit/>
          </a:bodyPr>
          <a:lstStyle/>
          <a:p>
            <a:pPr algn="ctr"/>
            <a:r>
              <a:rPr lang="nl-NL" b="1" dirty="0" smtClean="0"/>
              <a:t>Innerlijke mens</a:t>
            </a:r>
          </a:p>
          <a:p>
            <a:pPr algn="ctr"/>
            <a:endParaRPr lang="nl-NL" b="1" dirty="0" smtClean="0"/>
          </a:p>
          <a:p>
            <a:pPr algn="ctr"/>
            <a:r>
              <a:rPr lang="nl-NL" dirty="0" smtClean="0"/>
              <a:t>Geest, hart, denken, gezindheid, karakter</a:t>
            </a:r>
            <a:endParaRPr lang="nl-NL" dirty="0"/>
          </a:p>
        </p:txBody>
      </p:sp>
      <p:sp>
        <p:nvSpPr>
          <p:cNvPr id="14" name="Tekstvak 13"/>
          <p:cNvSpPr txBox="1"/>
          <p:nvPr/>
        </p:nvSpPr>
        <p:spPr>
          <a:xfrm>
            <a:off x="1475656" y="1340768"/>
            <a:ext cx="6192688" cy="523220"/>
          </a:xfrm>
          <a:prstGeom prst="rect">
            <a:avLst/>
          </a:prstGeom>
          <a:noFill/>
        </p:spPr>
        <p:txBody>
          <a:bodyPr wrap="square" rtlCol="0">
            <a:spAutoFit/>
          </a:bodyPr>
          <a:lstStyle/>
          <a:p>
            <a:pPr algn="ctr"/>
            <a:r>
              <a:rPr lang="nl-NL" sz="2800" dirty="0" smtClean="0"/>
              <a:t>1 Korinthe 3: 16, 17</a:t>
            </a:r>
            <a:endParaRPr lang="nl-NL" sz="2800"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a:bodyPr>
          <a:lstStyle/>
          <a:p>
            <a:r>
              <a:rPr lang="nl-NL" sz="3600" b="1" dirty="0" smtClean="0"/>
              <a:t>Alle wetten van Mozes als leermeester</a:t>
            </a:r>
            <a:endParaRPr lang="nl-NL" sz="3600" b="1" dirty="0"/>
          </a:p>
        </p:txBody>
      </p:sp>
      <p:sp>
        <p:nvSpPr>
          <p:cNvPr id="3" name="Tijdelijke aanduiding voor inhoud 2"/>
          <p:cNvSpPr>
            <a:spLocks noGrp="1"/>
          </p:cNvSpPr>
          <p:nvPr>
            <p:ph idx="1"/>
          </p:nvPr>
        </p:nvSpPr>
        <p:spPr/>
        <p:txBody>
          <a:bodyPr>
            <a:normAutofit/>
          </a:bodyPr>
          <a:lstStyle/>
          <a:p>
            <a:pPr marL="0" indent="0">
              <a:buNone/>
            </a:pPr>
            <a:endParaRPr lang="nl-NL" sz="2800" dirty="0" smtClean="0"/>
          </a:p>
          <a:p>
            <a:pPr marL="0" indent="0">
              <a:buNone/>
            </a:pPr>
            <a:endParaRPr lang="nl-NL" sz="2800" dirty="0" smtClean="0"/>
          </a:p>
          <a:p>
            <a:pPr marL="0" indent="0">
              <a:buNone/>
            </a:pPr>
            <a:r>
              <a:rPr lang="nl-NL" sz="2800" dirty="0" smtClean="0"/>
              <a:t>Zo is dan de wet onze leermeester geweest tot Christus, opdat wij uit het geloof gerechtvaardigd zouden worden. </a:t>
            </a:r>
          </a:p>
          <a:p>
            <a:pPr marL="0" indent="0">
              <a:buNone/>
            </a:pPr>
            <a:r>
              <a:rPr lang="nl-NL" sz="2800" dirty="0" smtClean="0"/>
              <a:t>Galaten 3: 24</a:t>
            </a:r>
            <a:endParaRPr lang="nl-NL" sz="2800"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geweldige waarheid van 1844</a:t>
            </a:r>
            <a:endParaRPr lang="nl-NL" sz="3600" b="1" dirty="0"/>
          </a:p>
        </p:txBody>
      </p:sp>
      <p:sp>
        <p:nvSpPr>
          <p:cNvPr id="3" name="Tijdelijke aanduiding voor inhoud 2"/>
          <p:cNvSpPr>
            <a:spLocks noGrp="1"/>
          </p:cNvSpPr>
          <p:nvPr>
            <p:ph idx="1"/>
          </p:nvPr>
        </p:nvSpPr>
        <p:spPr/>
        <p:txBody>
          <a:bodyPr>
            <a:normAutofit/>
          </a:bodyPr>
          <a:lstStyle/>
          <a:p>
            <a:pPr marL="0" indent="0">
              <a:buNone/>
            </a:pPr>
            <a:r>
              <a:rPr lang="nl-NL" sz="2800" dirty="0" smtClean="0"/>
              <a:t>Hij zei tegen mij: Tot tweeduizend driehonderd avonden en morgens. Dan zal het heiligdom in rechten hersteld worden. (gereinigd worden)</a:t>
            </a:r>
          </a:p>
          <a:p>
            <a:pPr marL="0" indent="0">
              <a:buNone/>
            </a:pPr>
            <a:r>
              <a:rPr lang="nl-NL" sz="2800" dirty="0" smtClean="0"/>
              <a:t>Daniël 8: 14</a:t>
            </a:r>
          </a:p>
          <a:p>
            <a:pPr marL="0" indent="0">
              <a:buNone/>
            </a:pPr>
            <a:endParaRPr lang="nl-NL" sz="2800" dirty="0" smtClean="0"/>
          </a:p>
          <a:p>
            <a:pPr marL="0" indent="0">
              <a:buNone/>
            </a:pPr>
            <a:r>
              <a:rPr lang="nl-NL" sz="2800" dirty="0" smtClean="0"/>
              <a:t>…Hier zien we de volharding van de heiligen. Hier komen openbaar die de geboden van God en het geloof in Jezus in acht nemen. </a:t>
            </a:r>
          </a:p>
          <a:p>
            <a:pPr marL="0" indent="0">
              <a:buNone/>
            </a:pPr>
            <a:r>
              <a:rPr lang="nl-NL" sz="2800" dirty="0" smtClean="0"/>
              <a:t>Openbaring 14: 12</a:t>
            </a:r>
          </a:p>
          <a:p>
            <a:pPr marL="0" indent="0">
              <a:buNone/>
            </a:pPr>
            <a:endParaRPr lang="nl-NL" sz="28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geest der profetie gegeven</a:t>
            </a:r>
            <a:endParaRPr lang="nl-NL" sz="3600" b="1" dirty="0"/>
          </a:p>
        </p:txBody>
      </p:sp>
      <p:sp>
        <p:nvSpPr>
          <p:cNvPr id="3" name="Tijdelijke aanduiding voor inhoud 2"/>
          <p:cNvSpPr>
            <a:spLocks noGrp="1"/>
          </p:cNvSpPr>
          <p:nvPr>
            <p:ph idx="1"/>
          </p:nvPr>
        </p:nvSpPr>
        <p:spPr>
          <a:xfrm>
            <a:off x="457200" y="1600200"/>
            <a:ext cx="8229600" cy="4997152"/>
          </a:xfrm>
        </p:spPr>
        <p:txBody>
          <a:bodyPr>
            <a:normAutofit/>
          </a:bodyPr>
          <a:lstStyle/>
          <a:p>
            <a:pPr marL="0" indent="0">
              <a:buNone/>
            </a:pPr>
            <a:endParaRPr lang="nl-NL" sz="2800" dirty="0" smtClean="0"/>
          </a:p>
          <a:p>
            <a:pPr marL="0" indent="0">
              <a:buNone/>
            </a:pPr>
            <a:r>
              <a:rPr lang="nl-NL" sz="2800" dirty="0" smtClean="0"/>
              <a:t>Vervloekt is ieder die niet blijft bij </a:t>
            </a:r>
            <a:r>
              <a:rPr lang="nl-NL" sz="2800" u="sng" dirty="0" smtClean="0"/>
              <a:t>alles</a:t>
            </a:r>
            <a:r>
              <a:rPr lang="nl-NL" sz="2800" dirty="0" smtClean="0"/>
              <a:t> wat geschreven staat in het boek van de wet,(in de geest der profetie) </a:t>
            </a:r>
            <a:r>
              <a:rPr lang="nl-NL" sz="2800" u="sng" dirty="0" smtClean="0"/>
              <a:t>om dat te doen</a:t>
            </a:r>
            <a:r>
              <a:rPr lang="nl-NL" sz="2800" dirty="0" smtClean="0"/>
              <a:t>. </a:t>
            </a:r>
          </a:p>
          <a:p>
            <a:pPr marL="0" indent="0">
              <a:buNone/>
            </a:pPr>
            <a:r>
              <a:rPr lang="nl-NL" sz="2800" dirty="0" smtClean="0"/>
              <a:t>Galaten 3: 10</a:t>
            </a:r>
          </a:p>
          <a:p>
            <a:pPr marL="0" indent="0">
              <a:buNone/>
            </a:pPr>
            <a:endParaRPr lang="nl-NL" sz="2800" dirty="0" smtClean="0"/>
          </a:p>
          <a:p>
            <a:pPr marL="0" indent="0">
              <a:buNone/>
            </a:pPr>
            <a:r>
              <a:rPr lang="nl-NL" sz="2800" dirty="0" smtClean="0"/>
              <a:t>Zo is dan de wet (de geest der profetie) onze leermeester geweest tot Christus, opdat wij uit het geloof gerechtvaardigd zouden worden. </a:t>
            </a:r>
          </a:p>
          <a:p>
            <a:pPr marL="0" indent="0">
              <a:buNone/>
            </a:pPr>
            <a:r>
              <a:rPr lang="nl-NL" sz="2800" dirty="0" smtClean="0"/>
              <a:t>Galaten 3: 24</a:t>
            </a:r>
          </a:p>
          <a:p>
            <a:pPr marL="0" indent="0">
              <a:buNone/>
            </a:pPr>
            <a:endParaRPr lang="nl-NL" sz="2800" dirty="0" smtClean="0"/>
          </a:p>
          <a:p>
            <a:pPr marL="0" indent="0">
              <a:buNone/>
            </a:pPr>
            <a:endParaRPr lang="nl-NL" sz="2800"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a:bodyPr>
          <a:lstStyle/>
          <a:p>
            <a:r>
              <a:rPr lang="nl-NL" sz="3600" b="1" dirty="0" smtClean="0"/>
              <a:t>De leermeester brengt ons in het </a:t>
            </a:r>
            <a:br>
              <a:rPr lang="nl-NL" sz="3600" b="1" dirty="0" smtClean="0"/>
            </a:br>
            <a:r>
              <a:rPr lang="nl-NL" sz="3600" b="1" dirty="0" smtClean="0"/>
              <a:t>heilige der heiligen</a:t>
            </a:r>
            <a:endParaRPr lang="nl-NL" sz="3600" b="1" dirty="0"/>
          </a:p>
        </p:txBody>
      </p:sp>
      <p:sp>
        <p:nvSpPr>
          <p:cNvPr id="3" name="Tijdelijke aanduiding voor inhoud 2"/>
          <p:cNvSpPr>
            <a:spLocks noGrp="1"/>
          </p:cNvSpPr>
          <p:nvPr>
            <p:ph idx="1"/>
          </p:nvPr>
        </p:nvSpPr>
        <p:spPr>
          <a:xfrm>
            <a:off x="457200" y="1844824"/>
            <a:ext cx="8229600" cy="4824536"/>
          </a:xfrm>
        </p:spPr>
        <p:txBody>
          <a:bodyPr>
            <a:normAutofit/>
          </a:bodyPr>
          <a:lstStyle/>
          <a:p>
            <a:pPr marL="0" indent="0">
              <a:buNone/>
            </a:pPr>
            <a:r>
              <a:rPr lang="nl-NL" sz="2800" dirty="0" smtClean="0"/>
              <a:t>Leviticus 23: 27-29</a:t>
            </a:r>
          </a:p>
          <a:p>
            <a:pPr marL="0" indent="0">
              <a:buNone/>
            </a:pPr>
            <a:endParaRPr lang="nl-NL" sz="2800" dirty="0" smtClean="0"/>
          </a:p>
          <a:p>
            <a:pPr marL="0" indent="0">
              <a:buNone/>
            </a:pPr>
            <a:r>
              <a:rPr lang="nl-NL" sz="2800" dirty="0" smtClean="0"/>
              <a:t>Leviticus 16: 30, 33</a:t>
            </a:r>
          </a:p>
          <a:p>
            <a:pPr marL="0" indent="0">
              <a:buNone/>
            </a:pPr>
            <a:endParaRPr lang="nl-NL" sz="2800" dirty="0" smtClean="0"/>
          </a:p>
          <a:p>
            <a:pPr marL="0" indent="0">
              <a:buNone/>
            </a:pPr>
            <a:r>
              <a:rPr lang="nl-NL" sz="2800" dirty="0" smtClean="0"/>
              <a:t>Maleachi 3: 1-3</a:t>
            </a:r>
          </a:p>
          <a:p>
            <a:pPr marL="0" indent="0">
              <a:buNone/>
            </a:pPr>
            <a:endParaRPr lang="nl-NL" sz="2800" dirty="0" smtClean="0"/>
          </a:p>
          <a:p>
            <a:pPr marL="0" indent="0">
              <a:buNone/>
            </a:pPr>
            <a:r>
              <a:rPr lang="nl-NL" sz="2800" dirty="0" smtClean="0"/>
              <a:t>Zacharia 3: 1-5, 8, 9</a:t>
            </a:r>
          </a:p>
          <a:p>
            <a:pPr marL="0" indent="0">
              <a:buNone/>
            </a:pPr>
            <a:endParaRPr lang="nl-NL" sz="2800" dirty="0" smtClean="0"/>
          </a:p>
          <a:p>
            <a:pPr marL="0" indent="0">
              <a:buNone/>
            </a:pPr>
            <a:r>
              <a:rPr lang="nl-NL" sz="2800" dirty="0" smtClean="0"/>
              <a:t>Openbaring 3: 14-21</a:t>
            </a:r>
          </a:p>
          <a:p>
            <a:pPr marL="0" indent="0">
              <a:buNone/>
            </a:pPr>
            <a:endParaRPr lang="nl-NL" sz="2800" dirty="0" smtClean="0"/>
          </a:p>
          <a:p>
            <a:pPr marL="0" indent="0">
              <a:buNone/>
            </a:pPr>
            <a:endParaRPr lang="nl-NL" sz="2800"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764704"/>
            <a:ext cx="8229600" cy="5361459"/>
          </a:xfrm>
        </p:spPr>
        <p:txBody>
          <a:bodyPr>
            <a:normAutofit/>
          </a:bodyPr>
          <a:lstStyle/>
          <a:p>
            <a:pPr marL="0" indent="0">
              <a:buNone/>
            </a:pPr>
            <a:r>
              <a:rPr lang="nl-NL" sz="2800" dirty="0" smtClean="0"/>
              <a:t>Maar hoewel ze zich duidelijk bewust zijn van hun eigen onwaardigheid, zijn er geen verborgen zonden die openbaar worden. Hun zonden zijn uitgewist door het verzoenend bloed van Christus en zullen niet meer gedacht worden.</a:t>
            </a:r>
          </a:p>
          <a:p>
            <a:pPr marL="0" indent="0">
              <a:buNone/>
            </a:pPr>
            <a:r>
              <a:rPr lang="nl-NL" sz="2400" i="1" dirty="0" smtClean="0"/>
              <a:t>PP 171</a:t>
            </a:r>
          </a:p>
          <a:p>
            <a:pPr marL="0" indent="0">
              <a:buNone/>
            </a:pPr>
            <a:endParaRPr lang="nl-NL" sz="2400" i="1" dirty="0" smtClean="0"/>
          </a:p>
          <a:p>
            <a:pPr marL="0" indent="0">
              <a:buNone/>
            </a:pPr>
            <a:r>
              <a:rPr lang="nl-NL" sz="2800" dirty="0" smtClean="0"/>
              <a:t>Zoals in het laatste oordeel de zonden van de </a:t>
            </a:r>
            <a:r>
              <a:rPr lang="nl-NL" sz="2800" dirty="0" err="1" smtClean="0"/>
              <a:t>boetvaardigen</a:t>
            </a:r>
            <a:r>
              <a:rPr lang="nl-NL" sz="2800" dirty="0" smtClean="0"/>
              <a:t> uit de boeken des hemels worden uitgewist om nooit meer herinnerd te worden.</a:t>
            </a:r>
          </a:p>
          <a:p>
            <a:pPr marL="0" indent="0">
              <a:buNone/>
            </a:pPr>
            <a:r>
              <a:rPr lang="nl-NL" sz="2400" i="1" dirty="0" smtClean="0"/>
              <a:t>PP 322</a:t>
            </a:r>
            <a:endParaRPr lang="nl-NL" sz="2400" i="1"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548680"/>
            <a:ext cx="8229600" cy="5577483"/>
          </a:xfrm>
        </p:spPr>
        <p:txBody>
          <a:bodyPr>
            <a:normAutofit/>
          </a:bodyPr>
          <a:lstStyle/>
          <a:p>
            <a:pPr marL="0" indent="0">
              <a:buNone/>
            </a:pPr>
            <a:endParaRPr lang="nl-NL" sz="2800" dirty="0" smtClean="0"/>
          </a:p>
          <a:p>
            <a:pPr marL="0" indent="0">
              <a:buNone/>
            </a:pPr>
            <a:endParaRPr lang="nl-NL" sz="2800" dirty="0" smtClean="0"/>
          </a:p>
          <a:p>
            <a:pPr marL="0" indent="0">
              <a:buNone/>
            </a:pPr>
            <a:endParaRPr lang="nl-NL" sz="2800" dirty="0" smtClean="0"/>
          </a:p>
          <a:p>
            <a:pPr marL="0" indent="0">
              <a:buNone/>
            </a:pPr>
            <a:r>
              <a:rPr lang="nl-NL" sz="2800" dirty="0" smtClean="0"/>
              <a:t>Maar hoewel ze zich ten volle bewust zijn van hun onwaardigheid hebben ze geen verborgen zonden die ze nog moeten belijden. Hun zonden zijn al aan het oordeel onderworpen en zijn uitgewist. Daarom kunnen ze zich hun zonden niet meer voor de geest halen.</a:t>
            </a:r>
          </a:p>
          <a:p>
            <a:pPr marL="0" indent="0">
              <a:buNone/>
            </a:pPr>
            <a:r>
              <a:rPr lang="nl-NL" sz="2400" i="1" dirty="0" smtClean="0"/>
              <a:t>GC 439</a:t>
            </a:r>
            <a:endParaRPr lang="nl-NL" sz="2400" i="1"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Vergeving en uitdelging</a:t>
            </a:r>
            <a:endParaRPr lang="nl-NL" sz="3600" b="1" dirty="0"/>
          </a:p>
        </p:txBody>
      </p:sp>
      <p:sp>
        <p:nvSpPr>
          <p:cNvPr id="3" name="Tijdelijke aanduiding voor inhoud 2"/>
          <p:cNvSpPr>
            <a:spLocks noGrp="1"/>
          </p:cNvSpPr>
          <p:nvPr>
            <p:ph idx="1"/>
          </p:nvPr>
        </p:nvSpPr>
        <p:spPr/>
        <p:txBody>
          <a:bodyPr>
            <a:normAutofit/>
          </a:bodyPr>
          <a:lstStyle/>
          <a:p>
            <a:pPr marL="0" indent="0">
              <a:buNone/>
            </a:pPr>
            <a:r>
              <a:rPr lang="nl-NL" sz="2800" dirty="0" smtClean="0"/>
              <a:t>Handelingen 2: 38</a:t>
            </a:r>
          </a:p>
          <a:p>
            <a:pPr marL="0" indent="0">
              <a:buNone/>
            </a:pPr>
            <a:r>
              <a:rPr lang="nl-NL" sz="2800" dirty="0" smtClean="0"/>
              <a:t>Vergeving verbonden met de vroege regen</a:t>
            </a:r>
          </a:p>
          <a:p>
            <a:pPr marL="0" indent="0">
              <a:buNone/>
            </a:pPr>
            <a:endParaRPr lang="nl-NL" sz="2800" dirty="0" smtClean="0"/>
          </a:p>
          <a:p>
            <a:pPr marL="0" indent="0">
              <a:buNone/>
            </a:pPr>
            <a:r>
              <a:rPr lang="nl-NL" sz="2800" dirty="0" smtClean="0"/>
              <a:t>Handelingen 3: 19</a:t>
            </a:r>
          </a:p>
          <a:p>
            <a:pPr marL="0" indent="0">
              <a:buNone/>
            </a:pPr>
            <a:r>
              <a:rPr lang="nl-NL" sz="2800" dirty="0" smtClean="0"/>
              <a:t>Uitdelging verbonden met de late regen</a:t>
            </a:r>
          </a:p>
          <a:p>
            <a:pPr marL="0" indent="0">
              <a:buNone/>
            </a:pPr>
            <a:endParaRPr lang="nl-NL" sz="2800" dirty="0" smtClean="0"/>
          </a:p>
          <a:p>
            <a:pPr marL="0" indent="0">
              <a:buNone/>
            </a:pPr>
            <a:r>
              <a:rPr lang="nl-NL" sz="2800" dirty="0" smtClean="0"/>
              <a:t>Joël 2: 15-17, 23, 25, 28, 29</a:t>
            </a:r>
          </a:p>
          <a:p>
            <a:pPr marL="0" indent="0">
              <a:buNone/>
            </a:pPr>
            <a:r>
              <a:rPr lang="nl-NL" sz="2800" dirty="0" smtClean="0"/>
              <a:t>Verootmoediging, herstel en late regen</a:t>
            </a:r>
          </a:p>
          <a:p>
            <a:pPr marL="0" indent="0">
              <a:buNone/>
            </a:pPr>
            <a:endParaRPr lang="nl-NL" sz="2800" dirty="0" smtClean="0"/>
          </a:p>
          <a:p>
            <a:pPr marL="0" indent="0">
              <a:buNone/>
            </a:pPr>
            <a:endParaRPr lang="nl-NL" sz="2800" dirty="0" smtClean="0"/>
          </a:p>
          <a:p>
            <a:pPr marL="0" indent="0">
              <a:buNone/>
            </a:pPr>
            <a:endParaRPr lang="nl-NL" sz="2800"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282154"/>
          </a:xfrm>
        </p:spPr>
        <p:txBody>
          <a:bodyPr>
            <a:normAutofit/>
          </a:bodyPr>
          <a:lstStyle/>
          <a:p>
            <a:r>
              <a:rPr lang="nl-NL" sz="3600" b="1" dirty="0" smtClean="0"/>
              <a:t>Het uitdelgen van een </a:t>
            </a:r>
            <a:br>
              <a:rPr lang="nl-NL" sz="3600" b="1" dirty="0" smtClean="0"/>
            </a:br>
            <a:r>
              <a:rPr lang="nl-NL" sz="3600" b="1" dirty="0" smtClean="0"/>
              <a:t>zondige erfenis</a:t>
            </a:r>
            <a:endParaRPr lang="nl-NL" sz="3600" b="1" dirty="0"/>
          </a:p>
        </p:txBody>
      </p:sp>
      <p:sp>
        <p:nvSpPr>
          <p:cNvPr id="3" name="Tijdelijke aanduiding voor inhoud 2"/>
          <p:cNvSpPr>
            <a:spLocks noGrp="1"/>
          </p:cNvSpPr>
          <p:nvPr>
            <p:ph idx="1"/>
          </p:nvPr>
        </p:nvSpPr>
        <p:spPr>
          <a:xfrm>
            <a:off x="457200" y="1600200"/>
            <a:ext cx="8229600" cy="4997152"/>
          </a:xfrm>
        </p:spPr>
        <p:txBody>
          <a:bodyPr>
            <a:normAutofit/>
          </a:bodyPr>
          <a:lstStyle/>
          <a:p>
            <a:pPr marL="0" indent="0">
              <a:buNone/>
            </a:pPr>
            <a:endParaRPr lang="nl-NL" sz="2800" dirty="0" smtClean="0"/>
          </a:p>
          <a:p>
            <a:pPr marL="0" indent="0">
              <a:buNone/>
            </a:pPr>
            <a:r>
              <a:rPr lang="nl-NL" sz="2800" dirty="0" smtClean="0"/>
              <a:t>Jesaja 52: 1-3</a:t>
            </a:r>
          </a:p>
          <a:p>
            <a:pPr marL="0" indent="0">
              <a:buNone/>
            </a:pPr>
            <a:endParaRPr lang="nl-NL" sz="2800" dirty="0" smtClean="0"/>
          </a:p>
          <a:p>
            <a:pPr marL="0" indent="0">
              <a:buNone/>
            </a:pPr>
            <a:r>
              <a:rPr lang="nl-NL" sz="2800" dirty="0" smtClean="0"/>
              <a:t>In die dagen en in die tijd, spreekt de HEERE, zal gezocht worden naar de ongerechtigheid van Israël, maar die zal er niet zijn, en naar de zonden van Juda, maar ze zullen niet gevonden worden, want Ik zal vergeving schenken aan wie Ik laat overblijven. </a:t>
            </a:r>
          </a:p>
          <a:p>
            <a:pPr marL="0" indent="0">
              <a:buNone/>
            </a:pPr>
            <a:r>
              <a:rPr lang="nl-NL" sz="2800" dirty="0" smtClean="0"/>
              <a:t>Jeremia 50: 20</a:t>
            </a:r>
            <a:endParaRPr lang="nl-NL" sz="2800"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a:bodyPr>
          <a:lstStyle/>
          <a:p>
            <a:r>
              <a:rPr lang="nl-NL" sz="3600" b="1" dirty="0" smtClean="0"/>
              <a:t>De uiteindelijke verzoening is éénwording</a:t>
            </a:r>
            <a:endParaRPr lang="nl-NL" sz="3600" b="1"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endParaRPr lang="nl-NL" sz="2800" dirty="0" smtClean="0"/>
          </a:p>
          <a:p>
            <a:pPr marL="0" indent="0">
              <a:buNone/>
            </a:pPr>
            <a:r>
              <a:rPr lang="nl-NL" sz="2800" dirty="0" smtClean="0"/>
              <a:t>Opdat zij allen  één zullen zijn, zoals U, Vader, in Mij, en Ik in U, dat ook zij in Ons één zullen zijn, opdat de wereld zal geloven dat U Mij gezonden hebt. En Ik heb hun de heerlijkheid gegeven die U Mij gegeven hebt, opdat zij één zijn, zoals Wij Eén zijn; </a:t>
            </a:r>
            <a:r>
              <a:rPr lang="nl-NL" sz="2800" u="sng" dirty="0" smtClean="0"/>
              <a:t>Ik in hen, en U in Mij, opdat zij volmaakt één zijn</a:t>
            </a:r>
            <a:r>
              <a:rPr lang="nl-NL" sz="2800" dirty="0" smtClean="0"/>
              <a:t> en opdat de wereld erkent dat U Mij gezonden hebt en hen liefgehad hebt, zoals U Mij hebt liefgehad. </a:t>
            </a:r>
          </a:p>
          <a:p>
            <a:pPr marL="0" indent="0">
              <a:buNone/>
            </a:pPr>
            <a:r>
              <a:rPr lang="nl-NL" sz="2800" dirty="0" smtClean="0"/>
              <a:t>Johannes 17: 21-23</a:t>
            </a:r>
          </a:p>
          <a:p>
            <a:pPr marL="0" indent="0">
              <a:buNone/>
            </a:pPr>
            <a:endParaRPr lang="nl-NL" sz="2800"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bruiloft van het Lam</a:t>
            </a:r>
            <a:endParaRPr lang="nl-NL" sz="3600" b="1" dirty="0"/>
          </a:p>
        </p:txBody>
      </p:sp>
      <p:sp>
        <p:nvSpPr>
          <p:cNvPr id="3" name="Tijdelijke aanduiding voor inhoud 2"/>
          <p:cNvSpPr>
            <a:spLocks noGrp="1"/>
          </p:cNvSpPr>
          <p:nvPr>
            <p:ph idx="1"/>
          </p:nvPr>
        </p:nvSpPr>
        <p:spPr>
          <a:xfrm>
            <a:off x="457200" y="1600200"/>
            <a:ext cx="8229600" cy="5257800"/>
          </a:xfrm>
        </p:spPr>
        <p:txBody>
          <a:bodyPr>
            <a:normAutofit/>
          </a:bodyPr>
          <a:lstStyle/>
          <a:p>
            <a:pPr marL="0" indent="0">
              <a:buNone/>
            </a:pPr>
            <a:r>
              <a:rPr lang="nl-NL" sz="2800" dirty="0" smtClean="0"/>
              <a:t>Openbaring 19: 6-8</a:t>
            </a:r>
          </a:p>
          <a:p>
            <a:pPr marL="0" indent="0">
              <a:buNone/>
            </a:pPr>
            <a:r>
              <a:rPr lang="nl-NL" sz="2800" dirty="0" smtClean="0"/>
              <a:t>Openbaring 3: 10-12</a:t>
            </a:r>
          </a:p>
          <a:p>
            <a:pPr marL="0" indent="0">
              <a:buNone/>
            </a:pPr>
            <a:r>
              <a:rPr lang="nl-NL" sz="2800" dirty="0" smtClean="0"/>
              <a:t>Openbaring 14: 1-5</a:t>
            </a:r>
          </a:p>
          <a:p>
            <a:pPr marL="0" indent="0">
              <a:buNone/>
            </a:pPr>
            <a:endParaRPr lang="nl-NL" sz="2800" dirty="0" smtClean="0"/>
          </a:p>
          <a:p>
            <a:pPr marL="0" indent="0">
              <a:buNone/>
            </a:pPr>
            <a:r>
              <a:rPr lang="nl-NL" sz="2800" dirty="0" smtClean="0"/>
              <a:t>Sta op, word verlicht, want uw licht komt en de heerlijkheid van de HEERE gaat over u op. Want zie, de duisternis zal de aarde bedekken en donkere wolken de volken, maar over u zal de HEERE opgaan en Zijn heerlijkheid zal over u gezien worden. </a:t>
            </a:r>
          </a:p>
          <a:p>
            <a:pPr marL="0" indent="0">
              <a:buNone/>
            </a:pPr>
            <a:r>
              <a:rPr lang="nl-NL" sz="2800" dirty="0" smtClean="0"/>
              <a:t>Jesaja 60: 1, 2</a:t>
            </a:r>
            <a:endParaRPr lang="nl-NL"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188640"/>
            <a:ext cx="8229600" cy="1228998"/>
          </a:xfrm>
        </p:spPr>
        <p:txBody>
          <a:bodyPr>
            <a:normAutofit/>
          </a:bodyPr>
          <a:lstStyle/>
          <a:p>
            <a:r>
              <a:rPr lang="nl-NL" sz="3600" b="1" dirty="0" smtClean="0"/>
              <a:t>De volmaakte natuur van de mens </a:t>
            </a:r>
            <a:br>
              <a:rPr lang="nl-NL" sz="3600" b="1" dirty="0" smtClean="0"/>
            </a:br>
            <a:r>
              <a:rPr lang="nl-NL" sz="3600" b="1" dirty="0" smtClean="0"/>
              <a:t>bij de schepping</a:t>
            </a:r>
            <a:endParaRPr lang="nl-NL" sz="3600" b="1" dirty="0"/>
          </a:p>
        </p:txBody>
      </p:sp>
      <p:sp>
        <p:nvSpPr>
          <p:cNvPr id="10" name="Rechthoek 9"/>
          <p:cNvSpPr/>
          <p:nvPr/>
        </p:nvSpPr>
        <p:spPr>
          <a:xfrm>
            <a:off x="1331640" y="2348880"/>
            <a:ext cx="6408712" cy="3384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139952" y="3068960"/>
            <a:ext cx="3240360" cy="2016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p:cNvSpPr txBox="1"/>
          <p:nvPr/>
        </p:nvSpPr>
        <p:spPr>
          <a:xfrm>
            <a:off x="1475656" y="1556792"/>
            <a:ext cx="6192688" cy="523220"/>
          </a:xfrm>
          <a:prstGeom prst="rect">
            <a:avLst/>
          </a:prstGeom>
          <a:noFill/>
        </p:spPr>
        <p:txBody>
          <a:bodyPr wrap="square" rtlCol="0">
            <a:spAutoFit/>
          </a:bodyPr>
          <a:lstStyle/>
          <a:p>
            <a:pPr algn="ctr"/>
            <a:r>
              <a:rPr lang="nl-NL" sz="2800" dirty="0" smtClean="0"/>
              <a:t>Genesis 1: 26, 27, 31; 5: 1, 2</a:t>
            </a:r>
            <a:endParaRPr lang="nl-NL" sz="2800" dirty="0"/>
          </a:p>
        </p:txBody>
      </p:sp>
      <p:sp>
        <p:nvSpPr>
          <p:cNvPr id="6" name="Rechthoek 5"/>
          <p:cNvSpPr/>
          <p:nvPr/>
        </p:nvSpPr>
        <p:spPr>
          <a:xfrm>
            <a:off x="323528" y="6021288"/>
            <a:ext cx="648072" cy="698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p:cNvSpPr txBox="1"/>
          <p:nvPr/>
        </p:nvSpPr>
        <p:spPr>
          <a:xfrm>
            <a:off x="971600" y="6165304"/>
            <a:ext cx="1440160" cy="369332"/>
          </a:xfrm>
          <a:prstGeom prst="rect">
            <a:avLst/>
          </a:prstGeom>
          <a:noFill/>
        </p:spPr>
        <p:txBody>
          <a:bodyPr wrap="square" rtlCol="0">
            <a:spAutoFit/>
          </a:bodyPr>
          <a:lstStyle/>
          <a:p>
            <a:r>
              <a:rPr lang="nl-NL" dirty="0" smtClean="0"/>
              <a:t>= volmaakt</a:t>
            </a:r>
            <a:endParaRPr lang="nl-NL"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De verzegelde mens</a:t>
            </a:r>
            <a:endParaRPr lang="nl-NL" sz="3600" b="1" dirty="0"/>
          </a:p>
        </p:txBody>
      </p:sp>
      <p:sp>
        <p:nvSpPr>
          <p:cNvPr id="4" name="Rechthoek 3"/>
          <p:cNvSpPr/>
          <p:nvPr/>
        </p:nvSpPr>
        <p:spPr>
          <a:xfrm>
            <a:off x="1331640" y="1844824"/>
            <a:ext cx="6624736" cy="3600400"/>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5" name="Rechthoek 4"/>
          <p:cNvSpPr/>
          <p:nvPr/>
        </p:nvSpPr>
        <p:spPr>
          <a:xfrm>
            <a:off x="4211960" y="2564904"/>
            <a:ext cx="3312368" cy="216024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Tekstvak 6"/>
          <p:cNvSpPr txBox="1"/>
          <p:nvPr/>
        </p:nvSpPr>
        <p:spPr>
          <a:xfrm>
            <a:off x="1403648" y="5661248"/>
            <a:ext cx="6480720" cy="954107"/>
          </a:xfrm>
          <a:prstGeom prst="rect">
            <a:avLst/>
          </a:prstGeom>
          <a:noFill/>
        </p:spPr>
        <p:txBody>
          <a:bodyPr wrap="square" rtlCol="0">
            <a:spAutoFit/>
          </a:bodyPr>
          <a:lstStyle/>
          <a:p>
            <a:pPr algn="ctr"/>
            <a:r>
              <a:rPr lang="nl-NL" sz="2800" dirty="0" smtClean="0"/>
              <a:t>1 Johannes 4: 14-20</a:t>
            </a:r>
          </a:p>
          <a:p>
            <a:pPr algn="ctr"/>
            <a:r>
              <a:rPr lang="nl-NL" sz="2800" dirty="0" smtClean="0"/>
              <a:t>Hebreeën 10: 15-17</a:t>
            </a:r>
            <a:endParaRPr lang="nl-NL" sz="2800"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Onsterfelijkheid bij de wederkomst</a:t>
            </a:r>
            <a:endParaRPr lang="nl-NL" sz="3600" b="1" dirty="0"/>
          </a:p>
        </p:txBody>
      </p:sp>
      <p:sp>
        <p:nvSpPr>
          <p:cNvPr id="3" name="Tijdelijke aanduiding voor inhoud 2"/>
          <p:cNvSpPr>
            <a:spLocks noGrp="1"/>
          </p:cNvSpPr>
          <p:nvPr>
            <p:ph idx="1"/>
          </p:nvPr>
        </p:nvSpPr>
        <p:spPr/>
        <p:txBody>
          <a:bodyPr>
            <a:normAutofit/>
          </a:bodyPr>
          <a:lstStyle/>
          <a:p>
            <a:pPr marL="0" indent="0">
              <a:buNone/>
            </a:pPr>
            <a:endParaRPr lang="nl-NL" sz="2800" dirty="0" smtClean="0"/>
          </a:p>
          <a:p>
            <a:pPr marL="0" indent="0">
              <a:buNone/>
            </a:pPr>
            <a:endParaRPr lang="nl-NL" sz="2800" dirty="0" smtClean="0"/>
          </a:p>
          <a:p>
            <a:pPr marL="0" indent="0">
              <a:buNone/>
            </a:pPr>
            <a:r>
              <a:rPr lang="nl-NL" sz="2800" dirty="0" smtClean="0"/>
              <a:t>…die ons vernederd lichaam veranderen zal, zodat het aan zijn verheerlijkt lichaam gelijkvormig wordt, naar de kracht, waarmede Hij ook alle dingen Zich kan onderwerpen.</a:t>
            </a:r>
          </a:p>
          <a:p>
            <a:pPr marL="0" indent="0">
              <a:buNone/>
            </a:pPr>
            <a:endParaRPr lang="nl-NL" sz="2800" dirty="0" smtClean="0"/>
          </a:p>
          <a:p>
            <a:pPr marL="0" indent="0">
              <a:buNone/>
            </a:pPr>
            <a:r>
              <a:rPr lang="nl-NL" sz="2800" dirty="0" smtClean="0"/>
              <a:t>Filippenzen 3: 21</a:t>
            </a:r>
            <a:endParaRPr lang="nl-NL" sz="2800"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354162"/>
          </a:xfrm>
        </p:spPr>
        <p:txBody>
          <a:bodyPr>
            <a:normAutofit/>
          </a:bodyPr>
          <a:lstStyle/>
          <a:p>
            <a:r>
              <a:rPr lang="nl-NL" sz="3600" b="1" dirty="0" smtClean="0"/>
              <a:t>De volmaakte natuur van de mens bij de wederkomst</a:t>
            </a:r>
            <a:endParaRPr lang="nl-NL" sz="3600" b="1" dirty="0"/>
          </a:p>
        </p:txBody>
      </p:sp>
      <p:sp>
        <p:nvSpPr>
          <p:cNvPr id="10" name="Rechthoek 9"/>
          <p:cNvSpPr/>
          <p:nvPr/>
        </p:nvSpPr>
        <p:spPr>
          <a:xfrm>
            <a:off x="1331640" y="2204864"/>
            <a:ext cx="6408712" cy="3384376"/>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1" name="Rechthoek 10"/>
          <p:cNvSpPr/>
          <p:nvPr/>
        </p:nvSpPr>
        <p:spPr>
          <a:xfrm>
            <a:off x="4139952" y="2924944"/>
            <a:ext cx="3240360" cy="2016224"/>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p:cNvSpPr txBox="1"/>
          <p:nvPr/>
        </p:nvSpPr>
        <p:spPr>
          <a:xfrm>
            <a:off x="1475656" y="5877272"/>
            <a:ext cx="6192688" cy="523220"/>
          </a:xfrm>
          <a:prstGeom prst="rect">
            <a:avLst/>
          </a:prstGeom>
          <a:noFill/>
        </p:spPr>
        <p:txBody>
          <a:bodyPr wrap="square" rtlCol="0">
            <a:spAutoFit/>
          </a:bodyPr>
          <a:lstStyle/>
          <a:p>
            <a:pPr algn="ctr"/>
            <a:r>
              <a:rPr lang="nl-NL" sz="2800" dirty="0" smtClean="0"/>
              <a:t>1 Korinthe 15: 50-56</a:t>
            </a:r>
            <a:endParaRPr lang="nl-NL"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normAutofit/>
          </a:bodyPr>
          <a:lstStyle/>
          <a:p>
            <a:pPr marL="0" indent="0">
              <a:buNone/>
            </a:pPr>
            <a:r>
              <a:rPr lang="nl-NL" sz="2800" dirty="0" smtClean="0"/>
              <a:t>Alleen, zie, dit heb ik gevonden: dat God de mens oprecht gemaakt heeft… Pred. 7: 29 </a:t>
            </a:r>
          </a:p>
          <a:p>
            <a:pPr marL="0" indent="0">
              <a:buNone/>
            </a:pPr>
            <a:endParaRPr lang="nl-NL" sz="2800" dirty="0" smtClean="0"/>
          </a:p>
          <a:p>
            <a:pPr marL="0" indent="0">
              <a:buNone/>
            </a:pPr>
            <a:endParaRPr lang="nl-NL" sz="2800" dirty="0" smtClean="0"/>
          </a:p>
          <a:p>
            <a:pPr marL="0" indent="0">
              <a:buNone/>
            </a:pPr>
            <a:r>
              <a:rPr lang="nl-NL" sz="2800" dirty="0" smtClean="0"/>
              <a:t>… De rechtvaardigen stralen als de zon in het Koninkrijk huns Vaders.</a:t>
            </a:r>
          </a:p>
          <a:p>
            <a:pPr marL="0" indent="0">
              <a:buNone/>
            </a:pPr>
            <a:r>
              <a:rPr lang="nl-NL" sz="2800" dirty="0" smtClean="0"/>
              <a:t>Mattheüs 13: 43</a:t>
            </a:r>
            <a:endParaRPr lang="nl-NL"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3600" b="1" dirty="0" smtClean="0"/>
              <a:t>Een tempel voor God</a:t>
            </a:r>
            <a:endParaRPr lang="nl-NL" sz="3600" b="1" dirty="0"/>
          </a:p>
        </p:txBody>
      </p:sp>
      <p:sp>
        <p:nvSpPr>
          <p:cNvPr id="3" name="Tijdelijke aanduiding voor inhoud 2"/>
          <p:cNvSpPr>
            <a:spLocks noGrp="1"/>
          </p:cNvSpPr>
          <p:nvPr>
            <p:ph idx="1"/>
          </p:nvPr>
        </p:nvSpPr>
        <p:spPr>
          <a:xfrm>
            <a:off x="457200" y="1412776"/>
            <a:ext cx="8229600" cy="5328592"/>
          </a:xfrm>
        </p:spPr>
        <p:txBody>
          <a:bodyPr>
            <a:normAutofit/>
          </a:bodyPr>
          <a:lstStyle/>
          <a:p>
            <a:pPr marL="0" indent="0">
              <a:buNone/>
            </a:pPr>
            <a:r>
              <a:rPr lang="nl-NL" sz="2800" dirty="0" smtClean="0"/>
              <a:t>Gezegend zij  de God en Vader van onze Heere Jezus Christus, Die ons gezegend heeft met alle geestelijke zegen in de hemelse gewesten in Christus, omdat Hij ons vóór de grondlegging van de wereld in Hem uitverkoren heeft,  opdat wij heilig en smetteloos voor Hem zouden zijn in de liefde. Hij heeft ons voorbestemd om als Zijn kinderen aangenomen te worden, door Jezus Christus, in Zichzelf, overeenkomstig het welbehagen van Zijn wil, tot lof van de heerlijkheid van Zijn genade, waarmee Hij ons begenadigd heeft  in de Geliefde.                           Efeze 1: 3-6</a:t>
            </a:r>
            <a:endParaRPr lang="nl-NL" sz="2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426170"/>
          </a:xfrm>
        </p:spPr>
        <p:txBody>
          <a:bodyPr>
            <a:normAutofit/>
          </a:bodyPr>
          <a:lstStyle/>
          <a:p>
            <a:r>
              <a:rPr lang="nl-NL" sz="3600" b="1" dirty="0" smtClean="0"/>
              <a:t>God woonde in Adam </a:t>
            </a:r>
            <a:br>
              <a:rPr lang="nl-NL" sz="3600" b="1" dirty="0" smtClean="0"/>
            </a:br>
            <a:r>
              <a:rPr lang="nl-NL" sz="3600" b="1" dirty="0" smtClean="0"/>
              <a:t>door Zijn Woord</a:t>
            </a:r>
            <a:endParaRPr lang="nl-NL" sz="3600" b="1" dirty="0"/>
          </a:p>
        </p:txBody>
      </p:sp>
      <p:sp>
        <p:nvSpPr>
          <p:cNvPr id="3" name="Tijdelijke aanduiding voor inhoud 2"/>
          <p:cNvSpPr>
            <a:spLocks noGrp="1"/>
          </p:cNvSpPr>
          <p:nvPr>
            <p:ph idx="1"/>
          </p:nvPr>
        </p:nvSpPr>
        <p:spPr/>
        <p:txBody>
          <a:bodyPr>
            <a:normAutofit/>
          </a:bodyPr>
          <a:lstStyle/>
          <a:p>
            <a:pPr marL="0" indent="0">
              <a:buNone/>
            </a:pPr>
            <a:endParaRPr lang="nl-NL" sz="2800" dirty="0" smtClean="0"/>
          </a:p>
          <a:p>
            <a:pPr marL="0" indent="0">
              <a:buNone/>
            </a:pPr>
            <a:endParaRPr lang="nl-NL" sz="2800" dirty="0" smtClean="0"/>
          </a:p>
          <a:p>
            <a:pPr marL="0" indent="0">
              <a:buNone/>
            </a:pPr>
            <a:r>
              <a:rPr lang="nl-NL" sz="2800" dirty="0" smtClean="0"/>
              <a:t>Johannes 14: 23</a:t>
            </a:r>
          </a:p>
          <a:p>
            <a:pPr marL="0" indent="0">
              <a:buNone/>
            </a:pPr>
            <a:endParaRPr lang="nl-NL" sz="2800" dirty="0" smtClean="0"/>
          </a:p>
          <a:p>
            <a:pPr marL="0" indent="0">
              <a:buNone/>
            </a:pPr>
            <a:r>
              <a:rPr lang="nl-NL" sz="2800" dirty="0" smtClean="0"/>
              <a:t>Ezechiël 2: 1, 2</a:t>
            </a:r>
          </a:p>
          <a:p>
            <a:pPr marL="0" indent="0">
              <a:buNone/>
            </a:pPr>
            <a:endParaRPr lang="nl-NL" sz="2800" dirty="0" smtClean="0"/>
          </a:p>
          <a:p>
            <a:pPr marL="0" indent="0">
              <a:buNone/>
            </a:pPr>
            <a:r>
              <a:rPr lang="nl-NL" sz="2800" dirty="0" smtClean="0"/>
              <a:t>Handelingen 10: 44</a:t>
            </a:r>
            <a:endParaRPr lang="nl-NL" sz="2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sz="3600" b="1" dirty="0" smtClean="0"/>
              <a:t>De natuur van de mens en de zondeval</a:t>
            </a:r>
            <a:endParaRPr lang="nl-NL" sz="3600" b="1" dirty="0"/>
          </a:p>
        </p:txBody>
      </p:sp>
      <p:sp>
        <p:nvSpPr>
          <p:cNvPr id="10" name="Rechthoek 9"/>
          <p:cNvSpPr/>
          <p:nvPr/>
        </p:nvSpPr>
        <p:spPr>
          <a:xfrm>
            <a:off x="1331640" y="2708920"/>
            <a:ext cx="6408712" cy="3456384"/>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11" name="Rechthoek 10"/>
          <p:cNvSpPr/>
          <p:nvPr/>
        </p:nvSpPr>
        <p:spPr>
          <a:xfrm>
            <a:off x="4139952" y="3429000"/>
            <a:ext cx="3240360" cy="2016224"/>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14" name="Tekstvak 13"/>
          <p:cNvSpPr txBox="1"/>
          <p:nvPr/>
        </p:nvSpPr>
        <p:spPr>
          <a:xfrm>
            <a:off x="1475656" y="1268760"/>
            <a:ext cx="6192688" cy="1384995"/>
          </a:xfrm>
          <a:prstGeom prst="rect">
            <a:avLst/>
          </a:prstGeom>
          <a:noFill/>
        </p:spPr>
        <p:txBody>
          <a:bodyPr wrap="square" rtlCol="0">
            <a:spAutoFit/>
          </a:bodyPr>
          <a:lstStyle/>
          <a:p>
            <a:pPr algn="ctr"/>
            <a:r>
              <a:rPr lang="nl-NL" sz="2800" dirty="0" smtClean="0"/>
              <a:t>Genesis 2: 17; 3: 1-6</a:t>
            </a:r>
          </a:p>
          <a:p>
            <a:pPr algn="ctr"/>
            <a:r>
              <a:rPr lang="nl-NL" sz="2800" dirty="0" smtClean="0"/>
              <a:t>Genesis 3: 22-24 en 5: 5</a:t>
            </a:r>
          </a:p>
          <a:p>
            <a:pPr algn="ctr"/>
            <a:r>
              <a:rPr lang="nl-NL" sz="2800" dirty="0" smtClean="0"/>
              <a:t>Efeze 2: 1-3</a:t>
            </a:r>
            <a:endParaRPr lang="nl-NL" sz="2800" dirty="0"/>
          </a:p>
        </p:txBody>
      </p:sp>
      <p:sp>
        <p:nvSpPr>
          <p:cNvPr id="6" name="Rechthoek 5"/>
          <p:cNvSpPr/>
          <p:nvPr/>
        </p:nvSpPr>
        <p:spPr>
          <a:xfrm flipV="1">
            <a:off x="323528" y="6309320"/>
            <a:ext cx="576064" cy="432048"/>
          </a:xfrm>
          <a:prstGeom prst="rect">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7" name="Tekstvak 6"/>
          <p:cNvSpPr txBox="1"/>
          <p:nvPr/>
        </p:nvSpPr>
        <p:spPr>
          <a:xfrm>
            <a:off x="899592" y="6309320"/>
            <a:ext cx="2232248" cy="369332"/>
          </a:xfrm>
          <a:prstGeom prst="rect">
            <a:avLst/>
          </a:prstGeom>
          <a:noFill/>
        </p:spPr>
        <p:txBody>
          <a:bodyPr wrap="square" rtlCol="0">
            <a:spAutoFit/>
          </a:bodyPr>
          <a:lstStyle/>
          <a:p>
            <a:r>
              <a:rPr lang="nl-NL" dirty="0" smtClean="0"/>
              <a:t>= gedegenereerd</a:t>
            </a:r>
            <a:endParaRPr lang="nl-NL" dirty="0"/>
          </a:p>
        </p:txBody>
      </p:sp>
      <p:sp>
        <p:nvSpPr>
          <p:cNvPr id="8" name="Rechthoek 7"/>
          <p:cNvSpPr/>
          <p:nvPr/>
        </p:nvSpPr>
        <p:spPr>
          <a:xfrm flipV="1">
            <a:off x="3707904" y="6309320"/>
            <a:ext cx="576064" cy="432048"/>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dirty="0">
              <a:solidFill>
                <a:schemeClr val="bg2">
                  <a:lumMod val="50000"/>
                </a:schemeClr>
              </a:solidFill>
            </a:endParaRPr>
          </a:p>
        </p:txBody>
      </p:sp>
      <p:sp>
        <p:nvSpPr>
          <p:cNvPr id="9" name="Tekstvak 8"/>
          <p:cNvSpPr txBox="1"/>
          <p:nvPr/>
        </p:nvSpPr>
        <p:spPr>
          <a:xfrm>
            <a:off x="4283968" y="6309320"/>
            <a:ext cx="2520280" cy="369332"/>
          </a:xfrm>
          <a:prstGeom prst="rect">
            <a:avLst/>
          </a:prstGeom>
          <a:noFill/>
        </p:spPr>
        <p:txBody>
          <a:bodyPr wrap="square" rtlCol="0">
            <a:spAutoFit/>
          </a:bodyPr>
          <a:lstStyle/>
          <a:p>
            <a:r>
              <a:rPr lang="nl-NL" dirty="0" smtClean="0"/>
              <a:t>= zondig</a:t>
            </a:r>
            <a:endParaRPr lang="nl-NL" dirty="0"/>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 klassie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1689</TotalTime>
  <Words>2609</Words>
  <Application>Microsoft Office PowerPoint</Application>
  <PresentationFormat>Diavoorstelling (4:3)</PresentationFormat>
  <Paragraphs>302</Paragraphs>
  <Slides>52</Slides>
  <Notes>0</Notes>
  <HiddenSlides>0</HiddenSlides>
  <MMClips>0</MMClips>
  <ScaleCrop>false</ScaleCrop>
  <HeadingPairs>
    <vt:vector size="4" baseType="variant">
      <vt:variant>
        <vt:lpstr>Thema</vt:lpstr>
      </vt:variant>
      <vt:variant>
        <vt:i4>1</vt:i4>
      </vt:variant>
      <vt:variant>
        <vt:lpstr>Diatitels</vt:lpstr>
      </vt:variant>
      <vt:variant>
        <vt:i4>52</vt:i4>
      </vt:variant>
    </vt:vector>
  </HeadingPairs>
  <TitlesOfParts>
    <vt:vector size="53" baseType="lpstr">
      <vt:lpstr>Office-thema</vt:lpstr>
      <vt:lpstr>DE MENS IS EEN TEMPEL</vt:lpstr>
      <vt:lpstr>De natuur van de mens</vt:lpstr>
      <vt:lpstr>Geest en lichaam</vt:lpstr>
      <vt:lpstr>Lichaam en geest verbonden</vt:lpstr>
      <vt:lpstr>De volmaakte natuur van de mens  bij de schepping</vt:lpstr>
      <vt:lpstr>Dia 6</vt:lpstr>
      <vt:lpstr>Een tempel voor God</vt:lpstr>
      <vt:lpstr>God woonde in Adam  door Zijn Woord</vt:lpstr>
      <vt:lpstr>De natuur van de mens en de zondeval</vt:lpstr>
      <vt:lpstr>Wat is zonde?</vt:lpstr>
      <vt:lpstr>Zondigheid is een probleem  van de geest</vt:lpstr>
      <vt:lpstr>Een biologische erfenis</vt:lpstr>
      <vt:lpstr>Een wettige erfenis</vt:lpstr>
      <vt:lpstr>Een erfenis van vijandschap  met God</vt:lpstr>
      <vt:lpstr>De natuur van de mens  na de zondeval</vt:lpstr>
      <vt:lpstr>De menselijke natuur van Jezus</vt:lpstr>
      <vt:lpstr>Dia 17</vt:lpstr>
      <vt:lpstr>Jezus had een zondeloze geest</vt:lpstr>
      <vt:lpstr>Jezus en de Heilige Geest</vt:lpstr>
      <vt:lpstr>Jezus was volkomen afhankelijk</vt:lpstr>
      <vt:lpstr>Hij werd verzocht op het punt van Zijn volkomen afhankelijkheid van de Vader </vt:lpstr>
      <vt:lpstr>Christus op deze aarde</vt:lpstr>
      <vt:lpstr>De eerste en de tweede Adam</vt:lpstr>
      <vt:lpstr>Christus na Zijn opstanding</vt:lpstr>
      <vt:lpstr>De bekeerde mens</vt:lpstr>
      <vt:lpstr>De bekeerde mens</vt:lpstr>
      <vt:lpstr>De bekeerde mens</vt:lpstr>
      <vt:lpstr>Dia 28</vt:lpstr>
      <vt:lpstr>Dia 29</vt:lpstr>
      <vt:lpstr>Dia 30</vt:lpstr>
      <vt:lpstr>Dia 31</vt:lpstr>
      <vt:lpstr>Dia 32</vt:lpstr>
      <vt:lpstr>Dia 33</vt:lpstr>
      <vt:lpstr>De bekeerde mens</vt:lpstr>
      <vt:lpstr>De vervloekte grond</vt:lpstr>
      <vt:lpstr>Een onbegrepen boodschap</vt:lpstr>
      <vt:lpstr>Dia 37</vt:lpstr>
      <vt:lpstr>Dia 38</vt:lpstr>
      <vt:lpstr>De geweldige boodschap van Mozes</vt:lpstr>
      <vt:lpstr>Alle wetten van Mozes als leermeester</vt:lpstr>
      <vt:lpstr>De geweldige waarheid van 1844</vt:lpstr>
      <vt:lpstr>De geest der profetie gegeven</vt:lpstr>
      <vt:lpstr>De leermeester brengt ons in het  heilige der heiligen</vt:lpstr>
      <vt:lpstr>Dia 44</vt:lpstr>
      <vt:lpstr>Dia 45</vt:lpstr>
      <vt:lpstr>Vergeving en uitdelging</vt:lpstr>
      <vt:lpstr>Het uitdelgen van een  zondige erfenis</vt:lpstr>
      <vt:lpstr>De uiteindelijke verzoening is éénwording</vt:lpstr>
      <vt:lpstr>De bruiloft van het Lam</vt:lpstr>
      <vt:lpstr>De verzegelde mens</vt:lpstr>
      <vt:lpstr>Onsterfelijkheid bij de wederkomst</vt:lpstr>
      <vt:lpstr>De volmaakte natuur van de mens bij de wederkomst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MENS IS EEN TEMPEL</dc:title>
  <dc:creator>Marian</dc:creator>
  <cp:lastModifiedBy>Marian</cp:lastModifiedBy>
  <cp:revision>9</cp:revision>
  <dcterms:created xsi:type="dcterms:W3CDTF">2013-11-05T08:34:15Z</dcterms:created>
  <dcterms:modified xsi:type="dcterms:W3CDTF">2013-11-09T06:24:36Z</dcterms:modified>
</cp:coreProperties>
</file>